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2" r:id="rId1"/>
  </p:sldMasterIdLst>
  <p:notesMasterIdLst>
    <p:notesMasterId r:id="rId59"/>
  </p:notesMasterIdLst>
  <p:sldIdLst>
    <p:sldId id="256" r:id="rId2"/>
    <p:sldId id="411" r:id="rId3"/>
    <p:sldId id="286" r:id="rId4"/>
    <p:sldId id="287" r:id="rId5"/>
    <p:sldId id="417" r:id="rId6"/>
    <p:sldId id="288" r:id="rId7"/>
    <p:sldId id="425" r:id="rId8"/>
    <p:sldId id="449" r:id="rId9"/>
    <p:sldId id="450" r:id="rId10"/>
    <p:sldId id="421" r:id="rId11"/>
    <p:sldId id="412" r:id="rId12"/>
    <p:sldId id="413" r:id="rId13"/>
    <p:sldId id="414" r:id="rId14"/>
    <p:sldId id="415" r:id="rId15"/>
    <p:sldId id="416" r:id="rId16"/>
    <p:sldId id="442" r:id="rId17"/>
    <p:sldId id="443" r:id="rId18"/>
    <p:sldId id="422" r:id="rId19"/>
    <p:sldId id="432" r:id="rId20"/>
    <p:sldId id="433" r:id="rId21"/>
    <p:sldId id="434" r:id="rId22"/>
    <p:sldId id="435" r:id="rId23"/>
    <p:sldId id="436" r:id="rId24"/>
    <p:sldId id="437" r:id="rId25"/>
    <p:sldId id="438" r:id="rId26"/>
    <p:sldId id="426" r:id="rId27"/>
    <p:sldId id="418" r:id="rId28"/>
    <p:sldId id="444" r:id="rId29"/>
    <p:sldId id="419" r:id="rId30"/>
    <p:sldId id="420" r:id="rId31"/>
    <p:sldId id="445" r:id="rId32"/>
    <p:sldId id="446" r:id="rId33"/>
    <p:sldId id="257" r:id="rId34"/>
    <p:sldId id="258" r:id="rId35"/>
    <p:sldId id="259" r:id="rId36"/>
    <p:sldId id="427" r:id="rId37"/>
    <p:sldId id="260" r:id="rId38"/>
    <p:sldId id="261" r:id="rId39"/>
    <p:sldId id="262" r:id="rId40"/>
    <p:sldId id="263" r:id="rId41"/>
    <p:sldId id="265" r:id="rId42"/>
    <p:sldId id="440" r:id="rId43"/>
    <p:sldId id="441" r:id="rId44"/>
    <p:sldId id="429" r:id="rId45"/>
    <p:sldId id="428" r:id="rId46"/>
    <p:sldId id="270" r:id="rId47"/>
    <p:sldId id="271" r:id="rId48"/>
    <p:sldId id="266" r:id="rId49"/>
    <p:sldId id="290" r:id="rId50"/>
    <p:sldId id="297" r:id="rId51"/>
    <p:sldId id="308" r:id="rId52"/>
    <p:sldId id="309" r:id="rId53"/>
    <p:sldId id="310" r:id="rId54"/>
    <p:sldId id="267" r:id="rId55"/>
    <p:sldId id="268" r:id="rId56"/>
    <p:sldId id="447" r:id="rId57"/>
    <p:sldId id="273"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DCB56E-9E64-4833-947F-C6ED5E307859}" v="4" dt="2025-02-18T23:41:37.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51"/>
    <p:restoredTop sz="94681"/>
  </p:normalViewPr>
  <p:slideViewPr>
    <p:cSldViewPr snapToGrid="0">
      <p:cViewPr varScale="1">
        <p:scale>
          <a:sx n="99" d="100"/>
          <a:sy n="99" d="100"/>
        </p:scale>
        <p:origin x="200" y="3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9706E-AB7F-4B4D-B64E-931543BCF79A}" type="datetimeFigureOut">
              <a:rPr lang="en-US" smtClean="0"/>
              <a:t>2/19/25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EFB12-21BD-FE4A-9C88-908AEBF5334B}" type="slidenum">
              <a:rPr lang="en-US" smtClean="0"/>
              <a:t>‹#›</a:t>
            </a:fld>
            <a:endParaRPr lang="en-US"/>
          </a:p>
        </p:txBody>
      </p:sp>
    </p:spTree>
    <p:extLst>
      <p:ext uri="{BB962C8B-B14F-4D97-AF65-F5344CB8AC3E}">
        <p14:creationId xmlns:p14="http://schemas.microsoft.com/office/powerpoint/2010/main" val="329458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1</a:t>
            </a:fld>
            <a:endParaRPr lang="en-US"/>
          </a:p>
        </p:txBody>
      </p:sp>
    </p:spTree>
    <p:extLst>
      <p:ext uri="{BB962C8B-B14F-4D97-AF65-F5344CB8AC3E}">
        <p14:creationId xmlns:p14="http://schemas.microsoft.com/office/powerpoint/2010/main" val="2934701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25</a:t>
            </a:fld>
            <a:endParaRPr lang="en-US"/>
          </a:p>
        </p:txBody>
      </p:sp>
    </p:spTree>
    <p:extLst>
      <p:ext uri="{BB962C8B-B14F-4D97-AF65-F5344CB8AC3E}">
        <p14:creationId xmlns:p14="http://schemas.microsoft.com/office/powerpoint/2010/main" val="11220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26</a:t>
            </a:fld>
            <a:endParaRPr lang="en-US"/>
          </a:p>
        </p:txBody>
      </p:sp>
    </p:spTree>
    <p:extLst>
      <p:ext uri="{BB962C8B-B14F-4D97-AF65-F5344CB8AC3E}">
        <p14:creationId xmlns:p14="http://schemas.microsoft.com/office/powerpoint/2010/main" val="44545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27</a:t>
            </a:fld>
            <a:endParaRPr lang="en-US"/>
          </a:p>
        </p:txBody>
      </p:sp>
    </p:spTree>
    <p:extLst>
      <p:ext uri="{BB962C8B-B14F-4D97-AF65-F5344CB8AC3E}">
        <p14:creationId xmlns:p14="http://schemas.microsoft.com/office/powerpoint/2010/main" val="100736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39</a:t>
            </a:fld>
            <a:endParaRPr lang="en-US"/>
          </a:p>
        </p:txBody>
      </p:sp>
    </p:spTree>
    <p:extLst>
      <p:ext uri="{BB962C8B-B14F-4D97-AF65-F5344CB8AC3E}">
        <p14:creationId xmlns:p14="http://schemas.microsoft.com/office/powerpoint/2010/main" val="112149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40</a:t>
            </a:fld>
            <a:endParaRPr lang="en-US"/>
          </a:p>
        </p:txBody>
      </p:sp>
    </p:spTree>
    <p:extLst>
      <p:ext uri="{BB962C8B-B14F-4D97-AF65-F5344CB8AC3E}">
        <p14:creationId xmlns:p14="http://schemas.microsoft.com/office/powerpoint/2010/main" val="3211693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41</a:t>
            </a:fld>
            <a:endParaRPr lang="en-US"/>
          </a:p>
        </p:txBody>
      </p:sp>
    </p:spTree>
    <p:extLst>
      <p:ext uri="{BB962C8B-B14F-4D97-AF65-F5344CB8AC3E}">
        <p14:creationId xmlns:p14="http://schemas.microsoft.com/office/powerpoint/2010/main" val="3512428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42</a:t>
            </a:fld>
            <a:endParaRPr lang="en-US"/>
          </a:p>
        </p:txBody>
      </p:sp>
    </p:spTree>
    <p:extLst>
      <p:ext uri="{BB962C8B-B14F-4D97-AF65-F5344CB8AC3E}">
        <p14:creationId xmlns:p14="http://schemas.microsoft.com/office/powerpoint/2010/main" val="1397200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43</a:t>
            </a:fld>
            <a:endParaRPr lang="en-US"/>
          </a:p>
        </p:txBody>
      </p:sp>
    </p:spTree>
    <p:extLst>
      <p:ext uri="{BB962C8B-B14F-4D97-AF65-F5344CB8AC3E}">
        <p14:creationId xmlns:p14="http://schemas.microsoft.com/office/powerpoint/2010/main" val="1245605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45</a:t>
            </a:fld>
            <a:endParaRPr lang="en-US"/>
          </a:p>
        </p:txBody>
      </p:sp>
    </p:spTree>
    <p:extLst>
      <p:ext uri="{BB962C8B-B14F-4D97-AF65-F5344CB8AC3E}">
        <p14:creationId xmlns:p14="http://schemas.microsoft.com/office/powerpoint/2010/main" val="2547526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46</a:t>
            </a:fld>
            <a:endParaRPr lang="en-US"/>
          </a:p>
        </p:txBody>
      </p:sp>
    </p:spTree>
    <p:extLst>
      <p:ext uri="{BB962C8B-B14F-4D97-AF65-F5344CB8AC3E}">
        <p14:creationId xmlns:p14="http://schemas.microsoft.com/office/powerpoint/2010/main" val="251306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3</a:t>
            </a:fld>
            <a:endParaRPr lang="en-US"/>
          </a:p>
        </p:txBody>
      </p:sp>
    </p:spTree>
    <p:extLst>
      <p:ext uri="{BB962C8B-B14F-4D97-AF65-F5344CB8AC3E}">
        <p14:creationId xmlns:p14="http://schemas.microsoft.com/office/powerpoint/2010/main" val="2327865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47</a:t>
            </a:fld>
            <a:endParaRPr lang="en-US"/>
          </a:p>
        </p:txBody>
      </p:sp>
    </p:spTree>
    <p:extLst>
      <p:ext uri="{BB962C8B-B14F-4D97-AF65-F5344CB8AC3E}">
        <p14:creationId xmlns:p14="http://schemas.microsoft.com/office/powerpoint/2010/main" val="184411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55</a:t>
            </a:fld>
            <a:endParaRPr lang="en-US"/>
          </a:p>
        </p:txBody>
      </p:sp>
    </p:spTree>
    <p:extLst>
      <p:ext uri="{BB962C8B-B14F-4D97-AF65-F5344CB8AC3E}">
        <p14:creationId xmlns:p14="http://schemas.microsoft.com/office/powerpoint/2010/main" val="346101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6</a:t>
            </a:fld>
            <a:endParaRPr lang="en-US"/>
          </a:p>
        </p:txBody>
      </p:sp>
    </p:spTree>
    <p:extLst>
      <p:ext uri="{BB962C8B-B14F-4D97-AF65-F5344CB8AC3E}">
        <p14:creationId xmlns:p14="http://schemas.microsoft.com/office/powerpoint/2010/main" val="88881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FFCDC-2A10-DC41-BB28-F44BCF673C88}" type="slidenum">
              <a:rPr lang="en-US" smtClean="0"/>
              <a:t>11</a:t>
            </a:fld>
            <a:endParaRPr lang="en-US"/>
          </a:p>
        </p:txBody>
      </p:sp>
    </p:spTree>
    <p:extLst>
      <p:ext uri="{BB962C8B-B14F-4D97-AF65-F5344CB8AC3E}">
        <p14:creationId xmlns:p14="http://schemas.microsoft.com/office/powerpoint/2010/main" val="392031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FFCDC-2A10-DC41-BB28-F44BCF673C88}" type="slidenum">
              <a:rPr lang="en-US" smtClean="0"/>
              <a:t>12</a:t>
            </a:fld>
            <a:endParaRPr lang="en-US"/>
          </a:p>
        </p:txBody>
      </p:sp>
    </p:spTree>
    <p:extLst>
      <p:ext uri="{BB962C8B-B14F-4D97-AF65-F5344CB8AC3E}">
        <p14:creationId xmlns:p14="http://schemas.microsoft.com/office/powerpoint/2010/main" val="263977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DFFCDC-2A10-DC41-BB28-F44BCF673C88}" type="slidenum">
              <a:rPr lang="en-US" smtClean="0"/>
              <a:t>13</a:t>
            </a:fld>
            <a:endParaRPr lang="en-US"/>
          </a:p>
        </p:txBody>
      </p:sp>
    </p:spTree>
    <p:extLst>
      <p:ext uri="{BB962C8B-B14F-4D97-AF65-F5344CB8AC3E}">
        <p14:creationId xmlns:p14="http://schemas.microsoft.com/office/powerpoint/2010/main" val="258093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16</a:t>
            </a:fld>
            <a:endParaRPr lang="en-US"/>
          </a:p>
        </p:txBody>
      </p:sp>
    </p:spTree>
    <p:extLst>
      <p:ext uri="{BB962C8B-B14F-4D97-AF65-F5344CB8AC3E}">
        <p14:creationId xmlns:p14="http://schemas.microsoft.com/office/powerpoint/2010/main" val="339830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17</a:t>
            </a:fld>
            <a:endParaRPr lang="en-US"/>
          </a:p>
        </p:txBody>
      </p:sp>
    </p:spTree>
    <p:extLst>
      <p:ext uri="{BB962C8B-B14F-4D97-AF65-F5344CB8AC3E}">
        <p14:creationId xmlns:p14="http://schemas.microsoft.com/office/powerpoint/2010/main" val="401181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EFB12-21BD-FE4A-9C88-908AEBF5334B}" type="slidenum">
              <a:rPr lang="en-US" smtClean="0"/>
              <a:t>24</a:t>
            </a:fld>
            <a:endParaRPr lang="en-US"/>
          </a:p>
        </p:txBody>
      </p:sp>
    </p:spTree>
    <p:extLst>
      <p:ext uri="{BB962C8B-B14F-4D97-AF65-F5344CB8AC3E}">
        <p14:creationId xmlns:p14="http://schemas.microsoft.com/office/powerpoint/2010/main" val="13823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5056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80113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44036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400084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3578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63692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463783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07588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396233" y="3622733"/>
            <a:ext cx="5842400" cy="1177600"/>
          </a:xfrm>
          <a:prstGeom prst="rect">
            <a:avLst/>
          </a:prstGeom>
        </p:spPr>
        <p:txBody>
          <a:bodyPr spcFirstLastPara="1" wrap="square" lIns="91425" tIns="91425" rIns="91425" bIns="91425" anchor="t" anchorCtr="0">
            <a:noAutofit/>
          </a:bodyPr>
          <a:lstStyle>
            <a:lvl1pPr lvl="0" algn="r" rtl="0">
              <a:spcBef>
                <a:spcPct val="0"/>
              </a:spcBef>
              <a:spcAft>
                <a:spcPct val="0"/>
              </a:spcAft>
              <a:buSzPts val="3600"/>
              <a:buNone/>
              <a:defRPr sz="5333"/>
            </a:lvl1pPr>
            <a:lvl2pPr lvl="1" algn="ctr" rtl="0">
              <a:spcBef>
                <a:spcPct val="0"/>
              </a:spcBef>
              <a:spcAft>
                <a:spcPct val="0"/>
              </a:spcAft>
              <a:buSzPts val="3600"/>
              <a:buNone/>
              <a:defRPr sz="4800"/>
            </a:lvl2pPr>
            <a:lvl3pPr lvl="2" algn="ctr" rtl="0">
              <a:spcBef>
                <a:spcPct val="0"/>
              </a:spcBef>
              <a:spcAft>
                <a:spcPct val="0"/>
              </a:spcAft>
              <a:buSzPts val="3600"/>
              <a:buNone/>
              <a:defRPr sz="4800"/>
            </a:lvl3pPr>
            <a:lvl4pPr lvl="3" algn="ctr" rtl="0">
              <a:spcBef>
                <a:spcPct val="0"/>
              </a:spcBef>
              <a:spcAft>
                <a:spcPct val="0"/>
              </a:spcAft>
              <a:buSzPts val="3600"/>
              <a:buNone/>
              <a:defRPr sz="4800"/>
            </a:lvl4pPr>
            <a:lvl5pPr lvl="4" algn="ctr" rtl="0">
              <a:spcBef>
                <a:spcPct val="0"/>
              </a:spcBef>
              <a:spcAft>
                <a:spcPct val="0"/>
              </a:spcAft>
              <a:buSzPts val="3600"/>
              <a:buNone/>
              <a:defRPr sz="4800"/>
            </a:lvl5pPr>
            <a:lvl6pPr lvl="5" algn="ctr" rtl="0">
              <a:spcBef>
                <a:spcPct val="0"/>
              </a:spcBef>
              <a:spcAft>
                <a:spcPct val="0"/>
              </a:spcAft>
              <a:buSzPts val="3600"/>
              <a:buNone/>
              <a:defRPr sz="4800"/>
            </a:lvl6pPr>
            <a:lvl7pPr lvl="6" algn="ctr" rtl="0">
              <a:spcBef>
                <a:spcPct val="0"/>
              </a:spcBef>
              <a:spcAft>
                <a:spcPct val="0"/>
              </a:spcAft>
              <a:buSzPts val="3600"/>
              <a:buNone/>
              <a:defRPr sz="4800"/>
            </a:lvl7pPr>
            <a:lvl8pPr lvl="7" algn="ctr" rtl="0">
              <a:spcBef>
                <a:spcPct val="0"/>
              </a:spcBef>
              <a:spcAft>
                <a:spcPct val="0"/>
              </a:spcAft>
              <a:buSzPts val="3600"/>
              <a:buNone/>
              <a:defRPr sz="4800"/>
            </a:lvl8pPr>
            <a:lvl9pPr lvl="8" algn="ctr" rtl="0">
              <a:spcBef>
                <a:spcPct val="0"/>
              </a:spcBef>
              <a:spcAft>
                <a:spcPct val="0"/>
              </a:spcAft>
              <a:buSzPts val="3600"/>
              <a:buNone/>
              <a:defRPr sz="4800"/>
            </a:lvl9pPr>
          </a:lstStyle>
          <a:p>
            <a:endParaRPr/>
          </a:p>
        </p:txBody>
      </p:sp>
      <p:sp>
        <p:nvSpPr>
          <p:cNvPr id="13" name="Google Shape;13;p3"/>
          <p:cNvSpPr txBox="1">
            <a:spLocks noGrp="1"/>
          </p:cNvSpPr>
          <p:nvPr>
            <p:ph type="title" idx="2" hasCustomPrompt="1"/>
          </p:nvPr>
        </p:nvSpPr>
        <p:spPr>
          <a:xfrm>
            <a:off x="9748633" y="2057667"/>
            <a:ext cx="1490000" cy="1122400"/>
          </a:xfrm>
          <a:prstGeom prst="rect">
            <a:avLst/>
          </a:prstGeom>
          <a:noFill/>
        </p:spPr>
        <p:txBody>
          <a:bodyPr spcFirstLastPara="1" wrap="square" lIns="91425" tIns="91425" rIns="91425" bIns="91425" anchor="ctr" anchorCtr="0">
            <a:noAutofit/>
          </a:bodyPr>
          <a:lstStyle>
            <a:lvl1pPr lvl="0" algn="ctr" rtl="0">
              <a:spcBef>
                <a:spcPct val="0"/>
              </a:spcBef>
              <a:spcAft>
                <a:spcPct val="0"/>
              </a:spcAft>
              <a:buClr>
                <a:schemeClr val="lt1"/>
              </a:buClr>
              <a:buSzPts val="6000"/>
              <a:buNone/>
              <a:defRPr sz="8000">
                <a:solidFill>
                  <a:schemeClr val="accent1"/>
                </a:solidFill>
              </a:defRPr>
            </a:lvl1pPr>
            <a:lvl2pPr lvl="1" algn="ctr" rtl="0">
              <a:spcBef>
                <a:spcPct val="0"/>
              </a:spcBef>
              <a:spcAft>
                <a:spcPct val="0"/>
              </a:spcAft>
              <a:buClr>
                <a:schemeClr val="lt1"/>
              </a:buClr>
              <a:buSzPts val="6000"/>
              <a:buNone/>
              <a:defRPr sz="8000">
                <a:solidFill>
                  <a:schemeClr val="lt1"/>
                </a:solidFill>
              </a:defRPr>
            </a:lvl2pPr>
            <a:lvl3pPr lvl="2" algn="ctr" rtl="0">
              <a:spcBef>
                <a:spcPct val="0"/>
              </a:spcBef>
              <a:spcAft>
                <a:spcPct val="0"/>
              </a:spcAft>
              <a:buClr>
                <a:schemeClr val="lt1"/>
              </a:buClr>
              <a:buSzPts val="6000"/>
              <a:buNone/>
              <a:defRPr sz="8000">
                <a:solidFill>
                  <a:schemeClr val="lt1"/>
                </a:solidFill>
              </a:defRPr>
            </a:lvl3pPr>
            <a:lvl4pPr lvl="3" algn="ctr" rtl="0">
              <a:spcBef>
                <a:spcPct val="0"/>
              </a:spcBef>
              <a:spcAft>
                <a:spcPct val="0"/>
              </a:spcAft>
              <a:buClr>
                <a:schemeClr val="lt1"/>
              </a:buClr>
              <a:buSzPts val="6000"/>
              <a:buNone/>
              <a:defRPr sz="8000">
                <a:solidFill>
                  <a:schemeClr val="lt1"/>
                </a:solidFill>
              </a:defRPr>
            </a:lvl4pPr>
            <a:lvl5pPr lvl="4" algn="ctr" rtl="0">
              <a:spcBef>
                <a:spcPct val="0"/>
              </a:spcBef>
              <a:spcAft>
                <a:spcPct val="0"/>
              </a:spcAft>
              <a:buClr>
                <a:schemeClr val="lt1"/>
              </a:buClr>
              <a:buSzPts val="6000"/>
              <a:buNone/>
              <a:defRPr sz="8000">
                <a:solidFill>
                  <a:schemeClr val="lt1"/>
                </a:solidFill>
              </a:defRPr>
            </a:lvl5pPr>
            <a:lvl6pPr lvl="5" algn="ctr" rtl="0">
              <a:spcBef>
                <a:spcPct val="0"/>
              </a:spcBef>
              <a:spcAft>
                <a:spcPct val="0"/>
              </a:spcAft>
              <a:buClr>
                <a:schemeClr val="lt1"/>
              </a:buClr>
              <a:buSzPts val="6000"/>
              <a:buNone/>
              <a:defRPr sz="8000">
                <a:solidFill>
                  <a:schemeClr val="lt1"/>
                </a:solidFill>
              </a:defRPr>
            </a:lvl6pPr>
            <a:lvl7pPr lvl="6" algn="ctr" rtl="0">
              <a:spcBef>
                <a:spcPct val="0"/>
              </a:spcBef>
              <a:spcAft>
                <a:spcPct val="0"/>
              </a:spcAft>
              <a:buClr>
                <a:schemeClr val="lt1"/>
              </a:buClr>
              <a:buSzPts val="6000"/>
              <a:buNone/>
              <a:defRPr sz="8000">
                <a:solidFill>
                  <a:schemeClr val="lt1"/>
                </a:solidFill>
              </a:defRPr>
            </a:lvl7pPr>
            <a:lvl8pPr lvl="7" algn="ctr" rtl="0">
              <a:spcBef>
                <a:spcPct val="0"/>
              </a:spcBef>
              <a:spcAft>
                <a:spcPct val="0"/>
              </a:spcAft>
              <a:buClr>
                <a:schemeClr val="lt1"/>
              </a:buClr>
              <a:buSzPts val="6000"/>
              <a:buNone/>
              <a:defRPr sz="8000">
                <a:solidFill>
                  <a:schemeClr val="lt1"/>
                </a:solidFill>
              </a:defRPr>
            </a:lvl8pPr>
            <a:lvl9pPr lvl="8" algn="ctr" rtl="0">
              <a:spcBef>
                <a:spcPct val="0"/>
              </a:spcBef>
              <a:spcAft>
                <a:spcPct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18855409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8267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1180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4276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3180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2/19/25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856574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2/19/25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49006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2/19/25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2352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04345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595011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DE6118-2437-4B30-8E3C-4D2BE6020583}" type="datetimeFigureOut">
              <a:rPr lang="en-US" smtClean="0"/>
              <a:pPr/>
              <a:t>2/19/25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854877"/>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209A-1726-E66D-7745-BCB386D5B136}"/>
              </a:ext>
            </a:extLst>
          </p:cNvPr>
          <p:cNvSpPr>
            <a:spLocks noGrp="1"/>
          </p:cNvSpPr>
          <p:nvPr>
            <p:ph type="ctrTitle"/>
          </p:nvPr>
        </p:nvSpPr>
        <p:spPr>
          <a:xfrm>
            <a:off x="1431674" y="1054784"/>
            <a:ext cx="8573681" cy="2017600"/>
          </a:xfrm>
        </p:spPr>
        <p:txBody>
          <a:bodyPr>
            <a:noAutofit/>
          </a:bodyPr>
          <a:lstStyle/>
          <a:p>
            <a:pPr algn="l"/>
            <a:r>
              <a:rPr lang="en-US" sz="3600" i="1" cap="none" dirty="0">
                <a:effectLst/>
                <a:latin typeface="Helvetica" pitchFamily="2" charset="0"/>
              </a:rPr>
              <a:t>Healing and Hope: </a:t>
            </a:r>
            <a:br>
              <a:rPr lang="en-US" sz="3600" i="1" cap="none" dirty="0">
                <a:effectLst/>
                <a:latin typeface="Helvetica" pitchFamily="2" charset="0"/>
              </a:rPr>
            </a:br>
            <a:r>
              <a:rPr lang="en-US" sz="3600" i="1" cap="none" dirty="0">
                <a:effectLst/>
                <a:latin typeface="Helvetica" pitchFamily="2" charset="0"/>
              </a:rPr>
              <a:t>Addressing Mental Illness and</a:t>
            </a:r>
            <a:br>
              <a:rPr lang="en-US" sz="3600" cap="none" dirty="0">
                <a:effectLst/>
                <a:latin typeface="Helvetica" pitchFamily="2" charset="0"/>
              </a:rPr>
            </a:br>
            <a:r>
              <a:rPr lang="en-US" sz="3600" i="1" cap="none" dirty="0">
                <a:effectLst/>
                <a:latin typeface="Helvetica" pitchFamily="2" charset="0"/>
              </a:rPr>
              <a:t>Trauma with Individuals Experiencing Homelessness, and Incarcerated African American Adolescents</a:t>
            </a:r>
            <a:endParaRPr lang="en-US" sz="3600" cap="none" dirty="0"/>
          </a:p>
        </p:txBody>
      </p:sp>
      <p:sp>
        <p:nvSpPr>
          <p:cNvPr id="3" name="Subtitle 2">
            <a:extLst>
              <a:ext uri="{FF2B5EF4-FFF2-40B4-BE49-F238E27FC236}">
                <a16:creationId xmlns:a16="http://schemas.microsoft.com/office/drawing/2014/main" id="{F556936C-ACDC-8AD3-2B0A-D581781CBD4A}"/>
              </a:ext>
            </a:extLst>
          </p:cNvPr>
          <p:cNvSpPr>
            <a:spLocks noGrp="1"/>
          </p:cNvSpPr>
          <p:nvPr>
            <p:ph type="subTitle" idx="1"/>
          </p:nvPr>
        </p:nvSpPr>
        <p:spPr>
          <a:xfrm>
            <a:off x="1993392" y="3566160"/>
            <a:ext cx="8011963" cy="2017600"/>
          </a:xfrm>
        </p:spPr>
        <p:txBody>
          <a:bodyPr>
            <a:normAutofit fontScale="25000" lnSpcReduction="20000"/>
          </a:bodyPr>
          <a:lstStyle/>
          <a:p>
            <a:pPr algn="ctr"/>
            <a:r>
              <a:rPr lang="en-US" sz="8000" dirty="0"/>
              <a:t>Darius Campinha-Bacote, PsyD, HSP</a:t>
            </a:r>
          </a:p>
          <a:p>
            <a:pPr algn="ctr"/>
            <a:r>
              <a:rPr lang="en-US" sz="8000" dirty="0"/>
              <a:t>Correctional/Clinical Psychologist</a:t>
            </a:r>
          </a:p>
          <a:p>
            <a:pPr algn="ctr"/>
            <a:r>
              <a:rPr lang="en-US" sz="8000" dirty="0"/>
              <a:t>Certified Trauma Therapist (TF-CBT)</a:t>
            </a:r>
          </a:p>
          <a:p>
            <a:pPr algn="ctr"/>
            <a:endParaRPr lang="en-US" sz="5600" dirty="0">
              <a:solidFill>
                <a:schemeClr val="tx1"/>
              </a:solidFill>
            </a:endParaRPr>
          </a:p>
          <a:p>
            <a:pPr algn="ctr"/>
            <a:r>
              <a:rPr lang="en-US" sz="8000" dirty="0">
                <a:solidFill>
                  <a:schemeClr val="tx1"/>
                </a:solidFill>
              </a:rPr>
              <a:t>February 21, 2025</a:t>
            </a:r>
          </a:p>
          <a:p>
            <a:pPr algn="ctr"/>
            <a:r>
              <a:rPr lang="en-US" sz="8000" dirty="0">
                <a:solidFill>
                  <a:schemeClr val="tx1"/>
                </a:solidFill>
              </a:rPr>
              <a:t>9:00AM – 1:30PM</a:t>
            </a:r>
          </a:p>
          <a:p>
            <a:pPr algn="ctr"/>
            <a:endParaRPr lang="en-US" dirty="0"/>
          </a:p>
        </p:txBody>
      </p:sp>
      <p:pic>
        <p:nvPicPr>
          <p:cNvPr id="6" name="Picture 5">
            <a:extLst>
              <a:ext uri="{FF2B5EF4-FFF2-40B4-BE49-F238E27FC236}">
                <a16:creationId xmlns:a16="http://schemas.microsoft.com/office/drawing/2014/main" id="{C57A9A27-E37F-F7B4-AC9A-6240868CDF1C}"/>
              </a:ext>
            </a:extLst>
          </p:cNvPr>
          <p:cNvPicPr>
            <a:picLocks noChangeAspect="1"/>
          </p:cNvPicPr>
          <p:nvPr/>
        </p:nvPicPr>
        <p:blipFill>
          <a:blip r:embed="rId3"/>
          <a:stretch>
            <a:fillRect/>
          </a:stretch>
        </p:blipFill>
        <p:spPr>
          <a:xfrm>
            <a:off x="4428375" y="5863964"/>
            <a:ext cx="1208631" cy="671461"/>
          </a:xfrm>
          <a:prstGeom prst="rect">
            <a:avLst/>
          </a:prstGeom>
        </p:spPr>
      </p:pic>
      <p:pic>
        <p:nvPicPr>
          <p:cNvPr id="8" name="Picture 7">
            <a:extLst>
              <a:ext uri="{FF2B5EF4-FFF2-40B4-BE49-F238E27FC236}">
                <a16:creationId xmlns:a16="http://schemas.microsoft.com/office/drawing/2014/main" id="{09FA69AB-6227-C41F-9B19-F0DD112C9ED4}"/>
              </a:ext>
            </a:extLst>
          </p:cNvPr>
          <p:cNvPicPr>
            <a:picLocks noChangeAspect="1"/>
          </p:cNvPicPr>
          <p:nvPr/>
        </p:nvPicPr>
        <p:blipFill>
          <a:blip r:embed="rId4"/>
          <a:stretch>
            <a:fillRect/>
          </a:stretch>
        </p:blipFill>
        <p:spPr>
          <a:xfrm>
            <a:off x="5999373" y="5836950"/>
            <a:ext cx="1841152" cy="725487"/>
          </a:xfrm>
          <a:prstGeom prst="rect">
            <a:avLst/>
          </a:prstGeom>
        </p:spPr>
      </p:pic>
    </p:spTree>
    <p:extLst>
      <p:ext uri="{BB962C8B-B14F-4D97-AF65-F5344CB8AC3E}">
        <p14:creationId xmlns:p14="http://schemas.microsoft.com/office/powerpoint/2010/main" val="144099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D76B-BEE1-E924-AB39-9C18E11DF3C1}"/>
              </a:ext>
            </a:extLst>
          </p:cNvPr>
          <p:cNvSpPr>
            <a:spLocks noGrp="1"/>
          </p:cNvSpPr>
          <p:nvPr>
            <p:ph type="title"/>
          </p:nvPr>
        </p:nvSpPr>
        <p:spPr>
          <a:xfrm>
            <a:off x="1371600" y="437444"/>
            <a:ext cx="9601200" cy="1485900"/>
          </a:xfrm>
        </p:spPr>
        <p:txBody>
          <a:bodyPr>
            <a:normAutofit/>
          </a:bodyPr>
          <a:lstStyle/>
          <a:p>
            <a:pPr algn="ctr"/>
            <a:r>
              <a:rPr lang="en-US" sz="4400" dirty="0"/>
              <a:t>Homelessness</a:t>
            </a:r>
          </a:p>
        </p:txBody>
      </p:sp>
      <p:pic>
        <p:nvPicPr>
          <p:cNvPr id="5" name="Content Placeholder 4" descr="A person standing next to a tent&#10;&#10;Description automatically generated with low confidence">
            <a:extLst>
              <a:ext uri="{FF2B5EF4-FFF2-40B4-BE49-F238E27FC236}">
                <a16:creationId xmlns:a16="http://schemas.microsoft.com/office/drawing/2014/main" id="{85EB0BD7-4402-FF85-5054-CAF627EB06D8}"/>
              </a:ext>
            </a:extLst>
          </p:cNvPr>
          <p:cNvPicPr>
            <a:picLocks noGrp="1" noChangeAspect="1"/>
          </p:cNvPicPr>
          <p:nvPr>
            <p:ph idx="1"/>
          </p:nvPr>
        </p:nvPicPr>
        <p:blipFill>
          <a:blip r:embed="rId2"/>
          <a:stretch>
            <a:fillRect/>
          </a:stretch>
        </p:blipFill>
        <p:spPr>
          <a:xfrm>
            <a:off x="3182112" y="1671142"/>
            <a:ext cx="5798122" cy="3263515"/>
          </a:xfrm>
        </p:spPr>
      </p:pic>
    </p:spTree>
    <p:extLst>
      <p:ext uri="{BB962C8B-B14F-4D97-AF65-F5344CB8AC3E}">
        <p14:creationId xmlns:p14="http://schemas.microsoft.com/office/powerpoint/2010/main" val="368294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6EEEC-DD61-6642-94CB-1579555E9592}"/>
              </a:ext>
            </a:extLst>
          </p:cNvPr>
          <p:cNvSpPr>
            <a:spLocks noGrp="1"/>
          </p:cNvSpPr>
          <p:nvPr>
            <p:ph type="title"/>
          </p:nvPr>
        </p:nvSpPr>
        <p:spPr>
          <a:xfrm>
            <a:off x="1301117" y="233430"/>
            <a:ext cx="9983628" cy="1320800"/>
          </a:xfrm>
        </p:spPr>
        <p:txBody>
          <a:bodyPr>
            <a:normAutofit fontScale="90000"/>
          </a:bodyPr>
          <a:lstStyle/>
          <a:p>
            <a:pPr algn="ctr">
              <a:lnSpc>
                <a:spcPct val="90000"/>
              </a:lnSpc>
            </a:pPr>
            <a:r>
              <a:rPr lang="en-US" sz="3100" b="1" cap="none" dirty="0"/>
              <a:t>Accessing Healthcare In The Era Of </a:t>
            </a:r>
            <a:br>
              <a:rPr lang="en-US" sz="3100" b="1" cap="none" dirty="0"/>
            </a:br>
            <a:r>
              <a:rPr lang="en-US" sz="3100" b="1" cap="none" dirty="0"/>
              <a:t>COVID-19 for Youth Experiencing Homelessness</a:t>
            </a:r>
            <a:br>
              <a:rPr lang="en-US" sz="3100" b="1" cap="none" dirty="0"/>
            </a:br>
            <a:r>
              <a:rPr lang="en-US" sz="3100" b="1" cap="none" dirty="0"/>
              <a:t> (Mak, 2022)</a:t>
            </a:r>
            <a:br>
              <a:rPr lang="en-US" sz="2000" b="1" dirty="0"/>
            </a:br>
            <a:endParaRPr lang="en-US" sz="2000" b="1" cap="none" dirty="0"/>
          </a:p>
        </p:txBody>
      </p:sp>
      <p:sp>
        <p:nvSpPr>
          <p:cNvPr id="25" name="Isosceles Triangle 24">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A6EC3F3-6EF6-3741-8249-5B4839C85BF1}"/>
              </a:ext>
            </a:extLst>
          </p:cNvPr>
          <p:cNvSpPr>
            <a:spLocks noGrp="1"/>
          </p:cNvSpPr>
          <p:nvPr>
            <p:ph sz="quarter" idx="13"/>
          </p:nvPr>
        </p:nvSpPr>
        <p:spPr>
          <a:xfrm>
            <a:off x="842596" y="1635124"/>
            <a:ext cx="10900669" cy="4330896"/>
          </a:xfrm>
        </p:spPr>
        <p:txBody>
          <a:bodyPr>
            <a:normAutofit lnSpcReduction="10000"/>
          </a:bodyPr>
          <a:lstStyle/>
          <a:p>
            <a:pPr>
              <a:lnSpc>
                <a:spcPct val="90000"/>
              </a:lnSpc>
            </a:pPr>
            <a:endParaRPr lang="en-US" dirty="0"/>
          </a:p>
          <a:p>
            <a:pPr>
              <a:lnSpc>
                <a:spcPct val="90000"/>
              </a:lnSpc>
            </a:pPr>
            <a:r>
              <a:rPr lang="en-US" sz="2400" dirty="0"/>
              <a:t>Collaboration with Community Mentor from Maine, Rebecca Adamson, who is a case manager at New Beginnings.</a:t>
            </a:r>
          </a:p>
          <a:p>
            <a:pPr>
              <a:lnSpc>
                <a:spcPct val="90000"/>
              </a:lnSpc>
            </a:pPr>
            <a:r>
              <a:rPr lang="en-US" sz="2400" dirty="0"/>
              <a:t>“From working with homeless youth at New Beginnings Free Clinic for the past 4 years, I have seen that many do not have the health care literacy or skills to take care of minor medical problems at home, leading them to seek care for aches, abrasions, blisters, and sprains in the ER.” </a:t>
            </a:r>
          </a:p>
          <a:p>
            <a:pPr lvl="1">
              <a:lnSpc>
                <a:spcPct val="90000"/>
              </a:lnSpc>
            </a:pPr>
            <a:r>
              <a:rPr lang="en-US" sz="2400" dirty="0"/>
              <a:t>What are the implications of this?</a:t>
            </a:r>
          </a:p>
          <a:p>
            <a:pPr>
              <a:lnSpc>
                <a:spcPct val="90000"/>
              </a:lnSpc>
            </a:pPr>
            <a:r>
              <a:rPr lang="en-US" sz="2400" dirty="0"/>
              <a:t>“They often have a poor understanding of any chronic health conditions they have and difficulty accessing </a:t>
            </a:r>
            <a:r>
              <a:rPr lang="en-US" sz="2400" dirty="0" err="1"/>
              <a:t>treatment,and</a:t>
            </a:r>
            <a:r>
              <a:rPr lang="en-US" sz="2400" dirty="0"/>
              <a:t> often present with exacerbations of these conditions as well.”</a:t>
            </a:r>
          </a:p>
          <a:p>
            <a:pPr lvl="1">
              <a:lnSpc>
                <a:spcPct val="90000"/>
              </a:lnSpc>
            </a:pPr>
            <a:r>
              <a:rPr lang="en-US" sz="2400" dirty="0"/>
              <a:t>Why would someone wait so long to receive care?</a:t>
            </a:r>
          </a:p>
        </p:txBody>
      </p:sp>
      <p:sp>
        <p:nvSpPr>
          <p:cNvPr id="27" name="Isosceles Triangle 26">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6646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6EEEC-DD61-6642-94CB-1579555E9592}"/>
              </a:ext>
            </a:extLst>
          </p:cNvPr>
          <p:cNvSpPr>
            <a:spLocks noGrp="1"/>
          </p:cNvSpPr>
          <p:nvPr>
            <p:ph type="title"/>
          </p:nvPr>
        </p:nvSpPr>
        <p:spPr>
          <a:xfrm>
            <a:off x="1797666" y="284827"/>
            <a:ext cx="8596668" cy="1320800"/>
          </a:xfrm>
        </p:spPr>
        <p:txBody>
          <a:bodyPr>
            <a:normAutofit/>
          </a:bodyPr>
          <a:lstStyle/>
          <a:p>
            <a:pPr algn="ctr"/>
            <a:r>
              <a:rPr lang="en-US" sz="4400" b="1" cap="none" dirty="0"/>
              <a:t>Emergency Room Visits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A6EC3F3-6EF6-3741-8249-5B4839C85BF1}"/>
              </a:ext>
            </a:extLst>
          </p:cNvPr>
          <p:cNvSpPr>
            <a:spLocks noGrp="1"/>
          </p:cNvSpPr>
          <p:nvPr>
            <p:ph sz="quarter" idx="13"/>
          </p:nvPr>
        </p:nvSpPr>
        <p:spPr>
          <a:xfrm>
            <a:off x="1140311" y="1409253"/>
            <a:ext cx="10252037" cy="4839148"/>
          </a:xfrm>
        </p:spPr>
        <p:txBody>
          <a:bodyPr>
            <a:normAutofit fontScale="92500"/>
          </a:bodyPr>
          <a:lstStyle/>
          <a:p>
            <a:r>
              <a:rPr lang="en-US" sz="2400" dirty="0"/>
              <a:t>“When our clinic is not available to them, most prefer the ER as they have identified it as a source of same day, accessible health care and/or cannot be scheduled at their provider's office due to payment or attendance issues in the past.”</a:t>
            </a:r>
          </a:p>
          <a:p>
            <a:r>
              <a:rPr lang="en-US" sz="2400" dirty="0"/>
              <a:t>“Many report that the care they receive in the ER is impersonal and feel as though they are being judged for being homeless, for "over-using" the system, for having substance use disorders, and for their perceived gender, gender identity, or sexual orientations."</a:t>
            </a:r>
          </a:p>
          <a:p>
            <a:pPr lvl="1"/>
            <a:r>
              <a:rPr lang="en-US" sz="2400" dirty="0"/>
              <a:t>Additional reasons to not ask for assistance regarding health care include</a:t>
            </a:r>
          </a:p>
          <a:p>
            <a:pPr lvl="2"/>
            <a:r>
              <a:rPr lang="en-US" sz="2200" dirty="0"/>
              <a:t>Not having insurance</a:t>
            </a:r>
          </a:p>
          <a:p>
            <a:pPr lvl="2"/>
            <a:r>
              <a:rPr lang="en-US" sz="2200" dirty="0"/>
              <a:t>Lack of transportation</a:t>
            </a:r>
          </a:p>
          <a:p>
            <a:pPr lvl="2"/>
            <a:r>
              <a:rPr lang="en-US" sz="2200" dirty="0"/>
              <a:t>Any others?</a:t>
            </a:r>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31174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6EEEC-DD61-6642-94CB-1579555E9592}"/>
              </a:ext>
            </a:extLst>
          </p:cNvPr>
          <p:cNvSpPr>
            <a:spLocks noGrp="1"/>
          </p:cNvSpPr>
          <p:nvPr>
            <p:ph type="title"/>
          </p:nvPr>
        </p:nvSpPr>
        <p:spPr>
          <a:xfrm>
            <a:off x="2090484" y="448235"/>
            <a:ext cx="8596668" cy="1320800"/>
          </a:xfrm>
        </p:spPr>
        <p:txBody>
          <a:bodyPr>
            <a:normAutofit/>
          </a:bodyPr>
          <a:lstStyle/>
          <a:p>
            <a:pPr algn="ctr"/>
            <a:r>
              <a:rPr lang="en-US" sz="4400" b="1" cap="none" dirty="0"/>
              <a:t>Healthcare Literacy</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A6EC3F3-6EF6-3741-8249-5B4839C85BF1}"/>
              </a:ext>
            </a:extLst>
          </p:cNvPr>
          <p:cNvSpPr>
            <a:spLocks noGrp="1"/>
          </p:cNvSpPr>
          <p:nvPr>
            <p:ph sz="quarter" idx="13"/>
          </p:nvPr>
        </p:nvSpPr>
        <p:spPr>
          <a:xfrm>
            <a:off x="1247887" y="1688951"/>
            <a:ext cx="10495380" cy="4352411"/>
          </a:xfrm>
        </p:spPr>
        <p:txBody>
          <a:bodyPr>
            <a:normAutofit/>
          </a:bodyPr>
          <a:lstStyle/>
          <a:p>
            <a:r>
              <a:rPr lang="en-US" sz="2400" dirty="0"/>
              <a:t>Defined as the degree to which an individual has the capacity to obtain, communicate, process, and understand basic health information and services to make appropriate health decisions.</a:t>
            </a:r>
          </a:p>
          <a:p>
            <a:r>
              <a:rPr lang="en-US" sz="2400" dirty="0"/>
              <a:t>Is this important?</a:t>
            </a:r>
          </a:p>
          <a:p>
            <a:r>
              <a:rPr lang="en-US" sz="2400" dirty="0"/>
              <a:t>“Increased health literacy through tailored education and social support as well as more trauma-informed services in traditional medical practices are both vital components to better health outcomes and healthcare resource utilization for homeless youth.”</a:t>
            </a:r>
          </a:p>
          <a:p>
            <a:endParaRPr lang="en-US" dirty="0"/>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33345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6EEEC-DD61-6642-94CB-1579555E9592}"/>
              </a:ext>
            </a:extLst>
          </p:cNvPr>
          <p:cNvSpPr>
            <a:spLocks noGrp="1"/>
          </p:cNvSpPr>
          <p:nvPr>
            <p:ph type="title"/>
          </p:nvPr>
        </p:nvSpPr>
        <p:spPr>
          <a:xfrm>
            <a:off x="2218964" y="405205"/>
            <a:ext cx="8596668" cy="1320800"/>
          </a:xfrm>
        </p:spPr>
        <p:txBody>
          <a:bodyPr>
            <a:normAutofit/>
          </a:bodyPr>
          <a:lstStyle/>
          <a:p>
            <a:pPr algn="ctr"/>
            <a:r>
              <a:rPr lang="en-US" sz="4400" b="1" cap="none" dirty="0"/>
              <a:t>Homelessness &amp; Mental Illness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A6EC3F3-6EF6-3741-8249-5B4839C85BF1}"/>
              </a:ext>
            </a:extLst>
          </p:cNvPr>
          <p:cNvSpPr>
            <a:spLocks noGrp="1"/>
          </p:cNvSpPr>
          <p:nvPr>
            <p:ph sz="quarter" idx="13"/>
          </p:nvPr>
        </p:nvSpPr>
        <p:spPr>
          <a:xfrm>
            <a:off x="842597" y="1559859"/>
            <a:ext cx="10571267" cy="4481503"/>
          </a:xfrm>
        </p:spPr>
        <p:txBody>
          <a:bodyPr>
            <a:normAutofit/>
          </a:bodyPr>
          <a:lstStyle/>
          <a:p>
            <a:r>
              <a:rPr lang="en-US" sz="2000" dirty="0"/>
              <a:t>What is the current appropriate term for suicide?</a:t>
            </a:r>
          </a:p>
          <a:p>
            <a:r>
              <a:rPr lang="en-US" sz="2000" dirty="0"/>
              <a:t>O’Brien et al. (2020) completed a study regarding “Mental Health Outcomes Among Homeless, Runaway, and Stably Housed Youth.”</a:t>
            </a:r>
          </a:p>
          <a:p>
            <a:pPr lvl="1"/>
            <a:r>
              <a:rPr lang="en-US" sz="2000" dirty="0"/>
              <a:t>9</a:t>
            </a:r>
            <a:r>
              <a:rPr lang="en-US" sz="2000" baseline="30000" dirty="0"/>
              <a:t>th</a:t>
            </a:r>
            <a:r>
              <a:rPr lang="en-US" sz="2000" dirty="0"/>
              <a:t>  and 11th-graders in the 2016 Minnesota Student Survey (n= 68,785)</a:t>
            </a:r>
          </a:p>
          <a:p>
            <a:pPr lvl="1"/>
            <a:r>
              <a:rPr lang="en-US" sz="2000" dirty="0"/>
              <a:t>Unaccompanied homeless youth (0.5%), runaway youth (4%), youth who had both run away and been homeless (0.6%), and (4) stably housed youth (95%).</a:t>
            </a:r>
          </a:p>
          <a:p>
            <a:r>
              <a:rPr lang="en-US" sz="2000" dirty="0"/>
              <a:t>Conducted a multivariable logistic regression to compare 4 mental health outcomes</a:t>
            </a:r>
          </a:p>
          <a:p>
            <a:pPr lvl="1"/>
            <a:r>
              <a:rPr lang="en-US" sz="2000" dirty="0"/>
              <a:t> self-injury, suicidal ideation, suicide attempts, and depressive symptoms</a:t>
            </a:r>
          </a:p>
          <a:p>
            <a:r>
              <a:rPr lang="en-US" sz="2000" dirty="0"/>
              <a:t>Findings are that across all outcomes, unstably housed youth had poorer mental health outcomes when compared with their stably housed peers.</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6130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6EEEC-DD61-6642-94CB-1579555E9592}"/>
              </a:ext>
            </a:extLst>
          </p:cNvPr>
          <p:cNvSpPr>
            <a:spLocks noGrp="1"/>
          </p:cNvSpPr>
          <p:nvPr>
            <p:ph type="title"/>
          </p:nvPr>
        </p:nvSpPr>
        <p:spPr>
          <a:xfrm>
            <a:off x="1989718" y="502024"/>
            <a:ext cx="8596668" cy="1320800"/>
          </a:xfrm>
        </p:spPr>
        <p:txBody>
          <a:bodyPr>
            <a:normAutofit/>
          </a:bodyPr>
          <a:lstStyle/>
          <a:p>
            <a:pPr algn="ctr"/>
            <a:r>
              <a:rPr lang="en-US" sz="4400" b="1" cap="none" dirty="0"/>
              <a:t>Homelessness &amp; Mental Illness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A6EC3F3-6EF6-3741-8249-5B4839C85BF1}"/>
              </a:ext>
            </a:extLst>
          </p:cNvPr>
          <p:cNvSpPr>
            <a:spLocks noGrp="1"/>
          </p:cNvSpPr>
          <p:nvPr>
            <p:ph sz="quarter" idx="13"/>
          </p:nvPr>
        </p:nvSpPr>
        <p:spPr>
          <a:xfrm>
            <a:off x="842597" y="1930401"/>
            <a:ext cx="10646569" cy="4023186"/>
          </a:xfrm>
        </p:spPr>
        <p:txBody>
          <a:bodyPr>
            <a:normAutofit/>
          </a:bodyPr>
          <a:lstStyle/>
          <a:p>
            <a:r>
              <a:rPr lang="en-US" sz="2400" dirty="0"/>
              <a:t>11% of homeless youth, 20% of runaways, and 33% of youth who had experienced both had attempted suicide in the previous year compared with 2% of stably housed youth.</a:t>
            </a:r>
            <a:endParaRPr lang="en-US" sz="2400" b="1" dirty="0"/>
          </a:p>
          <a:p>
            <a:endParaRPr lang="en-US" sz="2400" b="1" dirty="0"/>
          </a:p>
          <a:p>
            <a:r>
              <a:rPr lang="en-US" sz="2400" b="1" dirty="0"/>
              <a:t>Youth who both ran away from home and experienced homelessness in the past years had &gt;7 times greater odds of attempting suicide </a:t>
            </a:r>
            <a:r>
              <a:rPr lang="en-US" sz="2400" dirty="0"/>
              <a:t>compared with their housed peers who had not run away, and this risk remained elevated (albeit to a somewhat lesser degree) for youth who had run away but had stable housing and for unaccompanied homeless youth who had not run away.</a:t>
            </a:r>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7359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071EC-2424-17CE-8A1E-7D8031BAFE98}"/>
              </a:ext>
            </a:extLst>
          </p:cNvPr>
          <p:cNvSpPr>
            <a:spLocks noGrp="1"/>
          </p:cNvSpPr>
          <p:nvPr>
            <p:ph type="title"/>
          </p:nvPr>
        </p:nvSpPr>
        <p:spPr>
          <a:xfrm>
            <a:off x="1797666" y="415963"/>
            <a:ext cx="8596668" cy="1320800"/>
          </a:xfrm>
        </p:spPr>
        <p:txBody>
          <a:bodyPr>
            <a:normAutofit/>
          </a:bodyPr>
          <a:lstStyle/>
          <a:p>
            <a:pPr algn="ctr"/>
            <a:r>
              <a:rPr lang="en-US" sz="4400" b="1" dirty="0"/>
              <a:t>Daily Discrimination</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015E315-FE38-7FE2-E0A7-0ACE5A8D150C}"/>
              </a:ext>
            </a:extLst>
          </p:cNvPr>
          <p:cNvSpPr>
            <a:spLocks noGrp="1"/>
          </p:cNvSpPr>
          <p:nvPr>
            <p:ph sz="quarter" idx="13"/>
          </p:nvPr>
        </p:nvSpPr>
        <p:spPr>
          <a:xfrm>
            <a:off x="1204855" y="1549101"/>
            <a:ext cx="10402645" cy="4492261"/>
          </a:xfrm>
        </p:spPr>
        <p:txBody>
          <a:bodyPr>
            <a:normAutofit/>
          </a:bodyPr>
          <a:lstStyle/>
          <a:p>
            <a:pPr>
              <a:lnSpc>
                <a:spcPct val="90000"/>
              </a:lnSpc>
            </a:pPr>
            <a:r>
              <a:rPr lang="en-US" sz="2000" dirty="0"/>
              <a:t>Researchers Jones-Patten, Bounds, Shin, &amp; </a:t>
            </a:r>
            <a:r>
              <a:rPr lang="en-US" sz="2000" dirty="0" err="1"/>
              <a:t>Nyamathi</a:t>
            </a:r>
            <a:r>
              <a:rPr lang="en-US" sz="2000" dirty="0"/>
              <a:t> (2024) wrote “Discrimination Experiences and Mental Health Outcomes Among African American Homeless Smokers” in the Journal of Social Distress and Homelessness.</a:t>
            </a:r>
          </a:p>
          <a:p>
            <a:pPr>
              <a:lnSpc>
                <a:spcPct val="90000"/>
              </a:lnSpc>
            </a:pPr>
            <a:r>
              <a:rPr lang="en-US" sz="2000" dirty="0"/>
              <a:t>Daily discrimination experiences are associated with both the physical and psychological well-being among African Americans (AAs). </a:t>
            </a:r>
          </a:p>
          <a:p>
            <a:pPr>
              <a:lnSpc>
                <a:spcPct val="90000"/>
              </a:lnSpc>
            </a:pPr>
            <a:r>
              <a:rPr lang="en-US" sz="2000" dirty="0"/>
              <a:t>Little is known about the impact of daily discrimination on mental health among people experiencing homelessness (PEH), especially AA persons experiencing homelessness (AA PEH).</a:t>
            </a:r>
          </a:p>
          <a:p>
            <a:pPr>
              <a:lnSpc>
                <a:spcPct val="90000"/>
              </a:lnSpc>
            </a:pPr>
            <a:r>
              <a:rPr lang="en-US" sz="2000" dirty="0"/>
              <a:t>In this study, we measured perceived discrimination, depression, and anxiety using the Everyday Discrimination Scale (EDS-L), the Centers for Epidemiologic Studies-Depression Scale (CES-D Scale), and the Generalized Anxiety Disorder Scale-7 (GAD-7).</a:t>
            </a:r>
          </a:p>
          <a:p>
            <a:pPr lvl="1">
              <a:lnSpc>
                <a:spcPct val="90000"/>
              </a:lnSpc>
            </a:pPr>
            <a:r>
              <a:rPr lang="en-US" sz="2000" dirty="0"/>
              <a:t>Let’s take a look at each one individually</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37734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69919A-9101-F294-8C50-89EE96FA443B}"/>
              </a:ext>
            </a:extLst>
          </p:cNvPr>
          <p:cNvSpPr>
            <a:spLocks noGrp="1"/>
          </p:cNvSpPr>
          <p:nvPr>
            <p:ph type="title"/>
          </p:nvPr>
        </p:nvSpPr>
        <p:spPr>
          <a:xfrm>
            <a:off x="1882142" y="415962"/>
            <a:ext cx="8596668" cy="1320800"/>
          </a:xfrm>
        </p:spPr>
        <p:txBody>
          <a:bodyPr>
            <a:normAutofit/>
          </a:bodyPr>
          <a:lstStyle/>
          <a:p>
            <a:pPr algn="ctr"/>
            <a:r>
              <a:rPr lang="en-US" sz="4400" b="1" dirty="0"/>
              <a:t>Findings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785150D-08FB-BF53-DB00-13833D435943}"/>
              </a:ext>
            </a:extLst>
          </p:cNvPr>
          <p:cNvSpPr>
            <a:spLocks noGrp="1"/>
          </p:cNvSpPr>
          <p:nvPr>
            <p:ph sz="quarter" idx="13"/>
          </p:nvPr>
        </p:nvSpPr>
        <p:spPr>
          <a:xfrm>
            <a:off x="1333502" y="1581375"/>
            <a:ext cx="9524996" cy="4459988"/>
          </a:xfrm>
        </p:spPr>
        <p:txBody>
          <a:bodyPr>
            <a:normAutofit/>
          </a:bodyPr>
          <a:lstStyle/>
          <a:p>
            <a:pPr>
              <a:lnSpc>
                <a:spcPct val="90000"/>
              </a:lnSpc>
            </a:pPr>
            <a:r>
              <a:rPr lang="en-US" sz="2000" dirty="0"/>
              <a:t>Participants (n = 100) reported race (43%) and homelessness (37%) as the main reasons for discrimination experiences. </a:t>
            </a:r>
          </a:p>
          <a:p>
            <a:pPr>
              <a:lnSpc>
                <a:spcPct val="90000"/>
              </a:lnSpc>
            </a:pPr>
            <a:r>
              <a:rPr lang="en-US" sz="2000" dirty="0"/>
              <a:t>After adjusting for anxiety, age, and education, everyday discrimination was significantly associated with depression scores. </a:t>
            </a:r>
          </a:p>
          <a:p>
            <a:pPr lvl="1">
              <a:lnSpc>
                <a:spcPct val="90000"/>
              </a:lnSpc>
            </a:pPr>
            <a:r>
              <a:rPr lang="en-US" sz="1800" dirty="0"/>
              <a:t>Everyday discrimination may be associated with depressive symptoms among AA PEH. </a:t>
            </a:r>
          </a:p>
          <a:p>
            <a:pPr>
              <a:lnSpc>
                <a:spcPct val="90000"/>
              </a:lnSpc>
            </a:pPr>
            <a:r>
              <a:rPr lang="en-US" sz="2000" dirty="0"/>
              <a:t>Follow up discussions</a:t>
            </a:r>
          </a:p>
          <a:p>
            <a:pPr lvl="1">
              <a:lnSpc>
                <a:spcPct val="90000"/>
              </a:lnSpc>
            </a:pPr>
            <a:r>
              <a:rPr lang="en-US" sz="1800" dirty="0"/>
              <a:t>How one is labeled by others can impact mental health, and lead to further traumatization.</a:t>
            </a:r>
          </a:p>
          <a:p>
            <a:pPr lvl="1">
              <a:lnSpc>
                <a:spcPct val="90000"/>
              </a:lnSpc>
            </a:pPr>
            <a:r>
              <a:rPr lang="en-US" sz="1800" dirty="0"/>
              <a:t>Does smoking have anything to do with the findings of this study?</a:t>
            </a:r>
          </a:p>
          <a:p>
            <a:pPr lvl="1">
              <a:lnSpc>
                <a:spcPct val="90000"/>
              </a:lnSpc>
            </a:pPr>
            <a:r>
              <a:rPr lang="en-US" sz="1800" dirty="0"/>
              <a:t>How can the identified assessments help a provider to treat African American adolescents who are incarcerated?</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3369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D6ED-7B85-AC75-3BF1-90F43F293245}"/>
              </a:ext>
            </a:extLst>
          </p:cNvPr>
          <p:cNvSpPr>
            <a:spLocks noGrp="1"/>
          </p:cNvSpPr>
          <p:nvPr>
            <p:ph type="title"/>
          </p:nvPr>
        </p:nvSpPr>
        <p:spPr>
          <a:xfrm>
            <a:off x="1295399" y="320040"/>
            <a:ext cx="9601200" cy="1485900"/>
          </a:xfrm>
        </p:spPr>
        <p:txBody>
          <a:bodyPr>
            <a:normAutofit/>
          </a:bodyPr>
          <a:lstStyle/>
          <a:p>
            <a:pPr algn="ctr"/>
            <a:r>
              <a:rPr lang="en-US" sz="4400" b="1" dirty="0"/>
              <a:t>Trauma and Incarcerations</a:t>
            </a:r>
          </a:p>
        </p:txBody>
      </p:sp>
      <p:pic>
        <p:nvPicPr>
          <p:cNvPr id="5" name="Content Placeholder 4" descr="A picture containing text, person, sign&#10;&#10;Description automatically generated">
            <a:extLst>
              <a:ext uri="{FF2B5EF4-FFF2-40B4-BE49-F238E27FC236}">
                <a16:creationId xmlns:a16="http://schemas.microsoft.com/office/drawing/2014/main" id="{16A397E7-9D80-6EEA-E73F-513EB5C5CD1A}"/>
              </a:ext>
            </a:extLst>
          </p:cNvPr>
          <p:cNvPicPr>
            <a:picLocks noGrp="1" noChangeAspect="1"/>
          </p:cNvPicPr>
          <p:nvPr>
            <p:ph sz="quarter" idx="13"/>
          </p:nvPr>
        </p:nvPicPr>
        <p:blipFill>
          <a:blip r:embed="rId2"/>
          <a:stretch>
            <a:fillRect/>
          </a:stretch>
        </p:blipFill>
        <p:spPr>
          <a:xfrm>
            <a:off x="2516187" y="1195623"/>
            <a:ext cx="7159625" cy="4766265"/>
          </a:xfrm>
        </p:spPr>
      </p:pic>
      <p:sp>
        <p:nvSpPr>
          <p:cNvPr id="6" name="TextBox 5">
            <a:extLst>
              <a:ext uri="{FF2B5EF4-FFF2-40B4-BE49-F238E27FC236}">
                <a16:creationId xmlns:a16="http://schemas.microsoft.com/office/drawing/2014/main" id="{C6390692-339C-37D5-4D71-556B301F9F4A}"/>
              </a:ext>
            </a:extLst>
          </p:cNvPr>
          <p:cNvSpPr txBox="1"/>
          <p:nvPr/>
        </p:nvSpPr>
        <p:spPr>
          <a:xfrm>
            <a:off x="3517529" y="6413266"/>
            <a:ext cx="5309339" cy="369332"/>
          </a:xfrm>
          <a:prstGeom prst="rect">
            <a:avLst/>
          </a:prstGeom>
          <a:noFill/>
        </p:spPr>
        <p:txBody>
          <a:bodyPr wrap="none" rtlCol="0">
            <a:spAutoFit/>
          </a:bodyPr>
          <a:lstStyle/>
          <a:p>
            <a:pPr algn="ctr"/>
            <a:r>
              <a:rPr lang="en-US" dirty="0"/>
              <a:t>Clients of Children of Promise in 2012, Shaun Mader</a:t>
            </a:r>
          </a:p>
        </p:txBody>
      </p:sp>
    </p:spTree>
    <p:extLst>
      <p:ext uri="{BB962C8B-B14F-4D97-AF65-F5344CB8AC3E}">
        <p14:creationId xmlns:p14="http://schemas.microsoft.com/office/powerpoint/2010/main" val="1916458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328" y="384048"/>
            <a:ext cx="9601200" cy="1485900"/>
          </a:xfrm>
        </p:spPr>
        <p:txBody>
          <a:bodyPr>
            <a:normAutofit/>
          </a:bodyPr>
          <a:lstStyle/>
          <a:p>
            <a:pPr algn="ctr"/>
            <a:r>
              <a:rPr lang="en-US" sz="4400" b="1" dirty="0"/>
              <a:t>How Do We Code Trauma?</a:t>
            </a:r>
          </a:p>
        </p:txBody>
      </p:sp>
      <p:sp>
        <p:nvSpPr>
          <p:cNvPr id="3" name="Content Placeholder 2"/>
          <p:cNvSpPr>
            <a:spLocks noGrp="1"/>
          </p:cNvSpPr>
          <p:nvPr>
            <p:ph sz="half" idx="1"/>
          </p:nvPr>
        </p:nvSpPr>
        <p:spPr>
          <a:xfrm>
            <a:off x="351625" y="1408344"/>
            <a:ext cx="5185873" cy="5180714"/>
          </a:xfrm>
        </p:spPr>
        <p:txBody>
          <a:bodyPr numCol="1">
            <a:noAutofit/>
          </a:bodyPr>
          <a:lstStyle/>
          <a:p>
            <a:r>
              <a:rPr lang="en-US" sz="1400" dirty="0">
                <a:latin typeface="Century Gothic" panose="020B0502020202020204" pitchFamily="34" charset="0"/>
                <a:cs typeface="Calibri" pitchFamily="34" charset="0"/>
              </a:rPr>
              <a:t>DSM-IV-TR (PTSD 309.81)</a:t>
            </a:r>
          </a:p>
          <a:p>
            <a:pPr lvl="1"/>
            <a:r>
              <a:rPr lang="en-US" sz="1400" b="1" dirty="0">
                <a:latin typeface="Century Gothic" panose="020B0502020202020204" pitchFamily="34" charset="0"/>
                <a:cs typeface="Calibri" pitchFamily="34" charset="0"/>
              </a:rPr>
              <a:t>Criterion A: stressor</a:t>
            </a:r>
            <a:endParaRPr lang="en-US" sz="1400" dirty="0">
              <a:latin typeface="Century Gothic" panose="020B0502020202020204" pitchFamily="34" charset="0"/>
              <a:cs typeface="Calibri" pitchFamily="34" charset="0"/>
            </a:endParaRPr>
          </a:p>
          <a:p>
            <a:pPr lvl="2"/>
            <a:r>
              <a:rPr lang="en-US" dirty="0">
                <a:latin typeface="Century Gothic" panose="020B0502020202020204" pitchFamily="34" charset="0"/>
                <a:cs typeface="Calibri" pitchFamily="34" charset="0"/>
              </a:rPr>
              <a:t>The person has been exposed to a traumatic event in which both of the following have been present:</a:t>
            </a:r>
          </a:p>
          <a:p>
            <a:pPr lvl="3"/>
            <a:r>
              <a:rPr lang="en-US" sz="1400" dirty="0">
                <a:latin typeface="Century Gothic" panose="020B0502020202020204" pitchFamily="34" charset="0"/>
                <a:cs typeface="Calibri" pitchFamily="34" charset="0"/>
              </a:rPr>
              <a:t>The person has experienced, witnessed, or been confronted with an event or events that involve actual or threatened death or serious injury, or a threat to the physical integrity of oneself or others.</a:t>
            </a:r>
          </a:p>
          <a:p>
            <a:pPr lvl="3"/>
            <a:r>
              <a:rPr lang="en-US" sz="1400" dirty="0">
                <a:latin typeface="Century Gothic" panose="020B0502020202020204" pitchFamily="34" charset="0"/>
                <a:cs typeface="Calibri" pitchFamily="34" charset="0"/>
              </a:rPr>
              <a:t>The person's response involved intense fear, helplessness, or horror. Note: in children, it may be expressed instead by disorganized or agitated behavior.</a:t>
            </a:r>
          </a:p>
        </p:txBody>
      </p:sp>
      <p:sp>
        <p:nvSpPr>
          <p:cNvPr id="4" name="Content Placeholder 3">
            <a:extLst>
              <a:ext uri="{FF2B5EF4-FFF2-40B4-BE49-F238E27FC236}">
                <a16:creationId xmlns:a16="http://schemas.microsoft.com/office/drawing/2014/main" id="{8DAA9635-5759-244B-866D-7E49B38C13BA}"/>
              </a:ext>
            </a:extLst>
          </p:cNvPr>
          <p:cNvSpPr>
            <a:spLocks noGrp="1"/>
          </p:cNvSpPr>
          <p:nvPr>
            <p:ph sz="half" idx="2"/>
          </p:nvPr>
        </p:nvSpPr>
        <p:spPr>
          <a:xfrm>
            <a:off x="5887945" y="1231149"/>
            <a:ext cx="5194583" cy="5242803"/>
          </a:xfrm>
        </p:spPr>
        <p:txBody>
          <a:bodyPr>
            <a:normAutofit/>
          </a:bodyPr>
          <a:lstStyle/>
          <a:p>
            <a:r>
              <a:rPr lang="en-US" dirty="0">
                <a:latin typeface="Century Gothic" panose="020B0502020202020204" pitchFamily="34" charset="0"/>
                <a:cs typeface="Calibri" pitchFamily="34" charset="0"/>
              </a:rPr>
              <a:t>DSM-V (PTSD 309.81)</a:t>
            </a:r>
          </a:p>
          <a:p>
            <a:pPr lvl="1"/>
            <a:r>
              <a:rPr lang="en-US" b="1" dirty="0">
                <a:latin typeface="Century Gothic" panose="020B0502020202020204" pitchFamily="34" charset="0"/>
                <a:cs typeface="Calibri" pitchFamily="34" charset="0"/>
              </a:rPr>
              <a:t>Criterion A: stressor </a:t>
            </a:r>
            <a:endParaRPr lang="en-US" sz="600" b="1" dirty="0">
              <a:latin typeface="Century Gothic" panose="020B0502020202020204" pitchFamily="34" charset="0"/>
              <a:cs typeface="Calibri" pitchFamily="34" charset="0"/>
            </a:endParaRPr>
          </a:p>
          <a:p>
            <a:pPr lvl="2"/>
            <a:r>
              <a:rPr lang="en-US" dirty="0">
                <a:latin typeface="Century Gothic" panose="020B0502020202020204" pitchFamily="34" charset="0"/>
                <a:cs typeface="Calibri" pitchFamily="34" charset="0"/>
              </a:rPr>
              <a:t>Exposure to actual or threatened death, serious injury, or sexual violence in one (or more) of the following ways:</a:t>
            </a:r>
          </a:p>
          <a:p>
            <a:pPr lvl="3"/>
            <a:r>
              <a:rPr lang="en-US" dirty="0">
                <a:latin typeface="Century Gothic" panose="020B0502020202020204" pitchFamily="34" charset="0"/>
                <a:cs typeface="Calibri" pitchFamily="34" charset="0"/>
              </a:rPr>
              <a:t>Directly experiencing the traumatic event(s)</a:t>
            </a:r>
          </a:p>
          <a:p>
            <a:pPr lvl="3"/>
            <a:r>
              <a:rPr lang="en-US" dirty="0">
                <a:latin typeface="Century Gothic" panose="020B0502020202020204" pitchFamily="34" charset="0"/>
                <a:cs typeface="Calibri" pitchFamily="34" charset="0"/>
              </a:rPr>
              <a:t>Witnessing, in person, the event(s) as it occurred to others</a:t>
            </a:r>
          </a:p>
          <a:p>
            <a:pPr lvl="3"/>
            <a:r>
              <a:rPr lang="en-US" b="1" dirty="0">
                <a:latin typeface="Century Gothic" panose="020B0502020202020204" pitchFamily="34" charset="0"/>
                <a:cs typeface="Calibri" pitchFamily="34" charset="0"/>
              </a:rPr>
              <a:t>Learning</a:t>
            </a:r>
            <a:r>
              <a:rPr lang="en-US" dirty="0">
                <a:latin typeface="Century Gothic" panose="020B0502020202020204" pitchFamily="34" charset="0"/>
                <a:cs typeface="Calibri" pitchFamily="34" charset="0"/>
              </a:rPr>
              <a:t> that the traumatic event(s) occurred to a close family member or close friend. In cases of actual or threated death of a family member or friend, the event(s) must have been violent or accidental</a:t>
            </a:r>
          </a:p>
          <a:p>
            <a:pPr lvl="3"/>
            <a:r>
              <a:rPr lang="en-US" b="1" dirty="0">
                <a:latin typeface="Century Gothic" panose="020B0502020202020204" pitchFamily="34" charset="0"/>
                <a:cs typeface="Calibri" pitchFamily="34" charset="0"/>
              </a:rPr>
              <a:t>Repeated or extreme indirect exposure to aversive details of the event(s), usually in the course of professional duties (e.g., first responders, collecting body parts; professionals repeatedly exposed to details of child abuse). This does not include indirect non-professional exposure through electronic media, television, movies, or pictures. </a:t>
            </a:r>
          </a:p>
          <a:p>
            <a:endParaRPr lang="en-US" dirty="0"/>
          </a:p>
        </p:txBody>
      </p:sp>
    </p:spTree>
    <p:extLst>
      <p:ext uri="{BB962C8B-B14F-4D97-AF65-F5344CB8AC3E}">
        <p14:creationId xmlns:p14="http://schemas.microsoft.com/office/powerpoint/2010/main" val="228178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8CDA-9477-1E95-82AC-F3B75979409B}"/>
              </a:ext>
            </a:extLst>
          </p:cNvPr>
          <p:cNvSpPr>
            <a:spLocks noGrp="1"/>
          </p:cNvSpPr>
          <p:nvPr>
            <p:ph type="title"/>
          </p:nvPr>
        </p:nvSpPr>
        <p:spPr>
          <a:xfrm>
            <a:off x="2879456" y="417979"/>
            <a:ext cx="5842400" cy="1177600"/>
          </a:xfrm>
        </p:spPr>
        <p:txBody>
          <a:bodyPr/>
          <a:lstStyle/>
          <a:p>
            <a:pPr algn="ctr"/>
            <a:r>
              <a:rPr lang="en-US" sz="4400" b="1" dirty="0"/>
              <a:t>Disclosures</a:t>
            </a:r>
          </a:p>
        </p:txBody>
      </p:sp>
      <p:sp>
        <p:nvSpPr>
          <p:cNvPr id="6" name="TextBox 5">
            <a:extLst>
              <a:ext uri="{FF2B5EF4-FFF2-40B4-BE49-F238E27FC236}">
                <a16:creationId xmlns:a16="http://schemas.microsoft.com/office/drawing/2014/main" id="{48F339D2-E5D1-EB6D-F387-5C0B05DF4C87}"/>
              </a:ext>
            </a:extLst>
          </p:cNvPr>
          <p:cNvSpPr txBox="1"/>
          <p:nvPr/>
        </p:nvSpPr>
        <p:spPr>
          <a:xfrm>
            <a:off x="1973239" y="2481941"/>
            <a:ext cx="7654835" cy="1815690"/>
          </a:xfrm>
          <a:prstGeom prst="rect">
            <a:avLst/>
          </a:prstGeom>
          <a:noFill/>
        </p:spPr>
        <p:txBody>
          <a:bodyPr wrap="square" rtlCol="0">
            <a:spAutoFit/>
          </a:bodyPr>
          <a:lstStyle/>
          <a:p>
            <a:pPr marL="380990" indent="-380990">
              <a:buFont typeface="Arial" panose="020B0604020202020204" pitchFamily="34" charset="0"/>
              <a:buChar char="•"/>
            </a:pPr>
            <a:r>
              <a:rPr lang="en-US" sz="3600" dirty="0"/>
              <a:t>No conflicts of interest to report</a:t>
            </a:r>
          </a:p>
          <a:p>
            <a:endParaRPr lang="en-US" sz="3600" dirty="0"/>
          </a:p>
          <a:p>
            <a:pPr marL="380990" indent="-380990">
              <a:buFont typeface="Arial" panose="020B0604020202020204" pitchFamily="34" charset="0"/>
              <a:buChar char="•"/>
            </a:pPr>
            <a:r>
              <a:rPr lang="en-US" sz="3600" dirty="0"/>
              <a:t>No financial disclosures to report</a:t>
            </a:r>
          </a:p>
        </p:txBody>
      </p:sp>
    </p:spTree>
    <p:extLst>
      <p:ext uri="{BB962C8B-B14F-4D97-AF65-F5344CB8AC3E}">
        <p14:creationId xmlns:p14="http://schemas.microsoft.com/office/powerpoint/2010/main" val="32486713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7666" y="598842"/>
            <a:ext cx="8596668" cy="1320800"/>
          </a:xfrm>
        </p:spPr>
        <p:txBody>
          <a:bodyPr>
            <a:normAutofit/>
          </a:bodyPr>
          <a:lstStyle/>
          <a:p>
            <a:pPr algn="ctr"/>
            <a:r>
              <a:rPr lang="en-US" sz="4400" b="1" dirty="0"/>
              <a:t>Let’s Talk About Trauma</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763793" y="1785769"/>
            <a:ext cx="10979474" cy="4255593"/>
          </a:xfrm>
        </p:spPr>
        <p:txBody>
          <a:bodyPr>
            <a:normAutofit/>
          </a:bodyPr>
          <a:lstStyle/>
          <a:p>
            <a:r>
              <a:rPr lang="en-US" sz="2000" dirty="0"/>
              <a:t>The effects of human trauma are thought to be much broader than the diagnosis of PTSD and can overlap with many other diagnostic categories.</a:t>
            </a:r>
          </a:p>
          <a:p>
            <a:r>
              <a:rPr lang="en-US" sz="2000" dirty="0"/>
              <a:t>“Recent physiological research supports the complexity of neurobiological responses to childhood stress and trauma. Trauma disconnects the person physiologically, emotionally, spiritually, cognitively, interpersonally, and socially.” </a:t>
            </a:r>
          </a:p>
          <a:p>
            <a:pPr lvl="1"/>
            <a:r>
              <a:rPr lang="en-US" sz="2000" dirty="0"/>
              <a:t>Wheeler, 2007</a:t>
            </a:r>
          </a:p>
          <a:p>
            <a:r>
              <a:rPr lang="en-US" sz="2000" dirty="0"/>
              <a:t>Trauma can occur on an individual, social, and/or collective level (systemic forces, oppression of minority groups).</a:t>
            </a:r>
          </a:p>
          <a:p>
            <a:r>
              <a:rPr lang="en-US" sz="2000" dirty="0"/>
              <a:t>Van Deusen Hunsinger (2021) posited that “trauma is triggered by an inescapably stressful event that overwhelms people’s existing coping mechanisms” (p.361).</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70642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404" y="294399"/>
            <a:ext cx="8596668" cy="1320800"/>
          </a:xfrm>
        </p:spPr>
        <p:txBody>
          <a:bodyPr>
            <a:normAutofit/>
          </a:bodyPr>
          <a:lstStyle/>
          <a:p>
            <a:pPr algn="ctr"/>
            <a:r>
              <a:rPr lang="en-US" sz="4400" b="1" dirty="0"/>
              <a:t>What Can Trauma Look Like?</a:t>
            </a:r>
          </a:p>
        </p:txBody>
      </p:sp>
      <p:sp>
        <p:nvSpPr>
          <p:cNvPr id="3" name="Content Placeholder 2"/>
          <p:cNvSpPr>
            <a:spLocks noGrp="1"/>
          </p:cNvSpPr>
          <p:nvPr>
            <p:ph sz="half" idx="1"/>
          </p:nvPr>
        </p:nvSpPr>
        <p:spPr>
          <a:xfrm>
            <a:off x="910127" y="1376810"/>
            <a:ext cx="5185873" cy="1743221"/>
          </a:xfrm>
        </p:spPr>
        <p:txBody>
          <a:bodyPr>
            <a:noAutofit/>
          </a:bodyPr>
          <a:lstStyle/>
          <a:p>
            <a:r>
              <a:rPr lang="en-US" sz="1400" dirty="0"/>
              <a:t>Single Incident Traumas (may present with)</a:t>
            </a:r>
          </a:p>
          <a:p>
            <a:pPr lvl="1"/>
            <a:r>
              <a:rPr lang="en-US" sz="1400" dirty="0"/>
              <a:t>Insomnia</a:t>
            </a:r>
          </a:p>
          <a:p>
            <a:pPr lvl="1"/>
            <a:r>
              <a:rPr lang="en-US" sz="1400" dirty="0"/>
              <a:t>Irritability</a:t>
            </a:r>
          </a:p>
          <a:p>
            <a:pPr lvl="1"/>
            <a:r>
              <a:rPr lang="en-US" sz="1400" dirty="0"/>
              <a:t>General anxiety</a:t>
            </a:r>
          </a:p>
          <a:p>
            <a:pPr lvl="1"/>
            <a:r>
              <a:rPr lang="en-US" sz="1400" dirty="0"/>
              <a:t>Vigilance</a:t>
            </a:r>
          </a:p>
          <a:p>
            <a:pPr lvl="1"/>
            <a:r>
              <a:rPr lang="en-US" sz="1400" dirty="0"/>
              <a:t>Impaired concentration</a:t>
            </a:r>
          </a:p>
        </p:txBody>
      </p:sp>
      <p:sp>
        <p:nvSpPr>
          <p:cNvPr id="4" name="Content Placeholder 3"/>
          <p:cNvSpPr>
            <a:spLocks noGrp="1"/>
          </p:cNvSpPr>
          <p:nvPr>
            <p:ph sz="half" idx="2"/>
          </p:nvPr>
        </p:nvSpPr>
        <p:spPr>
          <a:xfrm>
            <a:off x="901417" y="3504531"/>
            <a:ext cx="5194583" cy="2965533"/>
          </a:xfrm>
        </p:spPr>
        <p:txBody>
          <a:bodyPr>
            <a:normAutofit fontScale="92500" lnSpcReduction="20000"/>
          </a:bodyPr>
          <a:lstStyle/>
          <a:p>
            <a:r>
              <a:rPr lang="en-US" sz="1400" i="1" dirty="0"/>
              <a:t>Numerous Traumatic Events (may present with)</a:t>
            </a:r>
          </a:p>
          <a:p>
            <a:pPr lvl="1"/>
            <a:r>
              <a:rPr lang="en-US" sz="1400" dirty="0"/>
              <a:t>Problems with aggression</a:t>
            </a:r>
          </a:p>
          <a:p>
            <a:pPr lvl="1"/>
            <a:r>
              <a:rPr lang="en-US" sz="1400" dirty="0"/>
              <a:t>Self-hatred</a:t>
            </a:r>
          </a:p>
          <a:p>
            <a:pPr lvl="1"/>
            <a:r>
              <a:rPr lang="en-US" sz="1400" dirty="0"/>
              <a:t>Dissociation</a:t>
            </a:r>
          </a:p>
          <a:p>
            <a:pPr lvl="1"/>
            <a:r>
              <a:rPr lang="en-US" sz="1400" dirty="0"/>
              <a:t>Somatization</a:t>
            </a:r>
          </a:p>
          <a:p>
            <a:pPr lvl="1"/>
            <a:r>
              <a:rPr lang="en-US" sz="1400" dirty="0"/>
              <a:t>Depression</a:t>
            </a:r>
          </a:p>
          <a:p>
            <a:pPr lvl="1"/>
            <a:r>
              <a:rPr lang="en-US" sz="1400" dirty="0"/>
              <a:t>Distrust</a:t>
            </a:r>
          </a:p>
          <a:p>
            <a:pPr lvl="1"/>
            <a:r>
              <a:rPr lang="en-US" sz="1400" dirty="0"/>
              <a:t>Shame</a:t>
            </a:r>
          </a:p>
          <a:p>
            <a:pPr lvl="1"/>
            <a:r>
              <a:rPr lang="en-US" sz="1400" dirty="0"/>
              <a:t>Relationship problems</a:t>
            </a:r>
          </a:p>
          <a:p>
            <a:pPr lvl="1"/>
            <a:r>
              <a:rPr lang="en-US" sz="1400" dirty="0"/>
              <a:t>Affect regulation</a:t>
            </a:r>
          </a:p>
        </p:txBody>
      </p:sp>
      <p:sp>
        <p:nvSpPr>
          <p:cNvPr id="5" name="TextBox 4"/>
          <p:cNvSpPr txBox="1"/>
          <p:nvPr/>
        </p:nvSpPr>
        <p:spPr>
          <a:xfrm>
            <a:off x="6096000" y="1437340"/>
            <a:ext cx="4801765" cy="4601260"/>
          </a:xfrm>
          <a:prstGeom prst="rect">
            <a:avLst/>
          </a:prstGeom>
          <a:noFill/>
        </p:spPr>
        <p:txBody>
          <a:bodyPr wrap="square" rtlCol="0">
            <a:spAutoFit/>
          </a:bodyPr>
          <a:lstStyle/>
          <a:p>
            <a:pPr marL="742950" lvl="1" indent="-285750">
              <a:spcBef>
                <a:spcPct val="20000"/>
              </a:spcBef>
              <a:spcAft>
                <a:spcPts val="600"/>
              </a:spcAft>
              <a:buClr>
                <a:srgbClr val="00C6BB"/>
              </a:buClr>
              <a:buFont typeface="Wingdings 2" charset="2"/>
              <a:buChar char=""/>
            </a:pPr>
            <a:r>
              <a:rPr lang="en-US" sz="1600" dirty="0">
                <a:solidFill>
                  <a:schemeClr val="tx2"/>
                </a:solidFill>
              </a:rPr>
              <a:t>May suffer from a variety of psychological problems that may fall outside of the diagnostic category for PTSD</a:t>
            </a:r>
          </a:p>
          <a:p>
            <a:pPr marL="742950" lvl="1" indent="-285750">
              <a:spcBef>
                <a:spcPct val="20000"/>
              </a:spcBef>
              <a:spcAft>
                <a:spcPts val="600"/>
              </a:spcAft>
              <a:buClr>
                <a:srgbClr val="00C6BB"/>
              </a:buClr>
              <a:buFont typeface="Wingdings 2" charset="2"/>
              <a:buChar char=""/>
            </a:pPr>
            <a:r>
              <a:rPr lang="en-US" sz="1600" dirty="0">
                <a:solidFill>
                  <a:schemeClr val="tx2"/>
                </a:solidFill>
              </a:rPr>
              <a:t>Some studies show that two-thirds of children do not suffer from PTSD but from a variety of other psychiatric disorders:</a:t>
            </a:r>
          </a:p>
          <a:p>
            <a:pPr marL="1200150" lvl="2" indent="-285750">
              <a:spcBef>
                <a:spcPct val="20000"/>
              </a:spcBef>
              <a:spcAft>
                <a:spcPts val="600"/>
              </a:spcAft>
              <a:buClr>
                <a:srgbClr val="00C6BB"/>
              </a:buClr>
              <a:buFont typeface="Wingdings 2" charset="2"/>
              <a:buChar char=""/>
            </a:pPr>
            <a:r>
              <a:rPr lang="en-US" sz="1600" dirty="0">
                <a:solidFill>
                  <a:schemeClr val="tx2"/>
                </a:solidFill>
              </a:rPr>
              <a:t>Dissociative Disorders</a:t>
            </a:r>
          </a:p>
          <a:p>
            <a:pPr marL="1200150" lvl="2" indent="-285750">
              <a:spcBef>
                <a:spcPct val="20000"/>
              </a:spcBef>
              <a:spcAft>
                <a:spcPts val="600"/>
              </a:spcAft>
              <a:buClr>
                <a:srgbClr val="00C6BB"/>
              </a:buClr>
              <a:buFont typeface="Wingdings 2" charset="2"/>
              <a:buChar char=""/>
            </a:pPr>
            <a:r>
              <a:rPr lang="en-US" sz="1600" dirty="0">
                <a:solidFill>
                  <a:schemeClr val="tx2"/>
                </a:solidFill>
              </a:rPr>
              <a:t>Borderline Personality Disorder</a:t>
            </a:r>
          </a:p>
          <a:p>
            <a:pPr marL="1200150" lvl="2" indent="-285750">
              <a:spcBef>
                <a:spcPct val="20000"/>
              </a:spcBef>
              <a:spcAft>
                <a:spcPts val="600"/>
              </a:spcAft>
              <a:buClr>
                <a:srgbClr val="00C6BB"/>
              </a:buClr>
              <a:buFont typeface="Wingdings 2" charset="2"/>
              <a:buChar char=""/>
            </a:pPr>
            <a:r>
              <a:rPr lang="en-US" sz="1600" dirty="0">
                <a:solidFill>
                  <a:schemeClr val="tx2"/>
                </a:solidFill>
              </a:rPr>
              <a:t>Bipolar and Unipolar Depression</a:t>
            </a:r>
          </a:p>
          <a:p>
            <a:pPr marL="1200150" lvl="2" indent="-285750">
              <a:spcBef>
                <a:spcPct val="20000"/>
              </a:spcBef>
              <a:spcAft>
                <a:spcPts val="600"/>
              </a:spcAft>
              <a:buClr>
                <a:srgbClr val="00C6BB"/>
              </a:buClr>
              <a:buFont typeface="Wingdings 2" charset="2"/>
              <a:buChar char=""/>
            </a:pPr>
            <a:r>
              <a:rPr lang="en-US" sz="1600" dirty="0">
                <a:solidFill>
                  <a:schemeClr val="tx2"/>
                </a:solidFill>
              </a:rPr>
              <a:t>Substance Abuse</a:t>
            </a:r>
          </a:p>
          <a:p>
            <a:pPr marL="1200150" lvl="2" indent="-285750">
              <a:spcBef>
                <a:spcPct val="20000"/>
              </a:spcBef>
              <a:spcAft>
                <a:spcPts val="600"/>
              </a:spcAft>
              <a:buClr>
                <a:srgbClr val="00C6BB"/>
              </a:buClr>
              <a:buFont typeface="Wingdings 2" charset="2"/>
              <a:buChar char=""/>
            </a:pPr>
            <a:r>
              <a:rPr lang="en-US" sz="1600" dirty="0">
                <a:solidFill>
                  <a:schemeClr val="tx2"/>
                </a:solidFill>
              </a:rPr>
              <a:t>Eating Disorders</a:t>
            </a:r>
          </a:p>
          <a:p>
            <a:pPr marL="1200150" lvl="2" indent="-285750">
              <a:spcBef>
                <a:spcPct val="20000"/>
              </a:spcBef>
              <a:spcAft>
                <a:spcPts val="600"/>
              </a:spcAft>
              <a:buClr>
                <a:srgbClr val="00C6BB"/>
              </a:buClr>
              <a:buFont typeface="Wingdings 2" charset="2"/>
              <a:buChar char=""/>
            </a:pPr>
            <a:r>
              <a:rPr lang="en-US" sz="1600" dirty="0">
                <a:solidFill>
                  <a:schemeClr val="tx2"/>
                </a:solidFill>
              </a:rPr>
              <a:t>Oppositional Defiant Disorder</a:t>
            </a:r>
          </a:p>
          <a:p>
            <a:pPr marL="1200150" lvl="2" indent="-285750">
              <a:spcBef>
                <a:spcPct val="20000"/>
              </a:spcBef>
              <a:spcAft>
                <a:spcPts val="600"/>
              </a:spcAft>
              <a:buClr>
                <a:srgbClr val="00C6BB"/>
              </a:buClr>
              <a:buFont typeface="Wingdings 2" charset="2"/>
              <a:buChar char=""/>
            </a:pPr>
            <a:r>
              <a:rPr lang="en-US" sz="1600" dirty="0">
                <a:solidFill>
                  <a:schemeClr val="tx2"/>
                </a:solidFill>
              </a:rPr>
              <a:t>ADHD/ADD</a:t>
            </a:r>
          </a:p>
          <a:p>
            <a:pPr marL="742950" lvl="1" indent="-285750">
              <a:spcBef>
                <a:spcPct val="20000"/>
              </a:spcBef>
              <a:spcAft>
                <a:spcPts val="600"/>
              </a:spcAft>
              <a:buClr>
                <a:srgbClr val="00C6BB"/>
              </a:buClr>
              <a:buFont typeface="Wingdings 2" charset="2"/>
              <a:buChar char=""/>
            </a:pPr>
            <a:endParaRPr lang="en-US" sz="1200" dirty="0">
              <a:solidFill>
                <a:schemeClr val="tx2"/>
              </a:solidFill>
            </a:endParaRPr>
          </a:p>
        </p:txBody>
      </p:sp>
    </p:spTree>
    <p:extLst>
      <p:ext uri="{BB962C8B-B14F-4D97-AF65-F5344CB8AC3E}">
        <p14:creationId xmlns:p14="http://schemas.microsoft.com/office/powerpoint/2010/main" val="105898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795" y="563969"/>
            <a:ext cx="9601200" cy="1485900"/>
          </a:xfrm>
        </p:spPr>
        <p:txBody>
          <a:bodyPr>
            <a:normAutofit/>
          </a:bodyPr>
          <a:lstStyle/>
          <a:p>
            <a:pPr algn="ctr"/>
            <a:r>
              <a:rPr lang="en-US" sz="4400" b="1" dirty="0"/>
              <a:t>What Can Trauma Look Like?               </a:t>
            </a:r>
            <a:endParaRPr lang="en-US" b="1" dirty="0"/>
          </a:p>
        </p:txBody>
      </p:sp>
      <p:sp>
        <p:nvSpPr>
          <p:cNvPr id="3" name="Content Placeholder 2"/>
          <p:cNvSpPr>
            <a:spLocks noGrp="1"/>
          </p:cNvSpPr>
          <p:nvPr>
            <p:ph sz="half" idx="1"/>
          </p:nvPr>
        </p:nvSpPr>
        <p:spPr>
          <a:xfrm>
            <a:off x="557591" y="1850046"/>
            <a:ext cx="5290080" cy="4443985"/>
          </a:xfrm>
        </p:spPr>
        <p:txBody>
          <a:bodyPr>
            <a:noAutofit/>
          </a:bodyPr>
          <a:lstStyle/>
          <a:p>
            <a:r>
              <a:rPr lang="en-US" dirty="0"/>
              <a:t>“An individual’s vulnerability to trauma depends on the developmental stage, genetic vulnerability, gender [identity], past experiences, preexisting neural physiology, cognitive deficits, emotional maturity, coping skills, hardiness, relationships with others, sociocultural factors, and a host of other factors that can cause pervasive personality problems to develop.” (Wheeler, 2007)</a:t>
            </a:r>
          </a:p>
        </p:txBody>
      </p:sp>
      <p:sp>
        <p:nvSpPr>
          <p:cNvPr id="4" name="Content Placeholder 3"/>
          <p:cNvSpPr>
            <a:spLocks noGrp="1"/>
          </p:cNvSpPr>
          <p:nvPr>
            <p:ph sz="half" idx="2"/>
          </p:nvPr>
        </p:nvSpPr>
        <p:spPr>
          <a:xfrm>
            <a:off x="6377118" y="1850046"/>
            <a:ext cx="4877188" cy="4953762"/>
          </a:xfrm>
        </p:spPr>
        <p:txBody>
          <a:bodyPr>
            <a:normAutofit/>
          </a:bodyPr>
          <a:lstStyle/>
          <a:p>
            <a:r>
              <a:rPr lang="en-US" dirty="0"/>
              <a:t>Big T vs. Small t Traumas (Shapiro, 2001)</a:t>
            </a:r>
          </a:p>
          <a:p>
            <a:r>
              <a:rPr lang="en-US" dirty="0"/>
              <a:t>Big T</a:t>
            </a:r>
          </a:p>
          <a:p>
            <a:pPr lvl="1"/>
            <a:r>
              <a:rPr lang="en-US" dirty="0"/>
              <a:t>Natural disasters, terrorist activities, war, incest, physical abuse, car accidents and other life-threatening events</a:t>
            </a:r>
          </a:p>
          <a:p>
            <a:r>
              <a:rPr lang="en-US" dirty="0"/>
              <a:t>Small t </a:t>
            </a:r>
          </a:p>
          <a:p>
            <a:pPr lvl="1"/>
            <a:r>
              <a:rPr lang="en-US" dirty="0"/>
              <a:t>Occur often and to most people, emotional neglect or indifference, humiliation, and family issues</a:t>
            </a:r>
          </a:p>
        </p:txBody>
      </p:sp>
    </p:spTree>
    <p:extLst>
      <p:ext uri="{BB962C8B-B14F-4D97-AF65-F5344CB8AC3E}">
        <p14:creationId xmlns:p14="http://schemas.microsoft.com/office/powerpoint/2010/main" val="3304688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08053" y="419895"/>
            <a:ext cx="8596668" cy="1320800"/>
          </a:xfrm>
        </p:spPr>
        <p:txBody>
          <a:bodyPr>
            <a:normAutofit/>
          </a:bodyPr>
          <a:lstStyle/>
          <a:p>
            <a:r>
              <a:rPr lang="en-US" sz="4400" b="1" dirty="0"/>
              <a:t>What Can Trauma Look Like?               </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1322743" y="1740695"/>
            <a:ext cx="10420523" cy="4272830"/>
          </a:xfrm>
        </p:spPr>
        <p:txBody>
          <a:bodyPr>
            <a:normAutofit lnSpcReduction="10000"/>
          </a:bodyPr>
          <a:lstStyle/>
          <a:p>
            <a:pPr>
              <a:lnSpc>
                <a:spcPct val="90000"/>
              </a:lnSpc>
            </a:pPr>
            <a:r>
              <a:rPr lang="en-US" sz="2200" dirty="0"/>
              <a:t>COVID-19 Pandemic</a:t>
            </a:r>
          </a:p>
          <a:p>
            <a:pPr lvl="1">
              <a:lnSpc>
                <a:spcPct val="90000"/>
              </a:lnSpc>
            </a:pPr>
            <a:r>
              <a:rPr lang="en-US" sz="1900" dirty="0"/>
              <a:t>“We are all in this together.”</a:t>
            </a:r>
          </a:p>
          <a:p>
            <a:pPr lvl="1">
              <a:lnSpc>
                <a:spcPct val="90000"/>
              </a:lnSpc>
            </a:pPr>
            <a:r>
              <a:rPr lang="en-US" sz="1900" dirty="0"/>
              <a:t>Financial Grief</a:t>
            </a:r>
          </a:p>
          <a:p>
            <a:pPr lvl="1">
              <a:lnSpc>
                <a:spcPct val="90000"/>
              </a:lnSpc>
            </a:pPr>
            <a:r>
              <a:rPr lang="en-US" sz="1900" dirty="0"/>
              <a:t>Moral Injury</a:t>
            </a:r>
          </a:p>
          <a:p>
            <a:pPr lvl="2">
              <a:lnSpc>
                <a:spcPct val="90000"/>
              </a:lnSpc>
            </a:pPr>
            <a:r>
              <a:rPr lang="en-US" sz="1700" dirty="0"/>
              <a:t>“When we are asked to do something that is against our ethical code or make decisions that weigh heavy on our spirit or are soul-crushing” (Mental Health Weekly, 2020, p.6).</a:t>
            </a:r>
          </a:p>
          <a:p>
            <a:pPr>
              <a:lnSpc>
                <a:spcPct val="90000"/>
              </a:lnSpc>
            </a:pPr>
            <a:r>
              <a:rPr lang="en-US" sz="2200" dirty="0"/>
              <a:t>“In one way or another, many of us all over the world are coping with traumatic stress at this point in our collective life history – either through recent overwhelming losses, or through past trauma that threatens to be reactivated, through vicarious trauma as we witness the suffering of others, or perhaps through the sheer magnitude of the </a:t>
            </a:r>
            <a:r>
              <a:rPr lang="en-US" sz="2200" i="1" dirty="0"/>
              <a:t>current collective trauma – </a:t>
            </a:r>
            <a:r>
              <a:rPr lang="en-US" sz="2200" dirty="0"/>
              <a:t>the hugeness and profound uncertainty of it all” (Van Deusen Hunsinger, 2021, p.359).</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74272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85AEA-F64B-424F-9AA9-959697EB490F}"/>
              </a:ext>
            </a:extLst>
          </p:cNvPr>
          <p:cNvSpPr>
            <a:spLocks noGrp="1"/>
          </p:cNvSpPr>
          <p:nvPr>
            <p:ph type="title"/>
          </p:nvPr>
        </p:nvSpPr>
        <p:spPr>
          <a:xfrm>
            <a:off x="1333502" y="609600"/>
            <a:ext cx="8596668" cy="1320800"/>
          </a:xfrm>
        </p:spPr>
        <p:txBody>
          <a:bodyPr>
            <a:normAutofit/>
          </a:bodyPr>
          <a:lstStyle/>
          <a:p>
            <a:pPr algn="ctr"/>
            <a:r>
              <a:rPr lang="en-US" sz="4400" b="1" dirty="0"/>
              <a:t>Fried Egg Model</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5A43AAB8-1B03-1746-8A52-92A18017956A}"/>
              </a:ext>
            </a:extLst>
          </p:cNvPr>
          <p:cNvSpPr>
            <a:spLocks noGrp="1"/>
          </p:cNvSpPr>
          <p:nvPr>
            <p:ph idx="1"/>
          </p:nvPr>
        </p:nvSpPr>
        <p:spPr>
          <a:xfrm>
            <a:off x="1333502" y="2160590"/>
            <a:ext cx="9811420" cy="3429260"/>
          </a:xfrm>
        </p:spPr>
        <p:txBody>
          <a:bodyPr>
            <a:normAutofit/>
          </a:bodyPr>
          <a:lstStyle/>
          <a:p>
            <a:r>
              <a:rPr lang="en-US" sz="2400" dirty="0"/>
              <a:t>A model presented by Lois Tonkin (1996) challenges the popular belief that grief becomes less invasive and that it goes away with time. Rather, according to this theory, Tonkin suggests that it begins as an all-consuming feeling and that it does not change but suggests that the bereaved person learns to adapt and grow "around" the loss and emotions. </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67414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F054EF5-EFE6-45A2-834C-0F0931F39F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CFE3C88A-FEDB-4B9C-94EE-5026B326B3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5D51D9B-0E7C-44D3-9215-81F9915232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16EFB339-1D4E-4824-A20B-AF30D07CF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5">
              <a:extLst>
                <a:ext uri="{FF2B5EF4-FFF2-40B4-BE49-F238E27FC236}">
                  <a16:creationId xmlns:a16="http://schemas.microsoft.com/office/drawing/2014/main" id="{00030831-8136-4C61-8F00-6F190C5A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43">
              <a:extLst>
                <a:ext uri="{FF2B5EF4-FFF2-40B4-BE49-F238E27FC236}">
                  <a16:creationId xmlns:a16="http://schemas.microsoft.com/office/drawing/2014/main" id="{9B14B360-4798-467E-ADE9-756959EC5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7">
              <a:extLst>
                <a:ext uri="{FF2B5EF4-FFF2-40B4-BE49-F238E27FC236}">
                  <a16:creationId xmlns:a16="http://schemas.microsoft.com/office/drawing/2014/main" id="{9433F2F7-DA21-430A-A31C-D529D9C6A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28">
              <a:extLst>
                <a:ext uri="{FF2B5EF4-FFF2-40B4-BE49-F238E27FC236}">
                  <a16:creationId xmlns:a16="http://schemas.microsoft.com/office/drawing/2014/main" id="{0B24FFF9-F75D-4A88-90F8-D2D7BBB8E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9">
              <a:extLst>
                <a:ext uri="{FF2B5EF4-FFF2-40B4-BE49-F238E27FC236}">
                  <a16:creationId xmlns:a16="http://schemas.microsoft.com/office/drawing/2014/main" id="{A0A2A2C4-404D-431C-8F9A-227932A42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Isosceles Triangle 47">
              <a:extLst>
                <a:ext uri="{FF2B5EF4-FFF2-40B4-BE49-F238E27FC236}">
                  <a16:creationId xmlns:a16="http://schemas.microsoft.com/office/drawing/2014/main" id="{4661DBE2-1BC5-463F-BBB8-199B890D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710A6E70-F0B9-4E3D-9A78-2D2FEE5D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1" name="Rectangle 5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4" name="Straight Connector 5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Isosceles Triangle 5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Isosceles Triangle 6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4" name="Rectangle 6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hape&#10;&#10;Description automatically generated">
            <a:extLst>
              <a:ext uri="{FF2B5EF4-FFF2-40B4-BE49-F238E27FC236}">
                <a16:creationId xmlns:a16="http://schemas.microsoft.com/office/drawing/2014/main" id="{97C24587-C534-3246-B964-869B78B9B9C1}"/>
              </a:ext>
            </a:extLst>
          </p:cNvPr>
          <p:cNvPicPr>
            <a:picLocks noGrp="1" noChangeAspect="1"/>
          </p:cNvPicPr>
          <p:nvPr>
            <p:ph idx="1"/>
          </p:nvPr>
        </p:nvPicPr>
        <p:blipFill>
          <a:blip r:embed="rId3"/>
          <a:stretch>
            <a:fillRect/>
          </a:stretch>
        </p:blipFill>
        <p:spPr>
          <a:xfrm>
            <a:off x="1751292" y="1113142"/>
            <a:ext cx="8785427" cy="4590386"/>
          </a:xfrm>
          <a:prstGeom prst="rect">
            <a:avLst/>
          </a:prstGeom>
        </p:spPr>
      </p:pic>
    </p:spTree>
    <p:extLst>
      <p:ext uri="{BB962C8B-B14F-4D97-AF65-F5344CB8AC3E}">
        <p14:creationId xmlns:p14="http://schemas.microsoft.com/office/powerpoint/2010/main" val="4212694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815D9-7DE2-A527-1869-9CD9E3B3EE8E}"/>
              </a:ext>
            </a:extLst>
          </p:cNvPr>
          <p:cNvSpPr>
            <a:spLocks noGrp="1"/>
          </p:cNvSpPr>
          <p:nvPr>
            <p:ph type="title"/>
          </p:nvPr>
        </p:nvSpPr>
        <p:spPr>
          <a:xfrm>
            <a:off x="1720777" y="555811"/>
            <a:ext cx="8596668" cy="1320800"/>
          </a:xfrm>
        </p:spPr>
        <p:txBody>
          <a:bodyPr>
            <a:normAutofit/>
          </a:bodyPr>
          <a:lstStyle/>
          <a:p>
            <a:pPr algn="ctr"/>
            <a:r>
              <a:rPr lang="en-US" sz="4400" b="1" dirty="0"/>
              <a:t>Homelessness and Trauma</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2C48A41-CECA-17CD-31B3-9C49A80E6D3D}"/>
              </a:ext>
            </a:extLst>
          </p:cNvPr>
          <p:cNvSpPr>
            <a:spLocks noGrp="1"/>
          </p:cNvSpPr>
          <p:nvPr>
            <p:ph sz="quarter" idx="13"/>
          </p:nvPr>
        </p:nvSpPr>
        <p:spPr>
          <a:xfrm>
            <a:off x="666974" y="1742739"/>
            <a:ext cx="11076293" cy="4298623"/>
          </a:xfrm>
        </p:spPr>
        <p:txBody>
          <a:bodyPr>
            <a:normAutofit/>
          </a:bodyPr>
          <a:lstStyle/>
          <a:p>
            <a:pPr>
              <a:lnSpc>
                <a:spcPct val="90000"/>
              </a:lnSpc>
            </a:pPr>
            <a:r>
              <a:rPr lang="en-US" sz="2000" dirty="0"/>
              <a:t>Snow-Hill and colleagues (2024) wrote an article entitled “The World Through My Eyes: A Photovoice Project With Youth Experiencing Homelessness.”</a:t>
            </a:r>
          </a:p>
          <a:p>
            <a:pPr>
              <a:lnSpc>
                <a:spcPct val="90000"/>
              </a:lnSpc>
            </a:pPr>
            <a:r>
              <a:rPr lang="en-US" sz="2000" dirty="0"/>
              <a:t>Youth experiencing homelessness (YEH) are infrequently included in the development, organization, and provision of homelessness-related services. </a:t>
            </a:r>
          </a:p>
          <a:p>
            <a:pPr lvl="1">
              <a:lnSpc>
                <a:spcPct val="90000"/>
              </a:lnSpc>
            </a:pPr>
            <a:r>
              <a:rPr lang="en-US" sz="2000" dirty="0"/>
              <a:t>This lack of youth voice and services tailored for their expressed needs can lead to underutilization of services, dissatisfaction, and poor outcomes. </a:t>
            </a:r>
          </a:p>
          <a:p>
            <a:pPr>
              <a:lnSpc>
                <a:spcPct val="90000"/>
              </a:lnSpc>
            </a:pPr>
            <a:r>
              <a:rPr lang="en-US" sz="2000" dirty="0"/>
              <a:t>Photovoice, a participatory research method, has been used to empower persons from marginalized populations and to provide a platform for them to share their voices. </a:t>
            </a:r>
          </a:p>
          <a:p>
            <a:pPr>
              <a:lnSpc>
                <a:spcPct val="90000"/>
              </a:lnSpc>
            </a:pPr>
            <a:r>
              <a:rPr lang="en-US" sz="2000" dirty="0"/>
              <a:t>This photovoice project partnered with six YEH (18-20 years old). Participants worked together, with the support of two group facilitators, to take photographs, identify themes, write narratives that best represented their lived experience, and share their concerns and ideas for the community.</a:t>
            </a:r>
          </a:p>
          <a:p>
            <a:pPr>
              <a:lnSpc>
                <a:spcPct val="90000"/>
              </a:lnSpc>
            </a:pPr>
            <a:r>
              <a:rPr lang="en-US" sz="2000" dirty="0"/>
              <a:t>Let’s see what they reported…</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09716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521C72-7946-3F58-B03F-1EE051B3EF7A}"/>
              </a:ext>
            </a:extLst>
          </p:cNvPr>
          <p:cNvSpPr>
            <a:spLocks noGrp="1"/>
          </p:cNvSpPr>
          <p:nvPr>
            <p:ph type="title"/>
          </p:nvPr>
        </p:nvSpPr>
        <p:spPr>
          <a:xfrm>
            <a:off x="1333502" y="609600"/>
            <a:ext cx="8596668" cy="1320800"/>
          </a:xfrm>
        </p:spPr>
        <p:txBody>
          <a:bodyPr>
            <a:normAutofit/>
          </a:bodyPr>
          <a:lstStyle/>
          <a:p>
            <a:pPr algn="ctr"/>
            <a:r>
              <a:rPr lang="en-US" sz="4400" b="1" dirty="0"/>
              <a:t>Trauma and Corrections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79B3CB5-5AA3-AC21-BFDC-F6414067689B}"/>
              </a:ext>
            </a:extLst>
          </p:cNvPr>
          <p:cNvSpPr>
            <a:spLocks noGrp="1"/>
          </p:cNvSpPr>
          <p:nvPr>
            <p:ph sz="quarter" idx="13"/>
          </p:nvPr>
        </p:nvSpPr>
        <p:spPr>
          <a:xfrm>
            <a:off x="1209720" y="1930400"/>
            <a:ext cx="10166423" cy="3880773"/>
          </a:xfrm>
        </p:spPr>
        <p:txBody>
          <a:bodyPr>
            <a:normAutofit lnSpcReduction="10000"/>
          </a:bodyPr>
          <a:lstStyle/>
          <a:p>
            <a:r>
              <a:rPr lang="en-US" sz="2200" dirty="0"/>
              <a:t>Quinn (2025) wrote an article entitled “Trauma, Justice, and Equity: Using Critical Theories and Concepts to Address Systemic Harm Among Youth Punishment System-Involved Black Girls.”</a:t>
            </a:r>
          </a:p>
          <a:p>
            <a:r>
              <a:rPr lang="en-US" sz="2200" dirty="0"/>
              <a:t>Black girls, particularly those involved in systems such as juvenile justice, child welfare, and education, often face disproportionate exposure to violence, abuse and neglect, trauma, and systemic racism.</a:t>
            </a:r>
          </a:p>
          <a:p>
            <a:r>
              <a:rPr lang="en-US" sz="2200" dirty="0"/>
              <a:t>Many girls reside in high-need, under-resourced communities that are particularly susceptible to PTSD symptoms noting a push for criminogenic factors predicting criminal behavior, such as parent maltreatment, trauma, and addiction-based treatment of this population </a:t>
            </a:r>
          </a:p>
          <a:p>
            <a:pPr lvl="1"/>
            <a:r>
              <a:rPr lang="en-US" dirty="0"/>
              <a:t>(Brown et al., 2020; Epperson et al., 2014; Liu et al., 2020; Quinn et al., 2020b; Walters, 2011).</a:t>
            </a:r>
          </a:p>
          <a:p>
            <a:pPr lvl="1"/>
            <a:endParaRPr lang="en-US" dirty="0"/>
          </a:p>
          <a:p>
            <a:endParaRPr lang="en-US" dirty="0"/>
          </a:p>
          <a:p>
            <a:endParaRPr lang="en-US" dirty="0"/>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50531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177D5-BAA5-EFA3-01B1-424E6818A76F}"/>
              </a:ext>
            </a:extLst>
          </p:cNvPr>
          <p:cNvSpPr>
            <a:spLocks noGrp="1"/>
          </p:cNvSpPr>
          <p:nvPr>
            <p:ph type="title"/>
          </p:nvPr>
        </p:nvSpPr>
        <p:spPr>
          <a:xfrm>
            <a:off x="1333502" y="609600"/>
            <a:ext cx="8596668" cy="1320800"/>
          </a:xfrm>
        </p:spPr>
        <p:txBody>
          <a:bodyPr>
            <a:normAutofit/>
          </a:bodyPr>
          <a:lstStyle/>
          <a:p>
            <a:pPr algn="ctr"/>
            <a:r>
              <a:rPr lang="en-US" sz="4400" b="1" dirty="0"/>
              <a:t>Trauma and Corrections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E3927AD-3663-2E95-37AF-97399DBA1696}"/>
              </a:ext>
            </a:extLst>
          </p:cNvPr>
          <p:cNvSpPr>
            <a:spLocks noGrp="1"/>
          </p:cNvSpPr>
          <p:nvPr>
            <p:ph sz="quarter" idx="13"/>
          </p:nvPr>
        </p:nvSpPr>
        <p:spPr>
          <a:xfrm>
            <a:off x="1065007" y="1721225"/>
            <a:ext cx="10327341" cy="4320138"/>
          </a:xfrm>
        </p:spPr>
        <p:txBody>
          <a:bodyPr>
            <a:normAutofit fontScale="92500" lnSpcReduction="10000"/>
          </a:bodyPr>
          <a:lstStyle/>
          <a:p>
            <a:pPr>
              <a:lnSpc>
                <a:spcPct val="90000"/>
              </a:lnSpc>
            </a:pPr>
            <a:r>
              <a:rPr lang="en-US" sz="2200" dirty="0"/>
              <a:t>Many of the study results note the strengths and protective factors of Black girls, including: </a:t>
            </a:r>
          </a:p>
          <a:p>
            <a:pPr lvl="1">
              <a:lnSpc>
                <a:spcPct val="90000"/>
              </a:lnSpc>
            </a:pPr>
            <a:r>
              <a:rPr lang="en-US" sz="2200" dirty="0"/>
              <a:t>Having high reports of self-esteem and future orientation despite their reports of PTSD </a:t>
            </a:r>
          </a:p>
          <a:p>
            <a:pPr lvl="2">
              <a:lnSpc>
                <a:spcPct val="90000"/>
              </a:lnSpc>
            </a:pPr>
            <a:r>
              <a:rPr lang="en-US" sz="2200" dirty="0"/>
              <a:t>(Quinn et al., 2020b)</a:t>
            </a:r>
          </a:p>
          <a:p>
            <a:pPr lvl="1">
              <a:lnSpc>
                <a:spcPct val="90000"/>
              </a:lnSpc>
            </a:pPr>
            <a:r>
              <a:rPr lang="en-US" sz="2200" dirty="0"/>
              <a:t>Ability to discern unsafe intimate relationships with adverse partners </a:t>
            </a:r>
          </a:p>
          <a:p>
            <a:pPr lvl="2">
              <a:lnSpc>
                <a:spcPct val="90000"/>
              </a:lnSpc>
            </a:pPr>
            <a:r>
              <a:rPr lang="en-US" sz="2200" dirty="0"/>
              <a:t>(Quinn et al., 2023a)</a:t>
            </a:r>
          </a:p>
          <a:p>
            <a:pPr lvl="1">
              <a:lnSpc>
                <a:spcPct val="90000"/>
              </a:lnSpc>
            </a:pPr>
            <a:r>
              <a:rPr lang="en-US" sz="2200" dirty="0"/>
              <a:t>Older Black girls abstain from substance misuse while engaging in sexual activity </a:t>
            </a:r>
          </a:p>
          <a:p>
            <a:pPr lvl="2">
              <a:lnSpc>
                <a:spcPct val="90000"/>
              </a:lnSpc>
            </a:pPr>
            <a:r>
              <a:rPr lang="en-US" sz="2200" dirty="0"/>
              <a:t>(Quinn et al., 2023b).</a:t>
            </a:r>
          </a:p>
          <a:p>
            <a:pPr>
              <a:lnSpc>
                <a:spcPct val="90000"/>
              </a:lnSpc>
            </a:pPr>
            <a:r>
              <a:rPr lang="en-US" sz="2200" dirty="0"/>
              <a:t>Students racialized as Black in states with bans on food stamp eligibility and temporary assistance for drug felony conviction had 1.37 times the odds of high depressive symptoms compared to students in states without bans.</a:t>
            </a:r>
          </a:p>
          <a:p>
            <a:pPr lvl="1">
              <a:lnSpc>
                <a:spcPct val="90000"/>
              </a:lnSpc>
            </a:pPr>
            <a:r>
              <a:rPr lang="en-US" sz="2200" dirty="0"/>
              <a:t>Adkins-Jackson (2024)</a:t>
            </a:r>
          </a:p>
          <a:p>
            <a:pPr>
              <a:lnSpc>
                <a:spcPct val="90000"/>
              </a:lnSpc>
            </a:pPr>
            <a:endParaRPr lang="en-US" sz="17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94686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1BF6B3-588B-DF1A-3C93-72B0C9A71417}"/>
              </a:ext>
            </a:extLst>
          </p:cNvPr>
          <p:cNvSpPr>
            <a:spLocks noGrp="1"/>
          </p:cNvSpPr>
          <p:nvPr>
            <p:ph type="title"/>
          </p:nvPr>
        </p:nvSpPr>
        <p:spPr>
          <a:xfrm>
            <a:off x="1797666" y="394447"/>
            <a:ext cx="8596668" cy="1320800"/>
          </a:xfrm>
        </p:spPr>
        <p:txBody>
          <a:bodyPr>
            <a:normAutofit/>
          </a:bodyPr>
          <a:lstStyle/>
          <a:p>
            <a:pPr algn="ctr"/>
            <a:r>
              <a:rPr lang="en-US" sz="4400" b="1" dirty="0"/>
              <a:t>Findings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B0690C1-6EBC-924C-8256-9493B74F77CD}"/>
              </a:ext>
            </a:extLst>
          </p:cNvPr>
          <p:cNvSpPr>
            <a:spLocks noGrp="1"/>
          </p:cNvSpPr>
          <p:nvPr>
            <p:ph sz="quarter" idx="13"/>
          </p:nvPr>
        </p:nvSpPr>
        <p:spPr>
          <a:xfrm>
            <a:off x="842597" y="1549101"/>
            <a:ext cx="10807935" cy="4492261"/>
          </a:xfrm>
        </p:spPr>
        <p:txBody>
          <a:bodyPr>
            <a:normAutofit/>
          </a:bodyPr>
          <a:lstStyle/>
          <a:p>
            <a:pPr>
              <a:lnSpc>
                <a:spcPct val="90000"/>
              </a:lnSpc>
            </a:pPr>
            <a:r>
              <a:rPr lang="en-US" dirty="0"/>
              <a:t>Recent efforts by the National Juvenile Justice and Delinquency Prevention Coalition’s (NJJDPC) suggest a trauma-informed approach and collaborative treatment efforts across child and family service organizations for youth with trauma histories. </a:t>
            </a:r>
          </a:p>
          <a:p>
            <a:pPr lvl="1">
              <a:lnSpc>
                <a:spcPct val="90000"/>
              </a:lnSpc>
            </a:pPr>
            <a:r>
              <a:rPr lang="en-US" sz="1800" dirty="0"/>
              <a:t>(Olafson et al., 2016; Yoder et al., 2019). </a:t>
            </a:r>
          </a:p>
          <a:p>
            <a:pPr>
              <a:lnSpc>
                <a:spcPct val="90000"/>
              </a:lnSpc>
            </a:pPr>
            <a:r>
              <a:rPr lang="en-US" dirty="0"/>
              <a:t>A comprehensive, culturally responsive approach that includes trauma-informed care, healing-centered engagement, and holistic support systems are needed.</a:t>
            </a:r>
          </a:p>
          <a:p>
            <a:pPr>
              <a:lnSpc>
                <a:spcPct val="90000"/>
              </a:lnSpc>
            </a:pPr>
            <a:r>
              <a:rPr lang="en-US" dirty="0"/>
              <a:t>Equitable access to tailored mental health services, educational resources, and culturally relevant interventions is essential to mitigate the long-term effects of trauma, promote resilience, and foster healing. </a:t>
            </a:r>
          </a:p>
          <a:p>
            <a:pPr>
              <a:lnSpc>
                <a:spcPct val="90000"/>
              </a:lnSpc>
            </a:pPr>
            <a:r>
              <a:rPr lang="en-US" dirty="0"/>
              <a:t>Additionally, advocacy efforts to dismantle systemic harm and address racial and gender disparities are critical for creating inclusive environments that empower and support Black girls in these systems. </a:t>
            </a:r>
          </a:p>
          <a:p>
            <a:pPr>
              <a:lnSpc>
                <a:spcPct val="90000"/>
              </a:lnSpc>
            </a:pPr>
            <a:r>
              <a:rPr lang="en-US" dirty="0"/>
              <a:t>By centering their lived experiences, this review emphasizes the importance of fostering environments of healing, justice, and equity for this vulnerable population.</a:t>
            </a:r>
          </a:p>
          <a:p>
            <a:pPr>
              <a:lnSpc>
                <a:spcPct val="90000"/>
              </a:lnSpc>
            </a:pPr>
            <a:endParaRPr lang="en-US" sz="1500" dirty="0"/>
          </a:p>
          <a:p>
            <a:pPr>
              <a:lnSpc>
                <a:spcPct val="90000"/>
              </a:lnSpc>
            </a:pPr>
            <a:endParaRPr lang="en-US" sz="15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72888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CC16E9-48E6-95BA-BD98-030092E28FB5}"/>
              </a:ext>
            </a:extLst>
          </p:cNvPr>
          <p:cNvSpPr>
            <a:spLocks noGrp="1"/>
          </p:cNvSpPr>
          <p:nvPr>
            <p:ph type="title"/>
          </p:nvPr>
        </p:nvSpPr>
        <p:spPr>
          <a:xfrm>
            <a:off x="1333502" y="609600"/>
            <a:ext cx="8596668" cy="1320800"/>
          </a:xfrm>
        </p:spPr>
        <p:txBody>
          <a:bodyPr>
            <a:normAutofit/>
          </a:bodyPr>
          <a:lstStyle/>
          <a:p>
            <a:pPr algn="r"/>
            <a:r>
              <a:rPr lang="en-US" sz="4400" b="1" dirty="0"/>
              <a:t>Measurable Learning Objectives</a:t>
            </a:r>
          </a:p>
        </p:txBody>
      </p:sp>
      <p:sp>
        <p:nvSpPr>
          <p:cNvPr id="23" name="Isosceles Triangle 22">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C6D5F9E-C836-1481-D24C-13D7C32A855A}"/>
              </a:ext>
            </a:extLst>
          </p:cNvPr>
          <p:cNvSpPr>
            <a:spLocks noGrp="1"/>
          </p:cNvSpPr>
          <p:nvPr>
            <p:ph idx="1"/>
          </p:nvPr>
        </p:nvSpPr>
        <p:spPr>
          <a:xfrm>
            <a:off x="1236683" y="1785381"/>
            <a:ext cx="10506584" cy="3880773"/>
          </a:xfrm>
        </p:spPr>
        <p:txBody>
          <a:bodyPr>
            <a:normAutofit/>
          </a:bodyPr>
          <a:lstStyle/>
          <a:p>
            <a:r>
              <a:rPr lang="en-US" sz="2400" dirty="0"/>
              <a:t>The learner will be able to list two types of mental illness that are experienced by African American adolescents who are incarcerated.</a:t>
            </a:r>
          </a:p>
          <a:p>
            <a:r>
              <a:rPr lang="en-US" sz="2400" dirty="0"/>
              <a:t>The learner will be able to identify two references in current literature related to African American adolescents who are justice-involved.</a:t>
            </a:r>
          </a:p>
          <a:p>
            <a:r>
              <a:rPr lang="en-US" sz="2400" dirty="0"/>
              <a:t>The learner will be able to explain two current risks related to adolescents who are experiencing homelessness.</a:t>
            </a:r>
          </a:p>
          <a:p>
            <a:r>
              <a:rPr lang="en-US" sz="2400" dirty="0"/>
              <a:t>The learner will be able to identify three intervention strategies learned from this training.</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4757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AFD33-83FB-6699-821C-D57EAB10B0A5}"/>
              </a:ext>
            </a:extLst>
          </p:cNvPr>
          <p:cNvSpPr>
            <a:spLocks noGrp="1"/>
          </p:cNvSpPr>
          <p:nvPr>
            <p:ph type="title"/>
          </p:nvPr>
        </p:nvSpPr>
        <p:spPr>
          <a:xfrm>
            <a:off x="1333502" y="609600"/>
            <a:ext cx="8596668" cy="1320800"/>
          </a:xfrm>
        </p:spPr>
        <p:txBody>
          <a:bodyPr>
            <a:normAutofit/>
          </a:bodyPr>
          <a:lstStyle/>
          <a:p>
            <a:pPr algn="ctr"/>
            <a:r>
              <a:rPr lang="en-US" sz="4400" b="1" dirty="0"/>
              <a:t>Findings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73865C0-F6BF-0C88-3B41-25AE61C130B4}"/>
              </a:ext>
            </a:extLst>
          </p:cNvPr>
          <p:cNvSpPr>
            <a:spLocks noGrp="1"/>
          </p:cNvSpPr>
          <p:nvPr>
            <p:ph sz="quarter" idx="13"/>
          </p:nvPr>
        </p:nvSpPr>
        <p:spPr>
          <a:xfrm>
            <a:off x="1333501" y="1635163"/>
            <a:ext cx="9800663" cy="4406200"/>
          </a:xfrm>
        </p:spPr>
        <p:txBody>
          <a:bodyPr>
            <a:normAutofit lnSpcReduction="10000"/>
          </a:bodyPr>
          <a:lstStyle/>
          <a:p>
            <a:pPr>
              <a:lnSpc>
                <a:spcPct val="90000"/>
              </a:lnSpc>
            </a:pPr>
            <a:r>
              <a:rPr lang="en-US" sz="2000" dirty="0"/>
              <a:t>Cognitive behavior therapies (CBTs) using exposure to directly confront trauma stories have been at the forefront of evidence-based treatments for PTSD, though they may not be well tolerated by some victims of chronic trauma </a:t>
            </a:r>
          </a:p>
          <a:p>
            <a:pPr lvl="1">
              <a:lnSpc>
                <a:spcPct val="90000"/>
              </a:lnSpc>
            </a:pPr>
            <a:r>
              <a:rPr lang="en-US" sz="2000" i="0" dirty="0"/>
              <a:t>(</a:t>
            </a:r>
            <a:r>
              <a:rPr lang="en-US" sz="2000" i="0" dirty="0" err="1"/>
              <a:t>Nemeroff</a:t>
            </a:r>
            <a:r>
              <a:rPr lang="en-US" sz="2000" i="0" dirty="0"/>
              <a:t> et al., 2006; Volpe et al., 2017).</a:t>
            </a:r>
          </a:p>
          <a:p>
            <a:pPr>
              <a:lnSpc>
                <a:spcPct val="90000"/>
              </a:lnSpc>
            </a:pPr>
            <a:r>
              <a:rPr lang="en-US" sz="2000" dirty="0"/>
              <a:t>A review of exposure-based gold standard CBTs for PTSD noted patient intolerance with trauma exposure (Orsillo &amp; Batten, 2005). </a:t>
            </a:r>
          </a:p>
          <a:p>
            <a:pPr lvl="1">
              <a:lnSpc>
                <a:spcPct val="90000"/>
              </a:lnSpc>
            </a:pPr>
            <a:r>
              <a:rPr lang="en-US" sz="2000" i="0" dirty="0"/>
              <a:t>In a test of narrative exposure therapy with homeless African American young adults, one female participant dropped out of the study because they could not recall their trauma history (Quinn et al., 2017).</a:t>
            </a:r>
          </a:p>
          <a:p>
            <a:pPr>
              <a:lnSpc>
                <a:spcPct val="90000"/>
              </a:lnSpc>
            </a:pPr>
            <a:r>
              <a:rPr lang="en-US" sz="2000" dirty="0">
                <a:effectLst/>
              </a:rPr>
              <a:t>Mindfulness-based Stress Reduction (MBSR) interventions are focused on functioning and well-being to increase awareness of their sensory, cognitive, and affective responses as they arise and</a:t>
            </a:r>
            <a:r>
              <a:rPr lang="en-US" sz="2000" dirty="0"/>
              <a:t> </a:t>
            </a:r>
            <a:r>
              <a:rPr lang="en-US" sz="2000" dirty="0">
                <a:effectLst/>
              </a:rPr>
              <a:t>does not require exposure to their trauma stories </a:t>
            </a:r>
          </a:p>
          <a:p>
            <a:pPr lvl="1">
              <a:lnSpc>
                <a:spcPct val="90000"/>
              </a:lnSpc>
            </a:pPr>
            <a:r>
              <a:rPr lang="en-US" sz="2000" i="0" dirty="0">
                <a:effectLst/>
              </a:rPr>
              <a:t>(Dutton et al., 2013; </a:t>
            </a:r>
            <a:r>
              <a:rPr lang="en-US" sz="2000" i="0" dirty="0" err="1">
                <a:effectLst/>
              </a:rPr>
              <a:t>Nemeroff</a:t>
            </a:r>
            <a:r>
              <a:rPr lang="en-US" sz="2000" i="0" dirty="0">
                <a:effectLst/>
              </a:rPr>
              <a:t> et al., 2006; Stephenson et al., 2017).</a:t>
            </a:r>
          </a:p>
          <a:p>
            <a:pPr>
              <a:lnSpc>
                <a:spcPct val="90000"/>
              </a:lnSpc>
            </a:pPr>
            <a:endParaRPr lang="en-US" sz="17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1715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8DB86-4C96-5C23-DE44-254382F4BDCB}"/>
              </a:ext>
            </a:extLst>
          </p:cNvPr>
          <p:cNvSpPr>
            <a:spLocks noGrp="1"/>
          </p:cNvSpPr>
          <p:nvPr>
            <p:ph type="title"/>
          </p:nvPr>
        </p:nvSpPr>
        <p:spPr>
          <a:xfrm>
            <a:off x="1333502" y="609600"/>
            <a:ext cx="8596668" cy="1320800"/>
          </a:xfrm>
        </p:spPr>
        <p:txBody>
          <a:bodyPr>
            <a:normAutofit/>
          </a:bodyPr>
          <a:lstStyle/>
          <a:p>
            <a:pPr algn="ctr"/>
            <a:r>
              <a:rPr lang="en-US" b="1" dirty="0"/>
              <a:t>Trauma and Corrections</a:t>
            </a:r>
            <a:endParaRPr lang="en-US" dirty="0"/>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260A028-7732-150F-7464-2FAB87E120DB}"/>
              </a:ext>
            </a:extLst>
          </p:cNvPr>
          <p:cNvSpPr>
            <a:spLocks noGrp="1"/>
          </p:cNvSpPr>
          <p:nvPr>
            <p:ph sz="quarter" idx="13"/>
          </p:nvPr>
        </p:nvSpPr>
        <p:spPr>
          <a:xfrm>
            <a:off x="935915" y="1667435"/>
            <a:ext cx="10703859" cy="4373927"/>
          </a:xfrm>
        </p:spPr>
        <p:txBody>
          <a:bodyPr>
            <a:normAutofit lnSpcReduction="10000"/>
          </a:bodyPr>
          <a:lstStyle/>
          <a:p>
            <a:pPr>
              <a:lnSpc>
                <a:spcPct val="90000"/>
              </a:lnSpc>
            </a:pPr>
            <a:r>
              <a:rPr lang="en-US" sz="2000" dirty="0"/>
              <a:t>The article “System-involved Youths &amp; Mental Illness” written by Marvin &amp; Terry (2024) discussed the varying correlations that youth experience while incarcerated.</a:t>
            </a:r>
          </a:p>
          <a:p>
            <a:pPr>
              <a:lnSpc>
                <a:spcPct val="90000"/>
              </a:lnSpc>
            </a:pPr>
            <a:r>
              <a:rPr lang="en-US" sz="2000" dirty="0"/>
              <a:t>Studies find that incarcerated youth with mental health issues are more vulnerable and likely to be assaulted. </a:t>
            </a:r>
          </a:p>
          <a:p>
            <a:pPr lvl="1">
              <a:lnSpc>
                <a:spcPct val="90000"/>
              </a:lnSpc>
            </a:pPr>
            <a:r>
              <a:rPr lang="en-US" sz="2000" dirty="0" err="1"/>
              <a:t>Cebulla</a:t>
            </a:r>
            <a:r>
              <a:rPr lang="en-US" sz="2000" dirty="0"/>
              <a:t>, 2016 </a:t>
            </a:r>
          </a:p>
          <a:p>
            <a:pPr>
              <a:lnSpc>
                <a:spcPct val="90000"/>
              </a:lnSpc>
            </a:pPr>
            <a:r>
              <a:rPr lang="en-US" sz="2000" dirty="0"/>
              <a:t>Youth with prior victimization experiences are more likely to be victimized when incarcerated. </a:t>
            </a:r>
          </a:p>
          <a:p>
            <a:pPr lvl="1">
              <a:lnSpc>
                <a:spcPct val="90000"/>
              </a:lnSpc>
            </a:pPr>
            <a:r>
              <a:rPr lang="en-US" sz="2000" dirty="0"/>
              <a:t>Wolff et al., 2009</a:t>
            </a:r>
          </a:p>
          <a:p>
            <a:pPr>
              <a:lnSpc>
                <a:spcPct val="90000"/>
              </a:lnSpc>
            </a:pPr>
            <a:r>
              <a:rPr lang="en-US" sz="2000" dirty="0"/>
              <a:t>Studies show that for all youth, incarceration can have a negative impact on their mental well-being. </a:t>
            </a:r>
          </a:p>
          <a:p>
            <a:pPr lvl="1">
              <a:lnSpc>
                <a:spcPct val="90000"/>
              </a:lnSpc>
            </a:pPr>
            <a:r>
              <a:rPr lang="en-US" sz="2000" dirty="0" err="1"/>
              <a:t>Dannerbeck</a:t>
            </a:r>
            <a:r>
              <a:rPr lang="en-US" sz="2000" dirty="0"/>
              <a:t> </a:t>
            </a:r>
            <a:r>
              <a:rPr lang="en-US" sz="2000" dirty="0" err="1"/>
              <a:t>Janku</a:t>
            </a:r>
            <a:r>
              <a:rPr lang="en-US" sz="2000" dirty="0"/>
              <a:t> &amp; Yan, 2009</a:t>
            </a:r>
          </a:p>
          <a:p>
            <a:pPr>
              <a:lnSpc>
                <a:spcPct val="90000"/>
              </a:lnSpc>
            </a:pPr>
            <a:r>
              <a:rPr lang="en-US" sz="2000" dirty="0"/>
              <a:t>Incarcerated youth report higher rates of self-harming behaviors and suicidal ideation. </a:t>
            </a:r>
          </a:p>
          <a:p>
            <a:pPr lvl="1">
              <a:lnSpc>
                <a:spcPct val="90000"/>
              </a:lnSpc>
            </a:pPr>
            <a:r>
              <a:rPr lang="en-US" sz="2000" dirty="0"/>
              <a:t>Lambie &amp; Randell, 2013 </a:t>
            </a:r>
          </a:p>
          <a:p>
            <a:pPr lvl="1">
              <a:lnSpc>
                <a:spcPct val="90000"/>
              </a:lnSpc>
            </a:pPr>
            <a:endParaRPr lang="en-US" sz="1500" dirty="0"/>
          </a:p>
          <a:p>
            <a:pPr>
              <a:lnSpc>
                <a:spcPct val="90000"/>
              </a:lnSpc>
            </a:pPr>
            <a:endParaRPr lang="en-US" sz="15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2213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26280-8BC2-2BB7-38B9-D0BA3D6F866E}"/>
              </a:ext>
            </a:extLst>
          </p:cNvPr>
          <p:cNvSpPr>
            <a:spLocks noGrp="1"/>
          </p:cNvSpPr>
          <p:nvPr>
            <p:ph type="title"/>
          </p:nvPr>
        </p:nvSpPr>
        <p:spPr>
          <a:xfrm>
            <a:off x="2161590" y="265355"/>
            <a:ext cx="8596668" cy="1320800"/>
          </a:xfrm>
        </p:spPr>
        <p:txBody>
          <a:bodyPr>
            <a:normAutofit fontScale="90000"/>
          </a:bodyPr>
          <a:lstStyle/>
          <a:p>
            <a:pPr algn="ctr"/>
            <a:r>
              <a:rPr lang="en-US" sz="4400" b="1" dirty="0"/>
              <a:t>Suggestions and Recommendations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CB2BF14-734D-E925-4760-A1B27A4D9B58}"/>
              </a:ext>
            </a:extLst>
          </p:cNvPr>
          <p:cNvSpPr>
            <a:spLocks noGrp="1"/>
          </p:cNvSpPr>
          <p:nvPr>
            <p:ph sz="quarter" idx="13"/>
          </p:nvPr>
        </p:nvSpPr>
        <p:spPr>
          <a:xfrm>
            <a:off x="946673" y="1506072"/>
            <a:ext cx="10796593" cy="4572000"/>
          </a:xfrm>
        </p:spPr>
        <p:txBody>
          <a:bodyPr>
            <a:normAutofit fontScale="77500" lnSpcReduction="20000"/>
          </a:bodyPr>
          <a:lstStyle/>
          <a:p>
            <a:pPr>
              <a:lnSpc>
                <a:spcPct val="90000"/>
              </a:lnSpc>
            </a:pPr>
            <a:r>
              <a:rPr lang="en-US" dirty="0"/>
              <a:t>Community-based Suggestions</a:t>
            </a:r>
          </a:p>
          <a:p>
            <a:pPr lvl="1">
              <a:lnSpc>
                <a:spcPct val="90000"/>
              </a:lnSpc>
            </a:pPr>
            <a:r>
              <a:rPr lang="en-US" sz="1800" dirty="0"/>
              <a:t>Evidence-based community programs are effective in reducing further system involvement for justice-involved youth with high ACEs.</a:t>
            </a:r>
          </a:p>
          <a:p>
            <a:pPr lvl="2">
              <a:lnSpc>
                <a:spcPct val="90000"/>
              </a:lnSpc>
            </a:pPr>
            <a:r>
              <a:rPr lang="en-US" sz="1800" dirty="0"/>
              <a:t>Wolff et al., 2017</a:t>
            </a:r>
          </a:p>
          <a:p>
            <a:pPr lvl="1">
              <a:lnSpc>
                <a:spcPct val="90000"/>
              </a:lnSpc>
            </a:pPr>
            <a:r>
              <a:rPr lang="en-US" sz="1800" dirty="0"/>
              <a:t>For youth leaving a correctional facility, reentry efforts must help make connections with community-based services. </a:t>
            </a:r>
          </a:p>
          <a:p>
            <a:pPr lvl="2">
              <a:lnSpc>
                <a:spcPct val="90000"/>
              </a:lnSpc>
            </a:pPr>
            <a:r>
              <a:rPr lang="en-US" sz="1800" dirty="0"/>
              <a:t>Lambie &amp; Randell, 2013</a:t>
            </a:r>
          </a:p>
          <a:p>
            <a:pPr>
              <a:lnSpc>
                <a:spcPct val="90000"/>
              </a:lnSpc>
            </a:pPr>
            <a:r>
              <a:rPr lang="en-US" dirty="0"/>
              <a:t>School-based Suggestions</a:t>
            </a:r>
          </a:p>
          <a:p>
            <a:pPr lvl="1">
              <a:lnSpc>
                <a:spcPct val="90000"/>
              </a:lnSpc>
            </a:pPr>
            <a:r>
              <a:rPr lang="en-US" sz="1800" dirty="0"/>
              <a:t>Schools should provide more opportunities for students to seek mental healthcare. </a:t>
            </a:r>
          </a:p>
          <a:p>
            <a:pPr lvl="2">
              <a:lnSpc>
                <a:spcPct val="90000"/>
              </a:lnSpc>
            </a:pPr>
            <a:r>
              <a:rPr lang="en-US" sz="1800" dirty="0"/>
              <a:t>Espinosa et al., 2013</a:t>
            </a:r>
          </a:p>
          <a:p>
            <a:pPr lvl="1">
              <a:lnSpc>
                <a:spcPct val="90000"/>
              </a:lnSpc>
            </a:pPr>
            <a:r>
              <a:rPr lang="en-US" sz="1800" dirty="0"/>
              <a:t>Schools should actively seek to promote school connectedness as research shows these protective factor helps reduce system involvement for youth with high ACEs </a:t>
            </a:r>
          </a:p>
          <a:p>
            <a:pPr lvl="2">
              <a:lnSpc>
                <a:spcPct val="90000"/>
              </a:lnSpc>
            </a:pPr>
            <a:r>
              <a:rPr lang="en-US" sz="1800" dirty="0"/>
              <a:t>Hinojosa &amp; Hinojosa, 2024</a:t>
            </a:r>
          </a:p>
          <a:p>
            <a:pPr>
              <a:lnSpc>
                <a:spcPct val="90000"/>
              </a:lnSpc>
            </a:pPr>
            <a:r>
              <a:rPr lang="en-US" dirty="0"/>
              <a:t>System-based Suggestions </a:t>
            </a:r>
          </a:p>
          <a:p>
            <a:pPr lvl="1">
              <a:lnSpc>
                <a:spcPct val="90000"/>
              </a:lnSpc>
            </a:pPr>
            <a:r>
              <a:rPr lang="en-US" sz="1800" dirty="0"/>
              <a:t>Rather than a punitive approach, the juvenile justice system should focus on a treatment-oriented philosophy.</a:t>
            </a:r>
          </a:p>
          <a:p>
            <a:pPr lvl="2">
              <a:lnSpc>
                <a:spcPct val="90000"/>
              </a:lnSpc>
            </a:pPr>
            <a:r>
              <a:rPr lang="en-US" sz="1800" dirty="0"/>
              <a:t>Walker et al., 2022</a:t>
            </a:r>
          </a:p>
          <a:p>
            <a:pPr lvl="1">
              <a:lnSpc>
                <a:spcPct val="90000"/>
              </a:lnSpc>
            </a:pPr>
            <a:r>
              <a:rPr lang="en-US" sz="1800" dirty="0"/>
              <a:t>Implementing evidence-based programs such as Anger Replacement Training has been shown to reduce reoffending for youth with high ACE scores. </a:t>
            </a:r>
          </a:p>
          <a:p>
            <a:pPr lvl="2">
              <a:lnSpc>
                <a:spcPct val="90000"/>
              </a:lnSpc>
            </a:pPr>
            <a:r>
              <a:rPr lang="en-US" sz="1800" dirty="0"/>
              <a:t>Kowalski, 2019</a:t>
            </a:r>
          </a:p>
          <a:p>
            <a:pPr>
              <a:lnSpc>
                <a:spcPct val="90000"/>
              </a:lnSpc>
            </a:pPr>
            <a:endParaRPr lang="en-US" sz="10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71453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FC135-0721-E9D8-5279-D56A8367F5B3}"/>
              </a:ext>
            </a:extLst>
          </p:cNvPr>
          <p:cNvSpPr>
            <a:spLocks noGrp="1"/>
          </p:cNvSpPr>
          <p:nvPr>
            <p:ph type="title"/>
          </p:nvPr>
        </p:nvSpPr>
        <p:spPr>
          <a:xfrm>
            <a:off x="1333502" y="609600"/>
            <a:ext cx="8596668" cy="1320800"/>
          </a:xfrm>
        </p:spPr>
        <p:txBody>
          <a:bodyPr>
            <a:normAutofit/>
          </a:bodyPr>
          <a:lstStyle/>
          <a:p>
            <a:pPr algn="ctr"/>
            <a:r>
              <a:rPr lang="en-US" sz="4400" b="1" dirty="0"/>
              <a:t>Incarcerated Parents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C0F2C39-1DD9-90DA-D946-CD61EEBFEF1F}"/>
              </a:ext>
            </a:extLst>
          </p:cNvPr>
          <p:cNvSpPr>
            <a:spLocks noGrp="1"/>
          </p:cNvSpPr>
          <p:nvPr>
            <p:ph idx="1"/>
          </p:nvPr>
        </p:nvSpPr>
        <p:spPr>
          <a:xfrm>
            <a:off x="1333501" y="1676495"/>
            <a:ext cx="10101877" cy="4681274"/>
          </a:xfrm>
        </p:spPr>
        <p:txBody>
          <a:bodyPr>
            <a:normAutofit/>
          </a:bodyPr>
          <a:lstStyle/>
          <a:p>
            <a:r>
              <a:rPr lang="en-US" sz="2000" dirty="0"/>
              <a:t>Fordham (2024) conducted research entitled “The Effects Of Parental Incarceration on The Antisocial Behavior Of The Children Left Behind.”</a:t>
            </a:r>
          </a:p>
          <a:p>
            <a:r>
              <a:rPr lang="en-US" sz="2000" dirty="0"/>
              <a:t>This study is a secondary analysis of data from the 2016 Minnesota Student Survey. The survey, which is administered every three years, asks students questions on their opinions, health, behavior, activities, and experiences. </a:t>
            </a:r>
          </a:p>
          <a:p>
            <a:r>
              <a:rPr lang="en-US" sz="2000" dirty="0"/>
              <a:t>Compares youth whose parents have never been incarcerated, were previously incarcerated, or are currently incarcerated.</a:t>
            </a:r>
          </a:p>
          <a:p>
            <a:r>
              <a:rPr lang="en-US" sz="2000" dirty="0"/>
              <a:t>The Panel Study of Income Dynamics found that roughly 20% of black children will have an incarcerated father at some point, with approximately 10% of white children facing the same situation.</a:t>
            </a:r>
          </a:p>
          <a:p>
            <a:pPr lvl="1"/>
            <a:r>
              <a:rPr lang="en-US" sz="1800" dirty="0"/>
              <a:t>Why is this occurring at twice the rate with African Americans?</a:t>
            </a:r>
          </a:p>
          <a:p>
            <a:pPr lvl="1"/>
            <a:endParaRPr lang="en-US" b="1" dirty="0"/>
          </a:p>
          <a:p>
            <a:pPr lvl="1"/>
            <a:endParaRPr lang="en-US" b="1"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3216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E3B5B-9E29-850E-98E2-C9CC7ED81E99}"/>
              </a:ext>
            </a:extLst>
          </p:cNvPr>
          <p:cNvSpPr>
            <a:spLocks noGrp="1"/>
          </p:cNvSpPr>
          <p:nvPr>
            <p:ph type="title"/>
          </p:nvPr>
        </p:nvSpPr>
        <p:spPr>
          <a:xfrm>
            <a:off x="1710020" y="243840"/>
            <a:ext cx="8596668" cy="1320800"/>
          </a:xfrm>
        </p:spPr>
        <p:txBody>
          <a:bodyPr>
            <a:normAutofit/>
          </a:bodyPr>
          <a:lstStyle/>
          <a:p>
            <a:pPr algn="ctr"/>
            <a:r>
              <a:rPr lang="en-US" sz="4400" b="1" dirty="0"/>
              <a:t>Incarcerated Parents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627ABA1-C7EF-1B63-4218-BDF9356D96BC}"/>
              </a:ext>
            </a:extLst>
          </p:cNvPr>
          <p:cNvSpPr>
            <a:spLocks noGrp="1"/>
          </p:cNvSpPr>
          <p:nvPr>
            <p:ph idx="1"/>
          </p:nvPr>
        </p:nvSpPr>
        <p:spPr>
          <a:xfrm>
            <a:off x="1002031" y="1270000"/>
            <a:ext cx="10741236" cy="4767336"/>
          </a:xfrm>
        </p:spPr>
        <p:txBody>
          <a:bodyPr>
            <a:noAutofit/>
          </a:bodyPr>
          <a:lstStyle/>
          <a:p>
            <a:pPr>
              <a:lnSpc>
                <a:spcPct val="90000"/>
              </a:lnSpc>
            </a:pPr>
            <a:r>
              <a:rPr lang="en-US" dirty="0"/>
              <a:t>Survey questions:</a:t>
            </a:r>
          </a:p>
          <a:p>
            <a:pPr lvl="1">
              <a:lnSpc>
                <a:spcPct val="90000"/>
              </a:lnSpc>
            </a:pPr>
            <a:r>
              <a:rPr lang="en-US" sz="1800" dirty="0"/>
              <a:t>Disobedience</a:t>
            </a:r>
          </a:p>
          <a:p>
            <a:pPr lvl="2">
              <a:lnSpc>
                <a:spcPct val="90000"/>
              </a:lnSpc>
            </a:pPr>
            <a:r>
              <a:rPr lang="en-US" sz="1800" dirty="0"/>
              <a:t>During the last 30 days, how many times have you been sent to the office for discipline?</a:t>
            </a:r>
          </a:p>
          <a:p>
            <a:pPr lvl="1">
              <a:lnSpc>
                <a:spcPct val="90000"/>
              </a:lnSpc>
            </a:pPr>
            <a:r>
              <a:rPr lang="en-US" sz="1800" dirty="0"/>
              <a:t>Proneness to Violence</a:t>
            </a:r>
          </a:p>
          <a:p>
            <a:pPr lvl="2">
              <a:lnSpc>
                <a:spcPct val="90000"/>
              </a:lnSpc>
            </a:pPr>
            <a:r>
              <a:rPr lang="en-US" sz="1800" dirty="0"/>
              <a:t>During the last 30 days, how many times at school have you pushed, shoved, slapped, hit, or kicked someone when you weren’t kidding around; During the last 30 days, how many times at school have you spread rumors or lies about someone?</a:t>
            </a:r>
          </a:p>
          <a:p>
            <a:pPr lvl="1">
              <a:lnSpc>
                <a:spcPct val="90000"/>
              </a:lnSpc>
            </a:pPr>
            <a:r>
              <a:rPr lang="en-US" sz="1800" dirty="0"/>
              <a:t>Presence of Mental Health Issues</a:t>
            </a:r>
          </a:p>
          <a:p>
            <a:pPr lvl="2">
              <a:lnSpc>
                <a:spcPct val="90000"/>
              </a:lnSpc>
            </a:pPr>
            <a:r>
              <a:rPr lang="en-US" sz="1800" dirty="0"/>
              <a:t>Do you have any long-term mental health, behavioral, or emotional problems? Long-term means lasting six (6) months or more.</a:t>
            </a:r>
          </a:p>
          <a:p>
            <a:pPr lvl="1">
              <a:lnSpc>
                <a:spcPct val="90000"/>
              </a:lnSpc>
            </a:pPr>
            <a:r>
              <a:rPr lang="en-US" sz="1800" dirty="0"/>
              <a:t>Risky Sexual Behavior</a:t>
            </a:r>
          </a:p>
          <a:p>
            <a:pPr lvl="2">
              <a:lnSpc>
                <a:spcPct val="90000"/>
              </a:lnSpc>
            </a:pPr>
            <a:r>
              <a:rPr lang="en-US" sz="1800" dirty="0"/>
              <a:t>Have you ever had sexual intercourse (‘had sex’?); The last time you had sexual intercourse, did you or your partner use a condom?</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23700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9980D-F6DD-E258-015D-5399C1AF827B}"/>
              </a:ext>
            </a:extLst>
          </p:cNvPr>
          <p:cNvSpPr>
            <a:spLocks noGrp="1"/>
          </p:cNvSpPr>
          <p:nvPr>
            <p:ph type="title"/>
          </p:nvPr>
        </p:nvSpPr>
        <p:spPr>
          <a:xfrm>
            <a:off x="1333502" y="609600"/>
            <a:ext cx="8596668" cy="1320800"/>
          </a:xfrm>
        </p:spPr>
        <p:txBody>
          <a:bodyPr>
            <a:normAutofit/>
          </a:bodyPr>
          <a:lstStyle/>
          <a:p>
            <a:pPr algn="ctr"/>
            <a:r>
              <a:rPr lang="en-US" sz="4400" b="1" dirty="0"/>
              <a:t>Findings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B103150-C22B-AF29-12C3-0EB13F679102}"/>
              </a:ext>
            </a:extLst>
          </p:cNvPr>
          <p:cNvSpPr>
            <a:spLocks noGrp="1"/>
          </p:cNvSpPr>
          <p:nvPr>
            <p:ph idx="1"/>
          </p:nvPr>
        </p:nvSpPr>
        <p:spPr>
          <a:xfrm>
            <a:off x="842597" y="1785381"/>
            <a:ext cx="10900669" cy="3880773"/>
          </a:xfrm>
        </p:spPr>
        <p:txBody>
          <a:bodyPr>
            <a:normAutofit/>
          </a:bodyPr>
          <a:lstStyle/>
          <a:p>
            <a:pPr>
              <a:lnSpc>
                <a:spcPct val="90000"/>
              </a:lnSpc>
            </a:pPr>
            <a:r>
              <a:rPr lang="en-US" sz="2000" dirty="0">
                <a:effectLst/>
              </a:rPr>
              <a:t>Across all grades, students with an incarcerated parent, either currently or in the past, are at a higher risk than their peers for the following:</a:t>
            </a:r>
          </a:p>
          <a:p>
            <a:pPr lvl="1">
              <a:lnSpc>
                <a:spcPct val="90000"/>
              </a:lnSpc>
            </a:pPr>
            <a:r>
              <a:rPr lang="en-US" sz="2000" dirty="0">
                <a:effectLst/>
              </a:rPr>
              <a:t>Disobedience and defiance against authority</a:t>
            </a:r>
          </a:p>
          <a:p>
            <a:pPr lvl="1">
              <a:lnSpc>
                <a:spcPct val="90000"/>
              </a:lnSpc>
            </a:pPr>
            <a:r>
              <a:rPr lang="en-US" sz="2000" dirty="0"/>
              <a:t>A</a:t>
            </a:r>
            <a:r>
              <a:rPr lang="en-US" sz="2000" dirty="0">
                <a:effectLst/>
              </a:rPr>
              <a:t>ggressive behavior</a:t>
            </a:r>
          </a:p>
          <a:p>
            <a:pPr lvl="1">
              <a:lnSpc>
                <a:spcPct val="90000"/>
              </a:lnSpc>
            </a:pPr>
            <a:r>
              <a:rPr lang="en-US" sz="2000" dirty="0"/>
              <a:t>P</a:t>
            </a:r>
            <a:r>
              <a:rPr lang="en-US" sz="2000" dirty="0">
                <a:effectLst/>
              </a:rPr>
              <a:t>hysical and verbal violence</a:t>
            </a:r>
          </a:p>
          <a:p>
            <a:pPr lvl="1">
              <a:lnSpc>
                <a:spcPct val="90000"/>
              </a:lnSpc>
            </a:pPr>
            <a:r>
              <a:rPr lang="en-US" sz="2000" dirty="0">
                <a:effectLst/>
              </a:rPr>
              <a:t>Engaging in sexual intercourse</a:t>
            </a:r>
          </a:p>
          <a:p>
            <a:pPr lvl="1">
              <a:lnSpc>
                <a:spcPct val="90000"/>
              </a:lnSpc>
            </a:pPr>
            <a:r>
              <a:rPr lang="en-US" sz="2000" dirty="0"/>
              <a:t>E</a:t>
            </a:r>
            <a:r>
              <a:rPr lang="en-US" sz="2000" dirty="0">
                <a:effectLst/>
              </a:rPr>
              <a:t>ngaging in unprotected sexual intercourse</a:t>
            </a:r>
          </a:p>
          <a:p>
            <a:pPr lvl="1">
              <a:lnSpc>
                <a:spcPct val="90000"/>
              </a:lnSpc>
            </a:pPr>
            <a:r>
              <a:rPr lang="en-US" sz="2000" dirty="0">
                <a:effectLst/>
              </a:rPr>
              <a:t>Suffering from long-term mental illness</a:t>
            </a:r>
          </a:p>
          <a:p>
            <a:pPr>
              <a:lnSpc>
                <a:spcPct val="90000"/>
              </a:lnSpc>
            </a:pPr>
            <a:endParaRPr lang="en-US" sz="2000" dirty="0">
              <a:effectLst/>
            </a:endParaRPr>
          </a:p>
          <a:p>
            <a:pPr>
              <a:lnSpc>
                <a:spcPct val="90000"/>
              </a:lnSpc>
            </a:pPr>
            <a:r>
              <a:rPr lang="en-US" sz="2000" dirty="0">
                <a:effectLst/>
              </a:rPr>
              <a:t>Now that we know there are higher risks, what do we do regarding prevention?</a:t>
            </a:r>
          </a:p>
          <a:p>
            <a:pPr>
              <a:lnSpc>
                <a:spcPct val="90000"/>
              </a:lnSpc>
            </a:pPr>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50805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69AF-37FB-78F5-B8F2-0C859D3EC35A}"/>
              </a:ext>
            </a:extLst>
          </p:cNvPr>
          <p:cNvSpPr>
            <a:spLocks noGrp="1"/>
          </p:cNvSpPr>
          <p:nvPr>
            <p:ph type="title"/>
          </p:nvPr>
        </p:nvSpPr>
        <p:spPr>
          <a:xfrm>
            <a:off x="1295400" y="605983"/>
            <a:ext cx="9601200" cy="1485900"/>
          </a:xfrm>
        </p:spPr>
        <p:txBody>
          <a:bodyPr>
            <a:normAutofit/>
          </a:bodyPr>
          <a:lstStyle/>
          <a:p>
            <a:pPr algn="ctr"/>
            <a:r>
              <a:rPr lang="en-US" sz="4400" b="1" dirty="0"/>
              <a:t>Mental Illness &amp; Incarceration</a:t>
            </a:r>
          </a:p>
        </p:txBody>
      </p:sp>
      <p:pic>
        <p:nvPicPr>
          <p:cNvPr id="6" name="Content Placeholder 5" descr="Text&#10;&#10;Description automatically generated with medium confidence">
            <a:extLst>
              <a:ext uri="{FF2B5EF4-FFF2-40B4-BE49-F238E27FC236}">
                <a16:creationId xmlns:a16="http://schemas.microsoft.com/office/drawing/2014/main" id="{9D0A22EE-CA84-E9D9-24DA-DA925C5EA6F9}"/>
              </a:ext>
            </a:extLst>
          </p:cNvPr>
          <p:cNvPicPr>
            <a:picLocks noGrp="1" noChangeAspect="1"/>
          </p:cNvPicPr>
          <p:nvPr>
            <p:ph idx="1"/>
          </p:nvPr>
        </p:nvPicPr>
        <p:blipFill>
          <a:blip r:embed="rId2"/>
          <a:stretch>
            <a:fillRect/>
          </a:stretch>
        </p:blipFill>
        <p:spPr>
          <a:xfrm>
            <a:off x="4315087" y="1488281"/>
            <a:ext cx="3881437" cy="3881437"/>
          </a:xfrm>
        </p:spPr>
      </p:pic>
      <p:sp>
        <p:nvSpPr>
          <p:cNvPr id="4" name="TextBox 3">
            <a:extLst>
              <a:ext uri="{FF2B5EF4-FFF2-40B4-BE49-F238E27FC236}">
                <a16:creationId xmlns:a16="http://schemas.microsoft.com/office/drawing/2014/main" id="{D86C3F55-35A3-0C03-4F26-6CBE51AF4A21}"/>
              </a:ext>
            </a:extLst>
          </p:cNvPr>
          <p:cNvSpPr txBox="1"/>
          <p:nvPr/>
        </p:nvSpPr>
        <p:spPr>
          <a:xfrm>
            <a:off x="4584368" y="5709621"/>
            <a:ext cx="3023264" cy="369332"/>
          </a:xfrm>
          <a:prstGeom prst="rect">
            <a:avLst/>
          </a:prstGeom>
          <a:noFill/>
        </p:spPr>
        <p:txBody>
          <a:bodyPr wrap="none" rtlCol="0">
            <a:spAutoFit/>
          </a:bodyPr>
          <a:lstStyle/>
          <a:p>
            <a:r>
              <a:rPr lang="en-US" dirty="0"/>
              <a:t>Prison Policy Initiative (2025)</a:t>
            </a:r>
          </a:p>
        </p:txBody>
      </p:sp>
    </p:spTree>
    <p:extLst>
      <p:ext uri="{BB962C8B-B14F-4D97-AF65-F5344CB8AC3E}">
        <p14:creationId xmlns:p14="http://schemas.microsoft.com/office/powerpoint/2010/main" val="604545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CFEF6-27C4-04D8-E684-CDE8D65A6642}"/>
              </a:ext>
            </a:extLst>
          </p:cNvPr>
          <p:cNvSpPr>
            <a:spLocks noGrp="1"/>
          </p:cNvSpPr>
          <p:nvPr>
            <p:ph type="title"/>
          </p:nvPr>
        </p:nvSpPr>
        <p:spPr>
          <a:xfrm>
            <a:off x="1914415" y="297629"/>
            <a:ext cx="8596668" cy="1320800"/>
          </a:xfrm>
        </p:spPr>
        <p:txBody>
          <a:bodyPr>
            <a:normAutofit/>
          </a:bodyPr>
          <a:lstStyle/>
          <a:p>
            <a:pPr algn="ctr"/>
            <a:r>
              <a:rPr lang="en-US" b="1" dirty="0"/>
              <a:t>Prevalence of Mental Illness of Incarcerated Adolescents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74ADF33-ABD1-810E-0580-CC791A9017C8}"/>
              </a:ext>
            </a:extLst>
          </p:cNvPr>
          <p:cNvSpPr>
            <a:spLocks noGrp="1"/>
          </p:cNvSpPr>
          <p:nvPr>
            <p:ph idx="1"/>
          </p:nvPr>
        </p:nvSpPr>
        <p:spPr>
          <a:xfrm>
            <a:off x="1462593" y="1625705"/>
            <a:ext cx="10409765" cy="4774990"/>
          </a:xfrm>
        </p:spPr>
        <p:txBody>
          <a:bodyPr numCol="2">
            <a:normAutofit/>
          </a:bodyPr>
          <a:lstStyle/>
          <a:p>
            <a:pPr>
              <a:lnSpc>
                <a:spcPct val="90000"/>
              </a:lnSpc>
            </a:pPr>
            <a:r>
              <a:rPr lang="en-US" sz="1200" dirty="0"/>
              <a:t>Meta-analysis of 47 studies conducted by Beaudry, Yu, </a:t>
            </a:r>
            <a:r>
              <a:rPr lang="en-US" sz="1200" dirty="0" err="1"/>
              <a:t>Langstrom</a:t>
            </a:r>
            <a:r>
              <a:rPr lang="en-US" sz="1200" dirty="0"/>
              <a:t>, &amp; Fazel (2021) indicated the following:</a:t>
            </a:r>
          </a:p>
          <a:p>
            <a:pPr>
              <a:lnSpc>
                <a:spcPct val="90000"/>
              </a:lnSpc>
            </a:pPr>
            <a:r>
              <a:rPr lang="en-US" sz="1200" dirty="0"/>
              <a:t>Psychotic Illness</a:t>
            </a:r>
          </a:p>
          <a:p>
            <a:pPr lvl="1">
              <a:lnSpc>
                <a:spcPct val="90000"/>
              </a:lnSpc>
            </a:pPr>
            <a:r>
              <a:rPr lang="en-US" sz="1200" dirty="0"/>
              <a:t>3% in incarcerated population</a:t>
            </a:r>
          </a:p>
          <a:p>
            <a:pPr lvl="1">
              <a:lnSpc>
                <a:spcPct val="90000"/>
              </a:lnSpc>
            </a:pPr>
            <a:r>
              <a:rPr lang="en-US" sz="1200" dirty="0"/>
              <a:t>0.5% - 1.5% in general population</a:t>
            </a:r>
          </a:p>
          <a:p>
            <a:pPr>
              <a:lnSpc>
                <a:spcPct val="90000"/>
              </a:lnSpc>
            </a:pPr>
            <a:r>
              <a:rPr lang="en-US" sz="1200" b="1" dirty="0"/>
              <a:t>Major Depressive Disorder</a:t>
            </a:r>
          </a:p>
          <a:p>
            <a:pPr lvl="1">
              <a:lnSpc>
                <a:spcPct val="90000"/>
              </a:lnSpc>
            </a:pPr>
            <a:r>
              <a:rPr lang="en-US" sz="1200" b="1" dirty="0"/>
              <a:t>9% in incarcerated males</a:t>
            </a:r>
          </a:p>
          <a:p>
            <a:pPr lvl="1">
              <a:lnSpc>
                <a:spcPct val="90000"/>
              </a:lnSpc>
            </a:pPr>
            <a:r>
              <a:rPr lang="en-US" sz="1200" b="1" dirty="0"/>
              <a:t>27% in incarcerated females</a:t>
            </a:r>
          </a:p>
          <a:p>
            <a:pPr lvl="1">
              <a:lnSpc>
                <a:spcPct val="90000"/>
              </a:lnSpc>
            </a:pPr>
            <a:r>
              <a:rPr lang="en-US" sz="1200" b="1" dirty="0"/>
              <a:t>10% in general population males</a:t>
            </a:r>
          </a:p>
          <a:p>
            <a:pPr lvl="1">
              <a:lnSpc>
                <a:spcPct val="90000"/>
              </a:lnSpc>
            </a:pPr>
            <a:r>
              <a:rPr lang="en-US" sz="1200" b="1" dirty="0"/>
              <a:t>26% in general population females</a:t>
            </a:r>
          </a:p>
          <a:p>
            <a:pPr>
              <a:lnSpc>
                <a:spcPct val="90000"/>
              </a:lnSpc>
            </a:pPr>
            <a:r>
              <a:rPr lang="en-US" sz="1200" dirty="0"/>
              <a:t>ADHD</a:t>
            </a:r>
          </a:p>
          <a:p>
            <a:pPr lvl="1">
              <a:lnSpc>
                <a:spcPct val="90000"/>
              </a:lnSpc>
            </a:pPr>
            <a:r>
              <a:rPr lang="en-US" sz="1200" dirty="0"/>
              <a:t>17% in incarcerated males</a:t>
            </a:r>
          </a:p>
          <a:p>
            <a:pPr lvl="1">
              <a:lnSpc>
                <a:spcPct val="90000"/>
              </a:lnSpc>
            </a:pPr>
            <a:r>
              <a:rPr lang="en-US" sz="1200" dirty="0"/>
              <a:t>20% in incarcerated females</a:t>
            </a:r>
          </a:p>
          <a:p>
            <a:pPr lvl="1">
              <a:lnSpc>
                <a:spcPct val="90000"/>
              </a:lnSpc>
            </a:pPr>
            <a:r>
              <a:rPr lang="en-US" sz="1200" dirty="0"/>
              <a:t>11% in general population</a:t>
            </a:r>
          </a:p>
          <a:p>
            <a:pPr lvl="1">
              <a:lnSpc>
                <a:spcPct val="90000"/>
              </a:lnSpc>
            </a:pPr>
            <a:endParaRPr lang="en-US" sz="1100" dirty="0"/>
          </a:p>
          <a:p>
            <a:pPr lvl="1">
              <a:lnSpc>
                <a:spcPct val="90000"/>
              </a:lnSpc>
            </a:pPr>
            <a:endParaRPr lang="en-US" sz="1100" dirty="0"/>
          </a:p>
          <a:p>
            <a:pPr lvl="1">
              <a:lnSpc>
                <a:spcPct val="90000"/>
              </a:lnSpc>
            </a:pPr>
            <a:endParaRPr lang="en-US" sz="1100" dirty="0"/>
          </a:p>
          <a:p>
            <a:pPr>
              <a:lnSpc>
                <a:spcPct val="90000"/>
              </a:lnSpc>
            </a:pPr>
            <a:r>
              <a:rPr lang="en-US" sz="1200" dirty="0"/>
              <a:t>PTSD</a:t>
            </a:r>
          </a:p>
          <a:p>
            <a:pPr lvl="1">
              <a:lnSpc>
                <a:spcPct val="90000"/>
              </a:lnSpc>
            </a:pPr>
            <a:r>
              <a:rPr lang="en-US" sz="1200" dirty="0"/>
              <a:t>8% in incarcerated males</a:t>
            </a:r>
          </a:p>
          <a:p>
            <a:pPr lvl="1">
              <a:lnSpc>
                <a:spcPct val="90000"/>
              </a:lnSpc>
            </a:pPr>
            <a:r>
              <a:rPr lang="en-US" sz="1200" dirty="0"/>
              <a:t>17% in incarcerated females</a:t>
            </a:r>
          </a:p>
          <a:p>
            <a:pPr lvl="1">
              <a:lnSpc>
                <a:spcPct val="90000"/>
              </a:lnSpc>
            </a:pPr>
            <a:r>
              <a:rPr lang="en-US" sz="1200" dirty="0"/>
              <a:t>2% in general population males</a:t>
            </a:r>
          </a:p>
          <a:p>
            <a:pPr lvl="1">
              <a:lnSpc>
                <a:spcPct val="90000"/>
              </a:lnSpc>
            </a:pPr>
            <a:r>
              <a:rPr lang="en-US" sz="1200" dirty="0"/>
              <a:t>8% in general population females</a:t>
            </a:r>
          </a:p>
          <a:p>
            <a:pPr>
              <a:lnSpc>
                <a:spcPct val="90000"/>
              </a:lnSpc>
            </a:pPr>
            <a:r>
              <a:rPr lang="en-US" sz="1200" dirty="0"/>
              <a:t>Suicidal Ideation</a:t>
            </a:r>
          </a:p>
          <a:p>
            <a:pPr lvl="1">
              <a:lnSpc>
                <a:spcPct val="90000"/>
              </a:lnSpc>
            </a:pPr>
            <a:r>
              <a:rPr lang="en-US" sz="1200" dirty="0"/>
              <a:t>19% - 38.3% in incarcerated population</a:t>
            </a:r>
          </a:p>
          <a:p>
            <a:pPr lvl="1">
              <a:lnSpc>
                <a:spcPct val="90000"/>
              </a:lnSpc>
            </a:pPr>
            <a:r>
              <a:rPr lang="en-US" sz="1200" dirty="0"/>
              <a:t>15.3% in general population</a:t>
            </a:r>
          </a:p>
          <a:p>
            <a:pPr>
              <a:lnSpc>
                <a:spcPct val="90000"/>
              </a:lnSpc>
            </a:pPr>
            <a:r>
              <a:rPr lang="en-US" sz="1200" dirty="0"/>
              <a:t>Self-Harm Reported</a:t>
            </a:r>
          </a:p>
          <a:p>
            <a:pPr lvl="1">
              <a:lnSpc>
                <a:spcPct val="90000"/>
              </a:lnSpc>
            </a:pPr>
            <a:r>
              <a:rPr lang="en-US" sz="1200" dirty="0"/>
              <a:t>20.9% in incarcerated population</a:t>
            </a:r>
          </a:p>
          <a:p>
            <a:pPr lvl="1">
              <a:lnSpc>
                <a:spcPct val="90000"/>
              </a:lnSpc>
            </a:pPr>
            <a:r>
              <a:rPr lang="en-US" sz="1200" dirty="0"/>
              <a:t>10.5% - 16.9% in general population</a:t>
            </a:r>
          </a:p>
          <a:p>
            <a:pPr>
              <a:lnSpc>
                <a:spcPct val="90000"/>
              </a:lnSpc>
            </a:pPr>
            <a:r>
              <a:rPr lang="en-US" sz="1200" dirty="0"/>
              <a:t>Suicide Deaths</a:t>
            </a:r>
          </a:p>
          <a:p>
            <a:pPr lvl="1">
              <a:lnSpc>
                <a:spcPct val="90000"/>
              </a:lnSpc>
            </a:pPr>
            <a:r>
              <a:rPr lang="en-US" sz="1200" dirty="0"/>
              <a:t>17.6% - 32% in incarcerated population</a:t>
            </a:r>
          </a:p>
          <a:p>
            <a:pPr lvl="1">
              <a:lnSpc>
                <a:spcPct val="90000"/>
              </a:lnSpc>
            </a:pPr>
            <a:r>
              <a:rPr lang="en-US" sz="1200" dirty="0"/>
              <a:t>6% - 7.8% in general population</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55930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93FB8-3465-4568-510E-3D6DCAB01521}"/>
              </a:ext>
            </a:extLst>
          </p:cNvPr>
          <p:cNvSpPr>
            <a:spLocks noGrp="1"/>
          </p:cNvSpPr>
          <p:nvPr>
            <p:ph type="title"/>
          </p:nvPr>
        </p:nvSpPr>
        <p:spPr>
          <a:xfrm>
            <a:off x="1925173" y="304801"/>
            <a:ext cx="8596668" cy="1320800"/>
          </a:xfrm>
        </p:spPr>
        <p:txBody>
          <a:bodyPr>
            <a:normAutofit/>
          </a:bodyPr>
          <a:lstStyle/>
          <a:p>
            <a:pPr algn="ctr"/>
            <a:r>
              <a:rPr lang="en-US" b="1" dirty="0"/>
              <a:t>Youth Experiencing Homelessness (YEH)</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C896912-15CC-7BC1-2BED-87A25534E681}"/>
              </a:ext>
            </a:extLst>
          </p:cNvPr>
          <p:cNvSpPr>
            <a:spLocks noGrp="1"/>
          </p:cNvSpPr>
          <p:nvPr>
            <p:ph idx="1"/>
          </p:nvPr>
        </p:nvSpPr>
        <p:spPr>
          <a:xfrm>
            <a:off x="1032735" y="1625601"/>
            <a:ext cx="10338098" cy="4415762"/>
          </a:xfrm>
        </p:spPr>
        <p:txBody>
          <a:bodyPr>
            <a:normAutofit/>
          </a:bodyPr>
          <a:lstStyle/>
          <a:p>
            <a:pPr>
              <a:lnSpc>
                <a:spcPct val="90000"/>
              </a:lnSpc>
            </a:pPr>
            <a:r>
              <a:rPr lang="en-US" sz="1400" dirty="0">
                <a:ea typeface="Aptos" panose="020B0004020202020204" pitchFamily="34" charset="0"/>
                <a:cs typeface="Times New Roman" panose="02020603050405020304" pitchFamily="18" charset="0"/>
              </a:rPr>
              <a:t>Baiden et. al (2024) conducted a study entitled “Prevalence of Youth Experiencing Homelessness and its Association with Suicidal Thoughts and Behaviors: Findings From a Population-based Study.” </a:t>
            </a:r>
          </a:p>
          <a:p>
            <a:pPr lvl="1">
              <a:lnSpc>
                <a:spcPct val="90000"/>
              </a:lnSpc>
            </a:pPr>
            <a:r>
              <a:rPr lang="en-US" sz="1400" dirty="0">
                <a:effectLst/>
                <a:ea typeface="Aptos" panose="020B0004020202020204" pitchFamily="34" charset="0"/>
                <a:cs typeface="Times New Roman" panose="02020603050405020304" pitchFamily="18" charset="0"/>
              </a:rPr>
              <a:t>Data for this study came from the 2021 Youth Risk Behavior Survey. An analytic sample of 17,033 youth aged 14–18 (51.7 % male) was analyzed using binary logistic regression.</a:t>
            </a:r>
          </a:p>
          <a:p>
            <a:pPr>
              <a:lnSpc>
                <a:spcPct val="90000"/>
              </a:lnSpc>
            </a:pPr>
            <a:r>
              <a:rPr lang="en-US" sz="1400" dirty="0">
                <a:effectLst/>
                <a:ea typeface="Aptos" panose="020B0004020202020204" pitchFamily="34" charset="0"/>
                <a:cs typeface="Times New Roman" panose="02020603050405020304" pitchFamily="18" charset="0"/>
              </a:rPr>
              <a:t>Of the 17,033 youth examined:</a:t>
            </a:r>
          </a:p>
          <a:p>
            <a:pPr lvl="1">
              <a:lnSpc>
                <a:spcPct val="90000"/>
              </a:lnSpc>
            </a:pPr>
            <a:r>
              <a:rPr lang="en-US" sz="1400" dirty="0">
                <a:effectLst/>
                <a:ea typeface="Aptos" panose="020B0004020202020204" pitchFamily="34" charset="0"/>
                <a:cs typeface="Times New Roman" panose="02020603050405020304" pitchFamily="18" charset="0"/>
              </a:rPr>
              <a:t>3 % experienced homelessness during the past 30 days</a:t>
            </a:r>
          </a:p>
          <a:p>
            <a:pPr lvl="1">
              <a:lnSpc>
                <a:spcPct val="90000"/>
              </a:lnSpc>
            </a:pPr>
            <a:r>
              <a:rPr lang="en-US" sz="1400" dirty="0">
                <a:effectLst/>
                <a:ea typeface="Aptos" panose="020B0004020202020204" pitchFamily="34" charset="0"/>
                <a:cs typeface="Times New Roman" panose="02020603050405020304" pitchFamily="18" charset="0"/>
              </a:rPr>
              <a:t>21.3 % experienced suicidal ideation</a:t>
            </a:r>
          </a:p>
          <a:p>
            <a:pPr lvl="1">
              <a:lnSpc>
                <a:spcPct val="90000"/>
              </a:lnSpc>
            </a:pPr>
            <a:r>
              <a:rPr lang="en-US" sz="1400" dirty="0">
                <a:effectLst/>
                <a:ea typeface="Aptos" panose="020B0004020202020204" pitchFamily="34" charset="0"/>
                <a:cs typeface="Times New Roman" panose="02020603050405020304" pitchFamily="18" charset="0"/>
              </a:rPr>
              <a:t>17.3 % made a suicide plan</a:t>
            </a:r>
          </a:p>
          <a:p>
            <a:pPr lvl="1">
              <a:lnSpc>
                <a:spcPct val="90000"/>
              </a:lnSpc>
            </a:pPr>
            <a:r>
              <a:rPr lang="en-US" sz="1400" dirty="0">
                <a:effectLst/>
                <a:ea typeface="Aptos" panose="020B0004020202020204" pitchFamily="34" charset="0"/>
                <a:cs typeface="Times New Roman" panose="02020603050405020304" pitchFamily="18" charset="0"/>
              </a:rPr>
              <a:t>10.9 % attempted suicide during the past 12 months. </a:t>
            </a:r>
          </a:p>
          <a:p>
            <a:pPr>
              <a:lnSpc>
                <a:spcPct val="90000"/>
              </a:lnSpc>
            </a:pPr>
            <a:r>
              <a:rPr lang="en-US" sz="1400" dirty="0">
                <a:effectLst/>
                <a:ea typeface="Aptos" panose="020B0004020202020204" pitchFamily="34" charset="0"/>
                <a:cs typeface="Times New Roman" panose="02020603050405020304" pitchFamily="18" charset="0"/>
              </a:rPr>
              <a:t>YEH was associated with: </a:t>
            </a:r>
          </a:p>
          <a:p>
            <a:pPr lvl="1">
              <a:lnSpc>
                <a:spcPct val="90000"/>
              </a:lnSpc>
            </a:pPr>
            <a:r>
              <a:rPr lang="en-US" sz="1400" dirty="0">
                <a:effectLst/>
                <a:ea typeface="Aptos" panose="020B0004020202020204" pitchFamily="34" charset="0"/>
                <a:cs typeface="Times New Roman" panose="02020603050405020304" pitchFamily="18" charset="0"/>
              </a:rPr>
              <a:t>2.48 times higher odds of experiencing suicidal ideation</a:t>
            </a:r>
          </a:p>
          <a:p>
            <a:pPr lvl="1">
              <a:lnSpc>
                <a:spcPct val="90000"/>
              </a:lnSpc>
            </a:pPr>
            <a:r>
              <a:rPr lang="en-US" sz="1400" dirty="0">
                <a:effectLst/>
                <a:ea typeface="Aptos" panose="020B0004020202020204" pitchFamily="34" charset="0"/>
                <a:cs typeface="Times New Roman" panose="02020603050405020304" pitchFamily="18" charset="0"/>
              </a:rPr>
              <a:t>2.46 times higher odds of making a suicide plan</a:t>
            </a:r>
          </a:p>
          <a:p>
            <a:pPr lvl="1">
              <a:lnSpc>
                <a:spcPct val="90000"/>
              </a:lnSpc>
            </a:pPr>
            <a:r>
              <a:rPr lang="en-US" sz="1400" dirty="0">
                <a:effectLst/>
                <a:ea typeface="Aptos" panose="020B0004020202020204" pitchFamily="34" charset="0"/>
                <a:cs typeface="Times New Roman" panose="02020603050405020304" pitchFamily="18" charset="0"/>
              </a:rPr>
              <a:t>4.38 times higher odds of making a suicide attempt (AOR=4.38, p&lt;.001).</a:t>
            </a:r>
          </a:p>
          <a:p>
            <a:pPr>
              <a:lnSpc>
                <a:spcPct val="90000"/>
              </a:lnSpc>
            </a:pPr>
            <a:r>
              <a:rPr lang="en-US" sz="1400" dirty="0">
                <a:effectLst/>
                <a:ea typeface="Aptos" panose="020B0004020202020204" pitchFamily="34" charset="0"/>
                <a:cs typeface="Times New Roman" panose="02020603050405020304" pitchFamily="18" charset="0"/>
              </a:rPr>
              <a:t>The findings of this study highlight the importance of identifying youth who are at risk of experiencing homelessness to ensure early interventions are put in place to prevent suicidal behaviors.</a:t>
            </a:r>
            <a:endParaRPr lang="en-US" sz="14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44767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D67BC-5BF6-2BB1-3E71-069ED0472B83}"/>
              </a:ext>
            </a:extLst>
          </p:cNvPr>
          <p:cNvSpPr>
            <a:spLocks noGrp="1"/>
          </p:cNvSpPr>
          <p:nvPr>
            <p:ph type="title"/>
          </p:nvPr>
        </p:nvSpPr>
        <p:spPr>
          <a:xfrm>
            <a:off x="1295400" y="91629"/>
            <a:ext cx="9601200" cy="1485900"/>
          </a:xfrm>
        </p:spPr>
        <p:txBody>
          <a:bodyPr/>
          <a:lstStyle/>
          <a:p>
            <a:pPr algn="ctr"/>
            <a:r>
              <a:rPr lang="en-US" b="1" dirty="0"/>
              <a:t>Increasing Risk of Homelessness</a:t>
            </a:r>
            <a:br>
              <a:rPr lang="en-US" b="1" dirty="0"/>
            </a:br>
            <a:r>
              <a:rPr lang="en-US" b="1" dirty="0"/>
              <a:t> in Adolescents</a:t>
            </a:r>
          </a:p>
        </p:txBody>
      </p:sp>
      <p:pic>
        <p:nvPicPr>
          <p:cNvPr id="5" name="Content Placeholder 4" descr="Graphical user interface, text, application&#10;&#10;Description automatically generated">
            <a:extLst>
              <a:ext uri="{FF2B5EF4-FFF2-40B4-BE49-F238E27FC236}">
                <a16:creationId xmlns:a16="http://schemas.microsoft.com/office/drawing/2014/main" id="{D7E962FA-E74B-F332-C73E-B5E0A0F99E18}"/>
              </a:ext>
            </a:extLst>
          </p:cNvPr>
          <p:cNvPicPr>
            <a:picLocks noGrp="1" noChangeAspect="1"/>
          </p:cNvPicPr>
          <p:nvPr>
            <p:ph idx="1"/>
          </p:nvPr>
        </p:nvPicPr>
        <p:blipFill>
          <a:blip r:embed="rId3"/>
          <a:stretch>
            <a:fillRect/>
          </a:stretch>
        </p:blipFill>
        <p:spPr>
          <a:xfrm>
            <a:off x="4144402" y="1577529"/>
            <a:ext cx="3903196" cy="4967704"/>
          </a:xfrm>
        </p:spPr>
      </p:pic>
    </p:spTree>
    <p:extLst>
      <p:ext uri="{BB962C8B-B14F-4D97-AF65-F5344CB8AC3E}">
        <p14:creationId xmlns:p14="http://schemas.microsoft.com/office/powerpoint/2010/main" val="416830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125744-9FE2-662F-5657-09190A48E267}"/>
              </a:ext>
            </a:extLst>
          </p:cNvPr>
          <p:cNvSpPr>
            <a:spLocks noGrp="1"/>
          </p:cNvSpPr>
          <p:nvPr>
            <p:ph type="title"/>
          </p:nvPr>
        </p:nvSpPr>
        <p:spPr>
          <a:xfrm>
            <a:off x="1811861" y="208549"/>
            <a:ext cx="8596668" cy="1320800"/>
          </a:xfrm>
        </p:spPr>
        <p:txBody>
          <a:bodyPr>
            <a:normAutofit/>
          </a:bodyPr>
          <a:lstStyle/>
          <a:p>
            <a:pPr algn="ctr"/>
            <a:r>
              <a:rPr lang="en-US" sz="4400" b="1" dirty="0"/>
              <a:t>Implicit Bias</a:t>
            </a:r>
          </a:p>
        </p:txBody>
      </p:sp>
      <p:sp>
        <p:nvSpPr>
          <p:cNvPr id="44" name="Isosceles Triangle 43">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C7E7D24-AC56-F11B-A553-690ECCB1CAD5}"/>
              </a:ext>
            </a:extLst>
          </p:cNvPr>
          <p:cNvSpPr>
            <a:spLocks noGrp="1"/>
          </p:cNvSpPr>
          <p:nvPr>
            <p:ph idx="1"/>
          </p:nvPr>
        </p:nvSpPr>
        <p:spPr>
          <a:xfrm>
            <a:off x="969264" y="1238892"/>
            <a:ext cx="10774003" cy="4581891"/>
          </a:xfrm>
        </p:spPr>
        <p:txBody>
          <a:bodyPr>
            <a:noAutofit/>
          </a:bodyPr>
          <a:lstStyle/>
          <a:p>
            <a:r>
              <a:rPr lang="en-US" sz="2000" dirty="0"/>
              <a:t>National Institute of Health (NIH) 2024 identified implicit bias as</a:t>
            </a:r>
          </a:p>
          <a:p>
            <a:pPr lvl="1"/>
            <a:r>
              <a:rPr lang="en-US" sz="2000" dirty="0"/>
              <a:t>The subconscious feelings, attitudes, prejudices, and stereotypes an individual has developed due to prior influences and imprints throughout their lives.</a:t>
            </a:r>
          </a:p>
          <a:p>
            <a:r>
              <a:rPr lang="en-US" sz="2000" dirty="0"/>
              <a:t>Cultural knowledge</a:t>
            </a:r>
          </a:p>
          <a:p>
            <a:pPr lvl="1"/>
            <a:r>
              <a:rPr lang="en-US" sz="2000" dirty="0"/>
              <a:t>Knowledge about some cultural characteristics, history, values, beliefs, and behaviors of another ethnic or cultural group</a:t>
            </a:r>
          </a:p>
          <a:p>
            <a:r>
              <a:rPr lang="en-US" sz="2000" dirty="0"/>
              <a:t>Cultural competence</a:t>
            </a:r>
          </a:p>
          <a:p>
            <a:pPr lvl="1"/>
            <a:r>
              <a:rPr lang="en-US" sz="2000" dirty="0"/>
              <a:t>Set of values, behaviors, attitudes, and practices within a system, organization, program or among individuals and which enables them to work effectively cross culturally</a:t>
            </a:r>
          </a:p>
          <a:p>
            <a:r>
              <a:rPr lang="en-US" sz="2000" dirty="0"/>
              <a:t>Cultural responsiveness</a:t>
            </a:r>
          </a:p>
          <a:p>
            <a:pPr lvl="1"/>
            <a:r>
              <a:rPr lang="en-US" sz="2000" dirty="0"/>
              <a:t>The ability to learn from and relate respectfully with people of your own culture as well as those from other cultures</a:t>
            </a:r>
          </a:p>
          <a:p>
            <a:endParaRPr lang="en-US" sz="2000" dirty="0"/>
          </a:p>
        </p:txBody>
      </p:sp>
      <p:sp>
        <p:nvSpPr>
          <p:cNvPr id="46" name="Isosceles Triangle 45">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54608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1B23-81F6-D65B-E386-FB9200FE6B8B}"/>
              </a:ext>
            </a:extLst>
          </p:cNvPr>
          <p:cNvSpPr>
            <a:spLocks noGrp="1"/>
          </p:cNvSpPr>
          <p:nvPr>
            <p:ph type="title"/>
          </p:nvPr>
        </p:nvSpPr>
        <p:spPr>
          <a:xfrm>
            <a:off x="1797666" y="220383"/>
            <a:ext cx="8596668" cy="1320800"/>
          </a:xfrm>
        </p:spPr>
        <p:txBody>
          <a:bodyPr/>
          <a:lstStyle/>
          <a:p>
            <a:pPr algn="ctr"/>
            <a:r>
              <a:rPr lang="en-US" b="1" dirty="0"/>
              <a:t>Increasing Risk of Homelessness</a:t>
            </a:r>
            <a:br>
              <a:rPr lang="en-US" b="1" dirty="0"/>
            </a:br>
            <a:r>
              <a:rPr lang="en-US" b="1" dirty="0"/>
              <a:t> in Adolescents</a:t>
            </a:r>
          </a:p>
        </p:txBody>
      </p:sp>
      <p:pic>
        <p:nvPicPr>
          <p:cNvPr id="5" name="Content Placeholder 4" descr="Graphical user interface, text&#10;&#10;Description automatically generated">
            <a:extLst>
              <a:ext uri="{FF2B5EF4-FFF2-40B4-BE49-F238E27FC236}">
                <a16:creationId xmlns:a16="http://schemas.microsoft.com/office/drawing/2014/main" id="{EE4CFE4D-D10B-5FE1-AF52-2E154F5A3EDA}"/>
              </a:ext>
            </a:extLst>
          </p:cNvPr>
          <p:cNvPicPr>
            <a:picLocks noGrp="1" noChangeAspect="1"/>
          </p:cNvPicPr>
          <p:nvPr>
            <p:ph idx="1"/>
          </p:nvPr>
        </p:nvPicPr>
        <p:blipFill>
          <a:blip r:embed="rId3"/>
          <a:stretch>
            <a:fillRect/>
          </a:stretch>
        </p:blipFill>
        <p:spPr>
          <a:xfrm>
            <a:off x="6394691" y="1930400"/>
            <a:ext cx="3316030" cy="3881437"/>
          </a:xfrm>
        </p:spPr>
      </p:pic>
      <p:pic>
        <p:nvPicPr>
          <p:cNvPr id="3" name="Content Placeholder 4" descr="Text&#10;&#10;Description automatically generated">
            <a:extLst>
              <a:ext uri="{FF2B5EF4-FFF2-40B4-BE49-F238E27FC236}">
                <a16:creationId xmlns:a16="http://schemas.microsoft.com/office/drawing/2014/main" id="{A88F119F-AF97-219C-F1CC-A2002F639867}"/>
              </a:ext>
            </a:extLst>
          </p:cNvPr>
          <p:cNvPicPr>
            <a:picLocks noChangeAspect="1"/>
          </p:cNvPicPr>
          <p:nvPr/>
        </p:nvPicPr>
        <p:blipFill>
          <a:blip r:embed="rId4"/>
          <a:stretch>
            <a:fillRect/>
          </a:stretch>
        </p:blipFill>
        <p:spPr>
          <a:xfrm>
            <a:off x="2319003" y="1541183"/>
            <a:ext cx="2022627" cy="4854305"/>
          </a:xfrm>
          <a:prstGeom prst="rect">
            <a:avLst/>
          </a:prstGeom>
        </p:spPr>
      </p:pic>
    </p:spTree>
    <p:extLst>
      <p:ext uri="{BB962C8B-B14F-4D97-AF65-F5344CB8AC3E}">
        <p14:creationId xmlns:p14="http://schemas.microsoft.com/office/powerpoint/2010/main" val="2459071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B1A1B-C8B3-A04A-9895-28F911855269}"/>
              </a:ext>
            </a:extLst>
          </p:cNvPr>
          <p:cNvSpPr>
            <a:spLocks noGrp="1"/>
          </p:cNvSpPr>
          <p:nvPr>
            <p:ph type="title"/>
          </p:nvPr>
        </p:nvSpPr>
        <p:spPr>
          <a:xfrm>
            <a:off x="1656279" y="394447"/>
            <a:ext cx="8596668" cy="1320800"/>
          </a:xfrm>
        </p:spPr>
        <p:txBody>
          <a:bodyPr>
            <a:normAutofit/>
          </a:bodyPr>
          <a:lstStyle/>
          <a:p>
            <a:pPr algn="ctr"/>
            <a:r>
              <a:rPr lang="en-US" sz="4000" b="1" dirty="0"/>
              <a:t>Environment and Mental Illness</a:t>
            </a:r>
          </a:p>
        </p:txBody>
      </p:sp>
      <p:pic>
        <p:nvPicPr>
          <p:cNvPr id="5" name="Content Placeholder 4">
            <a:extLst>
              <a:ext uri="{FF2B5EF4-FFF2-40B4-BE49-F238E27FC236}">
                <a16:creationId xmlns:a16="http://schemas.microsoft.com/office/drawing/2014/main" id="{92F20140-38DB-1448-C941-B8A49E8D596D}"/>
              </a:ext>
            </a:extLst>
          </p:cNvPr>
          <p:cNvPicPr>
            <a:picLocks noGrp="1" noChangeAspect="1"/>
          </p:cNvPicPr>
          <p:nvPr>
            <p:ph idx="1"/>
          </p:nvPr>
        </p:nvPicPr>
        <p:blipFill>
          <a:blip r:embed="rId3"/>
          <a:stretch>
            <a:fillRect/>
          </a:stretch>
        </p:blipFill>
        <p:spPr>
          <a:xfrm>
            <a:off x="3085187" y="1574342"/>
            <a:ext cx="6021626" cy="3881437"/>
          </a:xfrm>
        </p:spPr>
      </p:pic>
    </p:spTree>
    <p:extLst>
      <p:ext uri="{BB962C8B-B14F-4D97-AF65-F5344CB8AC3E}">
        <p14:creationId xmlns:p14="http://schemas.microsoft.com/office/powerpoint/2010/main" val="3022268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EB2D87-4FAB-DF3F-3847-CFCEFCD3D4D8}"/>
              </a:ext>
            </a:extLst>
          </p:cNvPr>
          <p:cNvSpPr>
            <a:spLocks noGrp="1"/>
          </p:cNvSpPr>
          <p:nvPr>
            <p:ph type="title"/>
          </p:nvPr>
        </p:nvSpPr>
        <p:spPr>
          <a:xfrm>
            <a:off x="1613201" y="502023"/>
            <a:ext cx="8596668" cy="1320800"/>
          </a:xfrm>
        </p:spPr>
        <p:txBody>
          <a:bodyPr>
            <a:normAutofit/>
          </a:bodyPr>
          <a:lstStyle/>
          <a:p>
            <a:pPr algn="ctr"/>
            <a:r>
              <a:rPr lang="en-US" sz="4400" b="1" dirty="0"/>
              <a:t>Environmental Stressors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FA8D939-01F3-026A-0206-E4E57014D9AB}"/>
              </a:ext>
            </a:extLst>
          </p:cNvPr>
          <p:cNvSpPr>
            <a:spLocks noGrp="1"/>
          </p:cNvSpPr>
          <p:nvPr>
            <p:ph sz="quarter" idx="13"/>
          </p:nvPr>
        </p:nvSpPr>
        <p:spPr>
          <a:xfrm>
            <a:off x="1231236" y="1613258"/>
            <a:ext cx="10123392" cy="4463019"/>
          </a:xfrm>
        </p:spPr>
        <p:txBody>
          <a:bodyPr>
            <a:normAutofit lnSpcReduction="10000"/>
          </a:bodyPr>
          <a:lstStyle/>
          <a:p>
            <a:pPr>
              <a:lnSpc>
                <a:spcPct val="90000"/>
              </a:lnSpc>
            </a:pPr>
            <a:r>
              <a:rPr lang="en-US" sz="2000" b="0" i="0" u="none" strike="noStrike" dirty="0">
                <a:effectLst/>
              </a:rPr>
              <a:t>Researchers Budescu and colleagues (2024) wrote an article entitled “Sleep and Mental Health Among Youth Experiencing Homelessness: A Retrospective Pilot Diary Study”</a:t>
            </a:r>
          </a:p>
          <a:p>
            <a:pPr>
              <a:lnSpc>
                <a:spcPct val="90000"/>
              </a:lnSpc>
            </a:pPr>
            <a:r>
              <a:rPr lang="en-US" sz="2000" b="0" i="0" u="none" strike="noStrike" dirty="0">
                <a:effectLst/>
              </a:rPr>
              <a:t>The goal of this study was to describe the nightly sleep conditions of youth experiencing homelessness, and examine the association between sleep and mental health, both cross-sectionally and using diary data.</a:t>
            </a:r>
          </a:p>
          <a:p>
            <a:pPr>
              <a:lnSpc>
                <a:spcPct val="90000"/>
              </a:lnSpc>
            </a:pPr>
            <a:r>
              <a:rPr lang="en-US" sz="2000" b="0" i="0" u="none" strike="noStrike" dirty="0">
                <a:effectLst/>
              </a:rPr>
              <a:t>147 youth (ages 16-24) experiencing homelessness completed a baseline survey assessing self-reported sleep and depressive and anxious symptoms. </a:t>
            </a:r>
          </a:p>
          <a:p>
            <a:pPr>
              <a:lnSpc>
                <a:spcPct val="90000"/>
              </a:lnSpc>
            </a:pPr>
            <a:r>
              <a:rPr lang="en-US" sz="2000" b="0" i="0" u="none" strike="noStrike" dirty="0">
                <a:effectLst/>
              </a:rPr>
              <a:t>49 completed a follow-up 7-day diary study measuring nightly sleep conditions and daily depressive and somatic symptoms.</a:t>
            </a:r>
          </a:p>
          <a:p>
            <a:pPr>
              <a:lnSpc>
                <a:spcPct val="90000"/>
              </a:lnSpc>
            </a:pPr>
            <a:r>
              <a:rPr lang="en-US" sz="2000" dirty="0"/>
              <a:t>Let’s take a guess!</a:t>
            </a:r>
          </a:p>
          <a:p>
            <a:pPr lvl="1">
              <a:lnSpc>
                <a:spcPct val="90000"/>
              </a:lnSpc>
            </a:pPr>
            <a:r>
              <a:rPr lang="en-US" sz="2000" i="0" dirty="0"/>
              <a:t>What percentage of youth slept for less than seven (7) hours each night?</a:t>
            </a:r>
          </a:p>
          <a:p>
            <a:pPr lvl="1">
              <a:lnSpc>
                <a:spcPct val="90000"/>
              </a:lnSpc>
            </a:pPr>
            <a:r>
              <a:rPr lang="en-US" sz="2000" b="0" i="0" u="none" strike="noStrike" dirty="0">
                <a:effectLst/>
              </a:rPr>
              <a:t>What were the “night</a:t>
            </a:r>
            <a:r>
              <a:rPr lang="en-US" sz="2000" i="0" dirty="0"/>
              <a:t>ly complaints” that YEH reported?</a:t>
            </a:r>
            <a:br>
              <a:rPr lang="en-US" sz="1900" b="0" i="0" u="none" strike="noStrike" dirty="0">
                <a:effectLst/>
              </a:rPr>
            </a:br>
            <a:endParaRPr lang="en-US" sz="1900" b="0" i="0" u="none" strike="noStrike" dirty="0">
              <a:effectLst/>
            </a:endParaRPr>
          </a:p>
          <a:p>
            <a:pPr>
              <a:lnSpc>
                <a:spcPct val="90000"/>
              </a:lnSpc>
            </a:pPr>
            <a:endParaRPr lang="en-US" sz="1700" b="0" i="0" u="none" strike="noStrike" dirty="0">
              <a:effectLst/>
              <a:latin typeface="ElsevierGulliver"/>
            </a:endParaRPr>
          </a:p>
          <a:p>
            <a:pPr>
              <a:lnSpc>
                <a:spcPct val="90000"/>
              </a:lnSpc>
            </a:pPr>
            <a:endParaRPr lang="en-US" sz="17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01309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B22FD-47D3-415B-E51B-440DC4CE374F}"/>
              </a:ext>
            </a:extLst>
          </p:cNvPr>
          <p:cNvSpPr>
            <a:spLocks noGrp="1"/>
          </p:cNvSpPr>
          <p:nvPr>
            <p:ph type="title"/>
          </p:nvPr>
        </p:nvSpPr>
        <p:spPr>
          <a:xfrm>
            <a:off x="1797666" y="389667"/>
            <a:ext cx="8596668" cy="1320800"/>
          </a:xfrm>
        </p:spPr>
        <p:txBody>
          <a:bodyPr>
            <a:normAutofit/>
          </a:bodyPr>
          <a:lstStyle/>
          <a:p>
            <a:pPr algn="ctr"/>
            <a:r>
              <a:rPr lang="en-US" sz="4400" b="1" dirty="0"/>
              <a:t>Findings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FBC9D88-EC58-E0F8-5CF8-4D817E57759C}"/>
              </a:ext>
            </a:extLst>
          </p:cNvPr>
          <p:cNvSpPr>
            <a:spLocks noGrp="1"/>
          </p:cNvSpPr>
          <p:nvPr>
            <p:ph sz="quarter" idx="13"/>
          </p:nvPr>
        </p:nvSpPr>
        <p:spPr>
          <a:xfrm>
            <a:off x="1215613" y="1710467"/>
            <a:ext cx="10391887" cy="4330896"/>
          </a:xfrm>
        </p:spPr>
        <p:txBody>
          <a:bodyPr>
            <a:normAutofit lnSpcReduction="10000"/>
          </a:bodyPr>
          <a:lstStyle/>
          <a:p>
            <a:pPr>
              <a:lnSpc>
                <a:spcPct val="90000"/>
              </a:lnSpc>
            </a:pPr>
            <a:r>
              <a:rPr lang="en-US" b="0" i="0" u="none" strike="noStrike" dirty="0">
                <a:effectLst/>
              </a:rPr>
              <a:t>The majority of the sample (71%) reported sleeping less than 7 hours per night on average, and feeling like they did not get adequate sleep, especially among youth identifying as LGBTQ. </a:t>
            </a:r>
          </a:p>
          <a:p>
            <a:pPr>
              <a:lnSpc>
                <a:spcPct val="90000"/>
              </a:lnSpc>
            </a:pPr>
            <a:r>
              <a:rPr lang="en-US" b="0" i="0" u="none" strike="noStrike" dirty="0">
                <a:effectLst/>
              </a:rPr>
              <a:t>In a qualitative follow-up question, the plurality attributed poor sleep to mental health woes. </a:t>
            </a:r>
          </a:p>
          <a:p>
            <a:pPr lvl="1">
              <a:lnSpc>
                <a:spcPct val="90000"/>
              </a:lnSpc>
            </a:pPr>
            <a:r>
              <a:rPr lang="en-US" sz="1800" b="0" i="0" u="none" strike="noStrike" dirty="0">
                <a:effectLst/>
              </a:rPr>
              <a:t>Cross-sectionally, youth with lower levels of self-reported sleep quality (more daytime fatigue and insomnia) reported higher levels of depressive and anxious symptoms. </a:t>
            </a:r>
          </a:p>
          <a:p>
            <a:pPr>
              <a:lnSpc>
                <a:spcPct val="90000"/>
              </a:lnSpc>
            </a:pPr>
            <a:r>
              <a:rPr lang="en-US" b="0" i="0" u="none" strike="noStrike" dirty="0">
                <a:effectLst/>
              </a:rPr>
              <a:t>The diary data indicated that the most common nightly complaints among shelter utilizers are lack of privacy, noise, and uncomfortable temperatures. </a:t>
            </a:r>
            <a:endParaRPr lang="en-US" dirty="0"/>
          </a:p>
          <a:p>
            <a:pPr>
              <a:lnSpc>
                <a:spcPct val="90000"/>
              </a:lnSpc>
            </a:pPr>
            <a:r>
              <a:rPr lang="en-US" b="0" i="0" u="none" strike="noStrike" dirty="0">
                <a:effectLst/>
              </a:rPr>
              <a:t>Multilevel models suggest that poor sleep conditions predicted higher levels of somatic symptoms the following day, after controlling for baseline levels of depressive and anxious symptoms.</a:t>
            </a:r>
          </a:p>
          <a:p>
            <a:pPr>
              <a:lnSpc>
                <a:spcPct val="90000"/>
              </a:lnSpc>
            </a:pPr>
            <a:r>
              <a:rPr lang="en-US" dirty="0"/>
              <a:t>This study highlights the role environmental context plays in sleep health and its subsequent impacts. Individuals experiencing homelessness lack autonomy over their sleeping environments, and thus cannot make adjustments such as reducing disruptions such as noise, temperature, and light. Importantly, these less-than-ideal sleeping conditions contribute to pre-existing health disparities and may have long-term implications.</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683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52EA7-CC23-B687-B6AA-A77586C1670C}"/>
              </a:ext>
            </a:extLst>
          </p:cNvPr>
          <p:cNvSpPr>
            <a:spLocks noGrp="1"/>
          </p:cNvSpPr>
          <p:nvPr>
            <p:ph type="title"/>
          </p:nvPr>
        </p:nvSpPr>
        <p:spPr>
          <a:xfrm>
            <a:off x="1494867" y="297628"/>
            <a:ext cx="9445660" cy="1320800"/>
          </a:xfrm>
        </p:spPr>
        <p:txBody>
          <a:bodyPr>
            <a:normAutofit fontScale="90000"/>
          </a:bodyPr>
          <a:lstStyle/>
          <a:p>
            <a:pPr algn="ctr"/>
            <a:r>
              <a:rPr lang="en-US" sz="4400" b="1" dirty="0"/>
              <a:t>Access to Resources &amp; Mental Illness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D11F4B2-FFB4-E57F-E886-9F359D02B1A7}"/>
              </a:ext>
            </a:extLst>
          </p:cNvPr>
          <p:cNvSpPr>
            <a:spLocks noGrp="1"/>
          </p:cNvSpPr>
          <p:nvPr>
            <p:ph idx="1"/>
          </p:nvPr>
        </p:nvSpPr>
        <p:spPr>
          <a:xfrm>
            <a:off x="1109565" y="1484304"/>
            <a:ext cx="10366734" cy="4314068"/>
          </a:xfrm>
        </p:spPr>
        <p:txBody>
          <a:bodyPr>
            <a:normAutofit/>
          </a:bodyPr>
          <a:lstStyle/>
          <a:p>
            <a:r>
              <a:rPr lang="en-US" sz="2000" dirty="0"/>
              <a:t>Ringle, Sung, Roulston, &amp; </a:t>
            </a:r>
            <a:r>
              <a:rPr lang="en-US" sz="2000" dirty="0" err="1"/>
              <a:t>Schleider</a:t>
            </a:r>
            <a:r>
              <a:rPr lang="en-US" sz="2000" dirty="0"/>
              <a:t> (2024) wrote an article entitled “Mixed-Methods Examination of Adolescent-Reported Barriers to Accessing Mental Health Services.”</a:t>
            </a:r>
          </a:p>
          <a:p>
            <a:r>
              <a:rPr lang="en-US" sz="2000" dirty="0"/>
              <a:t>Many adolescents struggle to access the mental healthcare they need. To increase access to mental health services, we must have a clear understanding of the barriers adolescents face from their own perspectives. </a:t>
            </a:r>
          </a:p>
          <a:p>
            <a:r>
              <a:rPr lang="en-US" sz="2000" dirty="0"/>
              <a:t>This online mixed-methods study aimed to enhance understanding of access barriers by centering the perspectives of diverse adolescents who had recently tried and failed to access mental health support.</a:t>
            </a:r>
          </a:p>
          <a:p>
            <a:r>
              <a:rPr lang="en-US" sz="2000" dirty="0"/>
              <a:t>What’s your guess?</a:t>
            </a:r>
          </a:p>
          <a:p>
            <a:pPr lvl="1"/>
            <a:r>
              <a:rPr lang="en-US" sz="1800" dirty="0"/>
              <a:t>How many </a:t>
            </a:r>
            <a:r>
              <a:rPr lang="en-US" sz="1800" b="0" i="0" u="none" strike="noStrike" dirty="0">
                <a:effectLst/>
              </a:rPr>
              <a:t>adolescents do you believe reported at least one barrier to accessing mental health support?</a:t>
            </a:r>
            <a:endParaRPr lang="en-US" sz="18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00706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A7C80-9386-9FEA-EFD2-90435902F0AA}"/>
              </a:ext>
            </a:extLst>
          </p:cNvPr>
          <p:cNvSpPr>
            <a:spLocks noGrp="1"/>
          </p:cNvSpPr>
          <p:nvPr>
            <p:ph type="title"/>
          </p:nvPr>
        </p:nvSpPr>
        <p:spPr>
          <a:xfrm>
            <a:off x="1797666" y="448235"/>
            <a:ext cx="8596668" cy="1320800"/>
          </a:xfrm>
        </p:spPr>
        <p:txBody>
          <a:bodyPr>
            <a:normAutofit/>
          </a:bodyPr>
          <a:lstStyle/>
          <a:p>
            <a:pPr algn="ctr"/>
            <a:r>
              <a:rPr lang="en-US" sz="4400" b="1" dirty="0"/>
              <a:t>Findings</a:t>
            </a:r>
            <a:endParaRPr lang="en-US" b="1" dirty="0"/>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2A79E5C-DBAF-A79D-C733-3BE9593A163A}"/>
              </a:ext>
            </a:extLst>
          </p:cNvPr>
          <p:cNvSpPr>
            <a:spLocks noGrp="1"/>
          </p:cNvSpPr>
          <p:nvPr>
            <p:ph idx="1"/>
          </p:nvPr>
        </p:nvSpPr>
        <p:spPr>
          <a:xfrm>
            <a:off x="1333501" y="1581375"/>
            <a:ext cx="10409766" cy="4459988"/>
          </a:xfrm>
        </p:spPr>
        <p:txBody>
          <a:bodyPr>
            <a:normAutofit/>
          </a:bodyPr>
          <a:lstStyle/>
          <a:p>
            <a:pPr>
              <a:lnSpc>
                <a:spcPct val="90000"/>
              </a:lnSpc>
            </a:pPr>
            <a:r>
              <a:rPr lang="en-US" sz="2000" b="0" i="0" u="none" strike="noStrike" dirty="0">
                <a:effectLst/>
              </a:rPr>
              <a:t>All adolescents reported at least one barrier to accessing mental health support, and 20% reported multiple barriers. </a:t>
            </a:r>
          </a:p>
          <a:p>
            <a:pPr lvl="1">
              <a:lnSpc>
                <a:spcPct val="90000"/>
              </a:lnSpc>
            </a:pPr>
            <a:r>
              <a:rPr lang="en-US" sz="1800" b="0" i="0" u="none" strike="noStrike" dirty="0">
                <a:effectLst/>
              </a:rPr>
              <a:t>Aged 11–17 years, 50% racially minoritized youth, 15% gender diverse youth, 64% LGBTQ + youth; 78% with clinically elevated depressive symptoms.</a:t>
            </a:r>
          </a:p>
          <a:p>
            <a:pPr>
              <a:lnSpc>
                <a:spcPct val="90000"/>
              </a:lnSpc>
            </a:pPr>
            <a:r>
              <a:rPr lang="en-US" sz="2000" b="0" i="0" u="none" strike="noStrike" dirty="0">
                <a:effectLst/>
              </a:rPr>
              <a:t>Content analysis revealed 13 barrier categories, with parent-related barriers (three different categories) accounting for 32% of all barriers. </a:t>
            </a:r>
          </a:p>
          <a:p>
            <a:pPr>
              <a:lnSpc>
                <a:spcPct val="90000"/>
              </a:lnSpc>
            </a:pPr>
            <a:r>
              <a:rPr lang="en-US" sz="2000" b="0" i="0" u="none" strike="noStrike" dirty="0">
                <a:effectLst/>
              </a:rPr>
              <a:t>The most common barrier categories related to personal and financial constraints. </a:t>
            </a:r>
          </a:p>
          <a:p>
            <a:pPr>
              <a:lnSpc>
                <a:spcPct val="90000"/>
              </a:lnSpc>
            </a:pPr>
            <a:r>
              <a:rPr lang="en-US" sz="2000" b="0" i="0" u="none" strike="noStrike" dirty="0">
                <a:effectLst/>
              </a:rPr>
              <a:t>Asian adolescents, adolescents who were aged 17 years or more, and adolescents who reported uncertainty of their gender identity endorsed the numerically highest mean number of barriers to accessing mental health support.</a:t>
            </a:r>
          </a:p>
          <a:p>
            <a:pPr lvl="1">
              <a:lnSpc>
                <a:spcPct val="90000"/>
              </a:lnSpc>
            </a:pPr>
            <a:r>
              <a:rPr lang="en-US" sz="1800" i="0" dirty="0"/>
              <a:t>Why?</a:t>
            </a:r>
            <a:endParaRPr lang="en-US" sz="18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1058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30FB2-A7BA-2D67-924B-53CCF607FF01}"/>
              </a:ext>
            </a:extLst>
          </p:cNvPr>
          <p:cNvSpPr>
            <a:spLocks noGrp="1"/>
          </p:cNvSpPr>
          <p:nvPr>
            <p:ph type="title"/>
          </p:nvPr>
        </p:nvSpPr>
        <p:spPr>
          <a:xfrm>
            <a:off x="1797666" y="419895"/>
            <a:ext cx="8596668" cy="1320800"/>
          </a:xfrm>
        </p:spPr>
        <p:txBody>
          <a:bodyPr>
            <a:normAutofit/>
          </a:bodyPr>
          <a:lstStyle/>
          <a:p>
            <a:pPr algn="ctr"/>
            <a:r>
              <a:rPr lang="en-US" sz="4400" b="1" dirty="0"/>
              <a:t>Not Seeking Help</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B86177A-5A06-C716-1B25-F4FFF8FAFAB8}"/>
              </a:ext>
            </a:extLst>
          </p:cNvPr>
          <p:cNvSpPr>
            <a:spLocks noGrp="1"/>
          </p:cNvSpPr>
          <p:nvPr>
            <p:ph idx="1"/>
          </p:nvPr>
        </p:nvSpPr>
        <p:spPr>
          <a:xfrm>
            <a:off x="1333501" y="1495313"/>
            <a:ext cx="9962027" cy="4546049"/>
          </a:xfrm>
        </p:spPr>
        <p:txBody>
          <a:bodyPr>
            <a:normAutofit/>
          </a:bodyPr>
          <a:lstStyle/>
          <a:p>
            <a:pPr>
              <a:lnSpc>
                <a:spcPct val="90000"/>
              </a:lnSpc>
            </a:pPr>
            <a:r>
              <a:rPr lang="en-US" sz="2000" dirty="0" err="1"/>
              <a:t>Radez</a:t>
            </a:r>
            <a:r>
              <a:rPr lang="en-US" sz="2000" dirty="0"/>
              <a:t> and colleagues (2021) wrote “Why Do Children and Adolescents (Not) Seek and Access Professional Help For Their Mental Health Problems? A Systematic Review of Quantitative and Qualitative Studies.”</a:t>
            </a:r>
          </a:p>
          <a:p>
            <a:pPr>
              <a:lnSpc>
                <a:spcPct val="90000"/>
              </a:lnSpc>
            </a:pPr>
            <a:r>
              <a:rPr lang="en-US" sz="2000" dirty="0"/>
              <a:t>Mental health disorders in children and adolescents are highly prevalent yet undertreated. A detailed understanding of the reasons for not seeking or accessing help as perceived by young people is crucial to address this gap. </a:t>
            </a:r>
          </a:p>
          <a:p>
            <a:pPr>
              <a:lnSpc>
                <a:spcPct val="90000"/>
              </a:lnSpc>
            </a:pPr>
            <a:r>
              <a:rPr lang="en-US" sz="2000" dirty="0"/>
              <a:t>They conducted a systematic review of quantitative and qualitative studies reporting barriers and facilitators to children and adolescents seeking and accessing professional help for mental health problems. </a:t>
            </a:r>
          </a:p>
          <a:p>
            <a:pPr>
              <a:lnSpc>
                <a:spcPct val="90000"/>
              </a:lnSpc>
            </a:pPr>
            <a:r>
              <a:rPr lang="en-US" sz="2000" dirty="0"/>
              <a:t>We identified 53 eligible studies; </a:t>
            </a:r>
          </a:p>
          <a:p>
            <a:pPr lvl="1">
              <a:lnSpc>
                <a:spcPct val="90000"/>
              </a:lnSpc>
            </a:pPr>
            <a:r>
              <a:rPr lang="en-US" sz="2000" dirty="0"/>
              <a:t>22 provided quantitative data</a:t>
            </a:r>
          </a:p>
          <a:p>
            <a:pPr lvl="1">
              <a:lnSpc>
                <a:spcPct val="90000"/>
              </a:lnSpc>
            </a:pPr>
            <a:r>
              <a:rPr lang="en-US" sz="2000" dirty="0"/>
              <a:t>30 provided qualitative data</a:t>
            </a:r>
          </a:p>
          <a:p>
            <a:pPr lvl="1">
              <a:lnSpc>
                <a:spcPct val="90000"/>
              </a:lnSpc>
            </a:pPr>
            <a:r>
              <a:rPr lang="en-US" sz="2000" dirty="0"/>
              <a:t>1 provided both</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58592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1DE79-E7D8-9AD6-FFD9-1870A5E7D508}"/>
              </a:ext>
            </a:extLst>
          </p:cNvPr>
          <p:cNvSpPr>
            <a:spLocks noGrp="1"/>
          </p:cNvSpPr>
          <p:nvPr>
            <p:ph type="title"/>
          </p:nvPr>
        </p:nvSpPr>
        <p:spPr>
          <a:xfrm>
            <a:off x="1688505" y="260575"/>
            <a:ext cx="8596668" cy="1320800"/>
          </a:xfrm>
        </p:spPr>
        <p:txBody>
          <a:bodyPr>
            <a:normAutofit/>
          </a:bodyPr>
          <a:lstStyle/>
          <a:p>
            <a:pPr algn="ctr"/>
            <a:r>
              <a:rPr lang="en-US" sz="4400" b="1" dirty="0"/>
              <a:t>Findings</a:t>
            </a:r>
            <a:endParaRPr lang="en-US" b="1" dirty="0"/>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84D235A-7D85-5135-91DA-61AB96DBFD2B}"/>
              </a:ext>
            </a:extLst>
          </p:cNvPr>
          <p:cNvSpPr>
            <a:spLocks noGrp="1"/>
          </p:cNvSpPr>
          <p:nvPr>
            <p:ph idx="1"/>
          </p:nvPr>
        </p:nvSpPr>
        <p:spPr>
          <a:xfrm>
            <a:off x="1118795" y="1581375"/>
            <a:ext cx="10165977" cy="4459988"/>
          </a:xfrm>
        </p:spPr>
        <p:txBody>
          <a:bodyPr>
            <a:normAutofit fontScale="92500" lnSpcReduction="10000"/>
          </a:bodyPr>
          <a:lstStyle/>
          <a:p>
            <a:r>
              <a:rPr lang="en-US" sz="2400" dirty="0"/>
              <a:t>Four main barrier/facilitator themes for not seeking help were identified: </a:t>
            </a:r>
          </a:p>
          <a:p>
            <a:pPr lvl="1"/>
            <a:r>
              <a:rPr lang="en-US" sz="2400" dirty="0"/>
              <a:t>96% reported barriers related to young people’s individual factors, such as limited mental health knowledge and broader perceptions of help-seeking. </a:t>
            </a:r>
          </a:p>
          <a:p>
            <a:pPr lvl="1"/>
            <a:r>
              <a:rPr lang="en-US" sz="2400" dirty="0"/>
              <a:t>92% reported theme related to social factors, for example, perceived social stigma and embarrassment. </a:t>
            </a:r>
          </a:p>
          <a:p>
            <a:pPr lvl="1"/>
            <a:r>
              <a:rPr lang="en-US" sz="2400" dirty="0"/>
              <a:t>The third theme captured young people’s perceptions of the therapeutic relationship with professionals (68%) including perceived confidentiality and the ability to trust an unknown person. </a:t>
            </a:r>
          </a:p>
          <a:p>
            <a:pPr lvl="1"/>
            <a:r>
              <a:rPr lang="en-US" sz="2400" dirty="0"/>
              <a:t>The fourth theme related to systemic and structural barriers and facilitators (58%), such as financial costs associated with mental health services, logistical barriers, and the availability of professional help.</a:t>
            </a:r>
          </a:p>
          <a:p>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65266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B0D50E9-612B-5910-80AA-1390DE6A56C7}"/>
              </a:ext>
            </a:extLst>
          </p:cNvPr>
          <p:cNvSpPr>
            <a:spLocks noGrp="1"/>
          </p:cNvSpPr>
          <p:nvPr>
            <p:ph type="title"/>
          </p:nvPr>
        </p:nvSpPr>
        <p:spPr>
          <a:xfrm>
            <a:off x="1391237" y="1331746"/>
            <a:ext cx="4335340" cy="3002662"/>
          </a:xfrm>
        </p:spPr>
        <p:txBody>
          <a:bodyPr vert="horz" lIns="91440" tIns="45720" rIns="91440" bIns="45720" rtlCol="0" anchor="b">
            <a:normAutofit/>
          </a:bodyPr>
          <a:lstStyle/>
          <a:p>
            <a:r>
              <a:rPr lang="en-US" sz="4400" b="1" dirty="0"/>
              <a:t>Protective Factors and Interventions</a:t>
            </a:r>
          </a:p>
        </p:txBody>
      </p:sp>
      <p:sp>
        <p:nvSpPr>
          <p:cNvPr id="22" name="Isosceles Triangle 21">
            <a:extLst>
              <a:ext uri="{FF2B5EF4-FFF2-40B4-BE49-F238E27FC236}">
                <a16:creationId xmlns:a16="http://schemas.microsoft.com/office/drawing/2014/main" id="{643561E9-1291-4440-A6DF-5F15C8890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4B271690-4218-B5CB-5861-FBE9A76882CE}"/>
              </a:ext>
            </a:extLst>
          </p:cNvPr>
          <p:cNvPicPr>
            <a:picLocks noGrp="1" noChangeAspect="1"/>
          </p:cNvPicPr>
          <p:nvPr>
            <p:ph idx="1"/>
          </p:nvPr>
        </p:nvPicPr>
        <p:blipFill>
          <a:blip r:embed="rId2"/>
          <a:stretch>
            <a:fillRect/>
          </a:stretch>
        </p:blipFill>
        <p:spPr>
          <a:xfrm>
            <a:off x="5326144" y="1151264"/>
            <a:ext cx="4335340" cy="4335340"/>
          </a:xfrm>
          <a:prstGeom prst="rect">
            <a:avLst/>
          </a:prstGeom>
        </p:spPr>
      </p:pic>
    </p:spTree>
    <p:extLst>
      <p:ext uri="{BB962C8B-B14F-4D97-AF65-F5344CB8AC3E}">
        <p14:creationId xmlns:p14="http://schemas.microsoft.com/office/powerpoint/2010/main" val="2942587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5AB3744-DD6D-9C49-B2F4-7EE608EF09AA}"/>
              </a:ext>
            </a:extLst>
          </p:cNvPr>
          <p:cNvSpPr>
            <a:spLocks noGrp="1"/>
          </p:cNvSpPr>
          <p:nvPr>
            <p:ph type="title"/>
          </p:nvPr>
        </p:nvSpPr>
        <p:spPr>
          <a:xfrm>
            <a:off x="1491503" y="372140"/>
            <a:ext cx="9703845" cy="1320800"/>
          </a:xfrm>
        </p:spPr>
        <p:txBody>
          <a:bodyPr>
            <a:noAutofit/>
          </a:bodyPr>
          <a:lstStyle/>
          <a:p>
            <a:pPr algn="ctr"/>
            <a:r>
              <a:rPr lang="en-US" sz="4400" b="1" dirty="0"/>
              <a:t>Prison-Based Dog Training Program</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Content Placeholder 1">
            <a:extLst>
              <a:ext uri="{FF2B5EF4-FFF2-40B4-BE49-F238E27FC236}">
                <a16:creationId xmlns:a16="http://schemas.microsoft.com/office/drawing/2014/main" id="{C7CA4778-07FC-4548-A1C4-EC0CCFB7A330}"/>
              </a:ext>
            </a:extLst>
          </p:cNvPr>
          <p:cNvSpPr>
            <a:spLocks noGrp="1"/>
          </p:cNvSpPr>
          <p:nvPr>
            <p:ph idx="1"/>
          </p:nvPr>
        </p:nvSpPr>
        <p:spPr>
          <a:xfrm>
            <a:off x="996652" y="1785381"/>
            <a:ext cx="10198696" cy="3880773"/>
          </a:xfrm>
        </p:spPr>
        <p:txBody>
          <a:bodyPr>
            <a:normAutofit lnSpcReduction="10000"/>
          </a:bodyPr>
          <a:lstStyle/>
          <a:p>
            <a:pPr>
              <a:buFont typeface="Wingdings" pitchFamily="2" charset="2"/>
              <a:buChar char="§"/>
            </a:pPr>
            <a:r>
              <a:rPr lang="en-US" sz="2400" dirty="0" err="1"/>
              <a:t>Duindam</a:t>
            </a:r>
            <a:r>
              <a:rPr lang="en-US" sz="2400" dirty="0"/>
              <a:t>, </a:t>
            </a:r>
            <a:r>
              <a:rPr lang="en-US" sz="2400" dirty="0" err="1"/>
              <a:t>Creemers</a:t>
            </a:r>
            <a:r>
              <a:rPr lang="en-US" sz="2400" dirty="0"/>
              <a:t>, </a:t>
            </a:r>
            <a:r>
              <a:rPr lang="en-US" sz="2400" dirty="0" err="1"/>
              <a:t>Hoeve</a:t>
            </a:r>
            <a:r>
              <a:rPr lang="en-US" sz="2400" dirty="0"/>
              <a:t>, &amp; Asscher (2021) conducted a study which “aimed to improve socioemotional functioning of incarcerated youth by giving them the opportunity to train a shelter dog.”</a:t>
            </a:r>
          </a:p>
          <a:p>
            <a:pPr>
              <a:buFont typeface="Wingdings" pitchFamily="2" charset="2"/>
              <a:buChar char="§"/>
            </a:pPr>
            <a:r>
              <a:rPr lang="en-US" sz="2400" dirty="0"/>
              <a:t>Primary (aggression and institutional infractions) and secondary (wellbeing and therapeutic functioning) outcomes were assessed for the intervention (n = 61) and comparison group (n = 77) before the start of </a:t>
            </a:r>
            <a:r>
              <a:rPr lang="en-US" sz="2400" dirty="0" err="1"/>
              <a:t>Ducth</a:t>
            </a:r>
            <a:r>
              <a:rPr lang="en-US" sz="2400" dirty="0"/>
              <a:t> Cell Dogs (DCD), after 4 weeks, and after 8 weeks at posttest.</a:t>
            </a:r>
          </a:p>
          <a:p>
            <a:pPr>
              <a:buFont typeface="Wingdings" pitchFamily="2" charset="2"/>
              <a:buChar char="§"/>
            </a:pPr>
            <a:r>
              <a:rPr lang="en-US" sz="2400" dirty="0"/>
              <a:t>Overall, DCD participation was not effective.</a:t>
            </a:r>
          </a:p>
          <a:p>
            <a:pPr lvl="1">
              <a:buFont typeface="Wingdings" pitchFamily="2" charset="2"/>
              <a:buChar char="§"/>
            </a:pPr>
            <a:r>
              <a:rPr lang="en-US" sz="2000" dirty="0"/>
              <a:t>Why is this intervention method not effective for adolescents?</a:t>
            </a:r>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4918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5D5F-D0F8-4D26-02AC-99D6A9FFDC7C}"/>
              </a:ext>
            </a:extLst>
          </p:cNvPr>
          <p:cNvSpPr>
            <a:spLocks noGrp="1"/>
          </p:cNvSpPr>
          <p:nvPr>
            <p:ph type="title"/>
          </p:nvPr>
        </p:nvSpPr>
        <p:spPr>
          <a:xfrm>
            <a:off x="1295400" y="350661"/>
            <a:ext cx="9601200" cy="1485900"/>
          </a:xfrm>
        </p:spPr>
        <p:txBody>
          <a:bodyPr/>
          <a:lstStyle/>
          <a:p>
            <a:pPr algn="ctr"/>
            <a:r>
              <a:rPr lang="en-US" sz="4400" b="1" dirty="0"/>
              <a:t>Healing</a:t>
            </a:r>
            <a:endParaRPr lang="en-US" b="1" dirty="0"/>
          </a:p>
        </p:txBody>
      </p:sp>
      <p:sp>
        <p:nvSpPr>
          <p:cNvPr id="3" name="Content Placeholder 2">
            <a:extLst>
              <a:ext uri="{FF2B5EF4-FFF2-40B4-BE49-F238E27FC236}">
                <a16:creationId xmlns:a16="http://schemas.microsoft.com/office/drawing/2014/main" id="{01589346-0CC8-6870-F9EF-88B96E1442AC}"/>
              </a:ext>
            </a:extLst>
          </p:cNvPr>
          <p:cNvSpPr>
            <a:spLocks noGrp="1"/>
          </p:cNvSpPr>
          <p:nvPr>
            <p:ph idx="1"/>
          </p:nvPr>
        </p:nvSpPr>
        <p:spPr>
          <a:xfrm>
            <a:off x="1405128" y="1572768"/>
            <a:ext cx="10335768" cy="4626864"/>
          </a:xfrm>
        </p:spPr>
        <p:txBody>
          <a:bodyPr>
            <a:normAutofit/>
          </a:bodyPr>
          <a:lstStyle/>
          <a:p>
            <a:r>
              <a:rPr lang="en-US" sz="2400" dirty="0"/>
              <a:t>How is it defined?</a:t>
            </a:r>
          </a:p>
          <a:p>
            <a:pPr lvl="1"/>
            <a:r>
              <a:rPr lang="en-US" sz="2400" dirty="0"/>
              <a:t>“the process of making or becoming sound or healthy again.”</a:t>
            </a:r>
          </a:p>
          <a:p>
            <a:pPr lvl="2"/>
            <a:r>
              <a:rPr lang="en-US" sz="2400" dirty="0"/>
              <a:t>"the gift of healing”</a:t>
            </a:r>
          </a:p>
          <a:p>
            <a:pPr lvl="3"/>
            <a:r>
              <a:rPr lang="en-US" sz="2400" dirty="0"/>
              <a:t>Meriam Webster (2025)</a:t>
            </a:r>
          </a:p>
          <a:p>
            <a:r>
              <a:rPr lang="en-US" sz="2400" dirty="0"/>
              <a:t>This sounds more like a definition for a physical ailment. </a:t>
            </a:r>
          </a:p>
          <a:p>
            <a:pPr lvl="1"/>
            <a:r>
              <a:rPr lang="en-US" sz="2400" dirty="0"/>
              <a:t>When something is “healed,” does it get stronger, or is it still compromised in some way?</a:t>
            </a:r>
          </a:p>
          <a:p>
            <a:r>
              <a:rPr lang="en-US" sz="2400" dirty="0"/>
              <a:t>How does this definition speak to emotional pain?</a:t>
            </a:r>
          </a:p>
          <a:p>
            <a:endParaRPr lang="en-US" dirty="0"/>
          </a:p>
        </p:txBody>
      </p:sp>
    </p:spTree>
    <p:extLst>
      <p:ext uri="{BB962C8B-B14F-4D97-AF65-F5344CB8AC3E}">
        <p14:creationId xmlns:p14="http://schemas.microsoft.com/office/powerpoint/2010/main" val="3025587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236D8AF-B5F0-134F-A22D-E490A39E01DE}"/>
              </a:ext>
            </a:extLst>
          </p:cNvPr>
          <p:cNvSpPr>
            <a:spLocks noGrp="1"/>
          </p:cNvSpPr>
          <p:nvPr>
            <p:ph type="title"/>
          </p:nvPr>
        </p:nvSpPr>
        <p:spPr>
          <a:xfrm>
            <a:off x="2021992" y="411181"/>
            <a:ext cx="8596668" cy="1320800"/>
          </a:xfrm>
        </p:spPr>
        <p:txBody>
          <a:bodyPr>
            <a:normAutofit/>
          </a:bodyPr>
          <a:lstStyle/>
          <a:p>
            <a:pPr algn="ctr"/>
            <a:r>
              <a:rPr lang="en-US" sz="4400" b="1" dirty="0"/>
              <a:t>Dog Training Program Findings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Content Placeholder 1">
            <a:extLst>
              <a:ext uri="{FF2B5EF4-FFF2-40B4-BE49-F238E27FC236}">
                <a16:creationId xmlns:a16="http://schemas.microsoft.com/office/drawing/2014/main" id="{FFB0DAA9-A29A-514D-A0AC-EA6394E8DFE5}"/>
              </a:ext>
            </a:extLst>
          </p:cNvPr>
          <p:cNvSpPr>
            <a:spLocks noGrp="1"/>
          </p:cNvSpPr>
          <p:nvPr>
            <p:ph idx="1"/>
          </p:nvPr>
        </p:nvSpPr>
        <p:spPr>
          <a:xfrm>
            <a:off x="1333502" y="1731981"/>
            <a:ext cx="10177180" cy="4309381"/>
          </a:xfrm>
        </p:spPr>
        <p:txBody>
          <a:bodyPr>
            <a:normAutofit/>
          </a:bodyPr>
          <a:lstStyle/>
          <a:p>
            <a:pPr>
              <a:lnSpc>
                <a:spcPct val="90000"/>
              </a:lnSpc>
              <a:buFont typeface="Wingdings" pitchFamily="2" charset="2"/>
              <a:buChar char="§"/>
            </a:pPr>
            <a:r>
              <a:rPr lang="en-US" sz="2000" dirty="0"/>
              <a:t>Compared to the comparison group, institutional infractions decreased in DCD participants with an immigrant background and increased in DCD participants with a native Dutch background.</a:t>
            </a:r>
          </a:p>
          <a:p>
            <a:pPr>
              <a:lnSpc>
                <a:spcPct val="90000"/>
              </a:lnSpc>
              <a:buFont typeface="Wingdings" pitchFamily="2" charset="2"/>
              <a:buChar char="§"/>
            </a:pPr>
            <a:r>
              <a:rPr lang="en-US" sz="2000" dirty="0"/>
              <a:t>DCD participation reduced the quality of the therapeutic alliance for younger participants and those in secure residential facilities.</a:t>
            </a:r>
          </a:p>
          <a:p>
            <a:pPr>
              <a:lnSpc>
                <a:spcPct val="90000"/>
              </a:lnSpc>
              <a:buFont typeface="Wingdings" pitchFamily="2" charset="2"/>
              <a:buChar char="§"/>
            </a:pPr>
            <a:r>
              <a:rPr lang="en-US" sz="2000" dirty="0"/>
              <a:t>This may suggest that dog training program (DTP) participation requires that a certain developmental stage is reached in order to harvest the benefits of the human-animal bond. </a:t>
            </a:r>
          </a:p>
          <a:p>
            <a:pPr>
              <a:lnSpc>
                <a:spcPct val="90000"/>
              </a:lnSpc>
              <a:buFont typeface="Wingdings" pitchFamily="2" charset="2"/>
              <a:buChar char="§"/>
            </a:pPr>
            <a:r>
              <a:rPr lang="en-US" sz="2000" dirty="0"/>
              <a:t>In general, young adolescents have been found to be more self-centered in relation to their pets due to their stage of moral development (Gage &amp; Christensen, 1990).</a:t>
            </a:r>
          </a:p>
          <a:p>
            <a:pPr lvl="1">
              <a:lnSpc>
                <a:spcPct val="90000"/>
              </a:lnSpc>
              <a:buFont typeface="Wingdings" pitchFamily="2" charset="2"/>
              <a:buChar char="§"/>
            </a:pPr>
            <a:r>
              <a:rPr lang="en-US" sz="1800" dirty="0"/>
              <a:t>Juveniles value pets because of the pleasure they bring and personal needs they satisfy (Gage &amp; Christensen, 1990; Kohlberg &amp; Kramer, 1969).</a:t>
            </a:r>
          </a:p>
          <a:p>
            <a:pPr>
              <a:lnSpc>
                <a:spcPct val="90000"/>
              </a:lnSpc>
              <a:buFont typeface="Wingdings" pitchFamily="2" charset="2"/>
              <a:buChar char="§"/>
            </a:pPr>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13369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02E7C2-C5E0-3349-B55A-EA6CA0C12335}"/>
              </a:ext>
            </a:extLst>
          </p:cNvPr>
          <p:cNvSpPr>
            <a:spLocks noGrp="1"/>
          </p:cNvSpPr>
          <p:nvPr>
            <p:ph type="title"/>
          </p:nvPr>
        </p:nvSpPr>
        <p:spPr>
          <a:xfrm>
            <a:off x="1935930" y="683551"/>
            <a:ext cx="8596668" cy="1320800"/>
          </a:xfrm>
        </p:spPr>
        <p:txBody>
          <a:bodyPr>
            <a:normAutofit/>
          </a:bodyPr>
          <a:lstStyle/>
          <a:p>
            <a:pPr algn="ctr"/>
            <a:r>
              <a:rPr lang="en-US" sz="4400" b="1" dirty="0"/>
              <a:t>Protective Factors to Violence</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ED5C519-2396-704F-A06F-C7ED3A66DF45}"/>
              </a:ext>
            </a:extLst>
          </p:cNvPr>
          <p:cNvSpPr>
            <a:spLocks noGrp="1"/>
          </p:cNvSpPr>
          <p:nvPr>
            <p:ph idx="1"/>
          </p:nvPr>
        </p:nvSpPr>
        <p:spPr>
          <a:xfrm>
            <a:off x="1333501" y="2160589"/>
            <a:ext cx="10209453" cy="3880773"/>
          </a:xfrm>
        </p:spPr>
        <p:txBody>
          <a:bodyPr>
            <a:normAutofit/>
          </a:bodyPr>
          <a:lstStyle/>
          <a:p>
            <a:pPr>
              <a:buFont typeface="Wingdings" pitchFamily="2" charset="2"/>
              <a:buChar char="§"/>
            </a:pPr>
            <a:r>
              <a:rPr lang="en-US" sz="2400" dirty="0"/>
              <a:t>Positive and warm parent-youth relationships in which parents set consistent, developmentally appropriate limits and demonstrate interest in their children’s education and social relationships.</a:t>
            </a:r>
          </a:p>
          <a:p>
            <a:pPr>
              <a:buFont typeface="Wingdings" pitchFamily="2" charset="2"/>
              <a:buChar char="§"/>
            </a:pPr>
            <a:r>
              <a:rPr lang="en-US" sz="2400" dirty="0"/>
              <a:t>A positive, caring relationship with a reliable and ethical adult.</a:t>
            </a:r>
          </a:p>
          <a:p>
            <a:pPr>
              <a:buFont typeface="Wingdings" pitchFamily="2" charset="2"/>
              <a:buChar char="§"/>
            </a:pPr>
            <a:r>
              <a:rPr lang="en-US" sz="2400" dirty="0"/>
              <a:t>Feeling connected at and to their school.</a:t>
            </a:r>
          </a:p>
          <a:p>
            <a:pPr>
              <a:buFont typeface="Wingdings" pitchFamily="2" charset="2"/>
              <a:buChar char="§"/>
            </a:pPr>
            <a:r>
              <a:rPr lang="en-US" sz="2400" dirty="0"/>
              <a:t>Experiencing academic success.</a:t>
            </a:r>
          </a:p>
          <a:p>
            <a:pPr>
              <a:buFont typeface="Wingdings" pitchFamily="2" charset="2"/>
              <a:buChar char="§"/>
            </a:pPr>
            <a:r>
              <a:rPr lang="en-US" sz="2400" dirty="0"/>
              <a:t>Interacting with prosocial and non-violent peers.</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95576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6D502A-4C0B-0742-89FE-00DDE030E818}"/>
              </a:ext>
            </a:extLst>
          </p:cNvPr>
          <p:cNvSpPr>
            <a:spLocks noGrp="1"/>
          </p:cNvSpPr>
          <p:nvPr>
            <p:ph type="title"/>
          </p:nvPr>
        </p:nvSpPr>
        <p:spPr>
          <a:xfrm>
            <a:off x="1797666" y="609600"/>
            <a:ext cx="8596668" cy="1320800"/>
          </a:xfrm>
        </p:spPr>
        <p:txBody>
          <a:bodyPr>
            <a:normAutofit/>
          </a:bodyPr>
          <a:lstStyle/>
          <a:p>
            <a:pPr algn="ctr"/>
            <a:r>
              <a:rPr lang="en-US" sz="4400" b="1" dirty="0"/>
              <a:t>Protective Factors to Violence</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EA37DBA-76A3-2E41-83FB-E44909C8177F}"/>
              </a:ext>
            </a:extLst>
          </p:cNvPr>
          <p:cNvSpPr>
            <a:spLocks noGrp="1"/>
          </p:cNvSpPr>
          <p:nvPr>
            <p:ph idx="1"/>
          </p:nvPr>
        </p:nvSpPr>
        <p:spPr>
          <a:xfrm>
            <a:off x="1263509" y="1930400"/>
            <a:ext cx="10058846" cy="3880773"/>
          </a:xfrm>
        </p:spPr>
        <p:txBody>
          <a:bodyPr>
            <a:normAutofit/>
          </a:bodyPr>
          <a:lstStyle/>
          <a:p>
            <a:pPr>
              <a:buFont typeface="Wingdings" pitchFamily="2" charset="2"/>
              <a:buChar char="§"/>
            </a:pPr>
            <a:r>
              <a:rPr lang="en-US" sz="2400" dirty="0"/>
              <a:t>Physical environments like schools, parks, and business and residential areas that are regularly repaired and maintained and designed to increase visibility, control access, and promote positive interactions and appropriate use of public spaces.</a:t>
            </a:r>
          </a:p>
          <a:p>
            <a:pPr>
              <a:buFont typeface="Wingdings" pitchFamily="2" charset="2"/>
              <a:buChar char="§"/>
            </a:pPr>
            <a:r>
              <a:rPr lang="en-US" sz="2400" dirty="0"/>
              <a:t>Healthy social and problem-solving skills.</a:t>
            </a:r>
          </a:p>
          <a:p>
            <a:pPr>
              <a:buFont typeface="Wingdings" pitchFamily="2" charset="2"/>
              <a:buChar char="§"/>
            </a:pPr>
            <a:r>
              <a:rPr lang="en-US" sz="2400" dirty="0"/>
              <a:t>Emotional regulation skills.</a:t>
            </a:r>
          </a:p>
          <a:p>
            <a:pPr>
              <a:buFont typeface="Wingdings" pitchFamily="2" charset="2"/>
              <a:buChar char="§"/>
            </a:pPr>
            <a:r>
              <a:rPr lang="en-US" sz="2400" dirty="0"/>
              <a:t>School readiness and academic achievement.</a:t>
            </a:r>
          </a:p>
          <a:p>
            <a:pPr>
              <a:buFont typeface="Wingdings" pitchFamily="2" charset="2"/>
              <a:buChar char="§"/>
            </a:pPr>
            <a:endParaRPr lang="en-US" dirty="0"/>
          </a:p>
          <a:p>
            <a:pPr>
              <a:buFont typeface="Wingdings" pitchFamily="2" charset="2"/>
              <a:buChar char="§"/>
            </a:pPr>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26676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E342C-A56D-C949-8A8C-6B101110EEFF}"/>
              </a:ext>
            </a:extLst>
          </p:cNvPr>
          <p:cNvSpPr>
            <a:spLocks noGrp="1"/>
          </p:cNvSpPr>
          <p:nvPr>
            <p:ph type="title"/>
          </p:nvPr>
        </p:nvSpPr>
        <p:spPr>
          <a:xfrm>
            <a:off x="2218964" y="512781"/>
            <a:ext cx="8596668" cy="1320800"/>
          </a:xfrm>
        </p:spPr>
        <p:txBody>
          <a:bodyPr>
            <a:normAutofit/>
          </a:bodyPr>
          <a:lstStyle/>
          <a:p>
            <a:pPr algn="ctr"/>
            <a:r>
              <a:rPr lang="en-US" sz="4400" b="1" dirty="0"/>
              <a:t>Protective Factors to Violence</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4F554AE-CB10-074F-856B-02E28F3164B2}"/>
              </a:ext>
            </a:extLst>
          </p:cNvPr>
          <p:cNvSpPr>
            <a:spLocks noGrp="1"/>
          </p:cNvSpPr>
          <p:nvPr>
            <p:ph idx="1"/>
          </p:nvPr>
        </p:nvSpPr>
        <p:spPr>
          <a:xfrm>
            <a:off x="1333501" y="1833581"/>
            <a:ext cx="10230969" cy="4008167"/>
          </a:xfrm>
        </p:spPr>
        <p:txBody>
          <a:bodyPr>
            <a:normAutofit/>
          </a:bodyPr>
          <a:lstStyle/>
          <a:p>
            <a:pPr lvl="1">
              <a:buFont typeface="Wingdings" pitchFamily="2" charset="2"/>
              <a:buChar char="§"/>
            </a:pPr>
            <a:r>
              <a:rPr lang="en-US" sz="2400" dirty="0"/>
              <a:t>Additional community buffers against violence and associated risks include:</a:t>
            </a:r>
          </a:p>
          <a:p>
            <a:pPr lvl="2">
              <a:buFont typeface="Wingdings" pitchFamily="2" charset="2"/>
              <a:buChar char="§"/>
            </a:pPr>
            <a:r>
              <a:rPr lang="en-US" sz="2000" dirty="0"/>
              <a:t>Safe and stable housing.</a:t>
            </a:r>
          </a:p>
          <a:p>
            <a:pPr lvl="3">
              <a:buFont typeface="Wingdings" pitchFamily="2" charset="2"/>
              <a:buChar char="§"/>
            </a:pPr>
            <a:r>
              <a:rPr lang="en-US" sz="1800" dirty="0"/>
              <a:t>Are these the same thing?</a:t>
            </a:r>
          </a:p>
          <a:p>
            <a:pPr lvl="2">
              <a:buFont typeface="Wingdings" pitchFamily="2" charset="2"/>
              <a:buChar char="§"/>
            </a:pPr>
            <a:r>
              <a:rPr lang="en-US" sz="2400" dirty="0"/>
              <a:t>Economic opportunities.</a:t>
            </a:r>
          </a:p>
          <a:p>
            <a:pPr lvl="2">
              <a:buFont typeface="Wingdings" pitchFamily="2" charset="2"/>
              <a:buChar char="§"/>
            </a:pPr>
            <a:r>
              <a:rPr lang="en-US" sz="2400" dirty="0"/>
              <a:t>Increasing access to services and social support.</a:t>
            </a:r>
          </a:p>
          <a:p>
            <a:pPr lvl="2">
              <a:buFont typeface="Wingdings" pitchFamily="2" charset="2"/>
              <a:buChar char="§"/>
            </a:pPr>
            <a:r>
              <a:rPr lang="en-US" sz="2400" dirty="0"/>
              <a:t>Residents' willingness to assist each other.</a:t>
            </a:r>
          </a:p>
          <a:p>
            <a:pPr lvl="2">
              <a:buFont typeface="Wingdings" pitchFamily="2" charset="2"/>
              <a:buChar char="§"/>
            </a:pPr>
            <a:r>
              <a:rPr lang="en-US" sz="2400" dirty="0"/>
              <a:t>Collective views that violence is not acceptable.</a:t>
            </a:r>
          </a:p>
          <a:p>
            <a:pPr>
              <a:buFont typeface="Wingdings" pitchFamily="2" charset="2"/>
              <a:buChar char="§"/>
            </a:pPr>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79531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52B1F-6046-A1D0-31BE-AD6B66CE53D4}"/>
              </a:ext>
            </a:extLst>
          </p:cNvPr>
          <p:cNvSpPr>
            <a:spLocks noGrp="1"/>
          </p:cNvSpPr>
          <p:nvPr>
            <p:ph type="title"/>
          </p:nvPr>
        </p:nvSpPr>
        <p:spPr>
          <a:xfrm>
            <a:off x="1333501" y="609600"/>
            <a:ext cx="9918997" cy="1320800"/>
          </a:xfrm>
        </p:spPr>
        <p:txBody>
          <a:bodyPr>
            <a:normAutofit fontScale="90000"/>
          </a:bodyPr>
          <a:lstStyle/>
          <a:p>
            <a:pPr algn="ctr"/>
            <a:r>
              <a:rPr lang="en-US" sz="4400" b="1" dirty="0"/>
              <a:t>Pregnant &amp; Experiencing Homelessness </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BF269BC-0A9F-8DC5-F7BC-0DE12BB36702}"/>
              </a:ext>
            </a:extLst>
          </p:cNvPr>
          <p:cNvSpPr>
            <a:spLocks noGrp="1"/>
          </p:cNvSpPr>
          <p:nvPr>
            <p:ph idx="1"/>
          </p:nvPr>
        </p:nvSpPr>
        <p:spPr>
          <a:xfrm>
            <a:off x="1333501" y="1635162"/>
            <a:ext cx="10155665" cy="4406201"/>
          </a:xfrm>
        </p:spPr>
        <p:txBody>
          <a:bodyPr>
            <a:normAutofit/>
          </a:bodyPr>
          <a:lstStyle/>
          <a:p>
            <a:endParaRPr lang="en-US" dirty="0"/>
          </a:p>
          <a:p>
            <a:r>
              <a:rPr lang="en-US" sz="2000" dirty="0" err="1"/>
              <a:t>Lakrouf</a:t>
            </a:r>
            <a:r>
              <a:rPr lang="en-US" sz="2000" dirty="0"/>
              <a:t>, Roy, </a:t>
            </a:r>
            <a:r>
              <a:rPr lang="en-US" sz="2000" dirty="0" err="1"/>
              <a:t>Arbaud</a:t>
            </a:r>
            <a:r>
              <a:rPr lang="en-US" sz="2000" dirty="0"/>
              <a:t>, &amp; Stich (2024) wrote “</a:t>
            </a:r>
            <a:r>
              <a:rPr lang="en-US" sz="2000" b="0" i="0" u="none" strike="noStrike" dirty="0">
                <a:effectLst/>
              </a:rPr>
              <a:t>Interventions for Pregnant Youth and Young Mothers Experiencing Homelessness: A Systematic Review.”</a:t>
            </a:r>
          </a:p>
          <a:p>
            <a:r>
              <a:rPr lang="en-US" sz="2000" dirty="0"/>
              <a:t>This review encompassed 10 studies that revolved around two primary themes: housing and supportive services, such as case management (n = 6), and parental services, including childcare provision or parenting classes (n = 4). </a:t>
            </a:r>
          </a:p>
          <a:p>
            <a:r>
              <a:rPr lang="en-US" sz="2000" dirty="0"/>
              <a:t>We found that housing strategies incorporating counselling and case management notably enhanced participants' substance use patterns, mental health, healthcare access, and employment trajectories. </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51147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D74428-C381-F0F3-6B23-685876B39C8B}"/>
              </a:ext>
            </a:extLst>
          </p:cNvPr>
          <p:cNvSpPr>
            <a:spLocks noGrp="1"/>
          </p:cNvSpPr>
          <p:nvPr>
            <p:ph type="title"/>
          </p:nvPr>
        </p:nvSpPr>
        <p:spPr>
          <a:xfrm>
            <a:off x="1591686" y="450972"/>
            <a:ext cx="8596668" cy="1320800"/>
          </a:xfrm>
        </p:spPr>
        <p:txBody>
          <a:bodyPr>
            <a:normAutofit/>
          </a:bodyPr>
          <a:lstStyle/>
          <a:p>
            <a:pPr algn="ctr"/>
            <a:r>
              <a:rPr lang="en-US" sz="4400" b="1" dirty="0"/>
              <a:t>Findings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3685545-0A51-5B94-0ABE-53B38E9BDF39}"/>
              </a:ext>
            </a:extLst>
          </p:cNvPr>
          <p:cNvSpPr>
            <a:spLocks noGrp="1"/>
          </p:cNvSpPr>
          <p:nvPr>
            <p:ph idx="1"/>
          </p:nvPr>
        </p:nvSpPr>
        <p:spPr>
          <a:xfrm>
            <a:off x="1239771" y="1742740"/>
            <a:ext cx="9843693" cy="4003888"/>
          </a:xfrm>
        </p:spPr>
        <p:txBody>
          <a:bodyPr>
            <a:normAutofit fontScale="92500" lnSpcReduction="10000"/>
          </a:bodyPr>
          <a:lstStyle/>
          <a:p>
            <a:r>
              <a:rPr lang="en-US" sz="2400" b="0" i="0" u="none" strike="noStrike" dirty="0">
                <a:effectLst/>
              </a:rPr>
              <a:t>Comparatively, housing services without supportive services did not lead to improvements within the participants. </a:t>
            </a:r>
          </a:p>
          <a:p>
            <a:r>
              <a:rPr lang="en-US" sz="2400" b="0" i="0" u="none" strike="noStrike" dirty="0">
                <a:effectLst/>
              </a:rPr>
              <a:t>Parental services such as family home visits significantly reduced homelessness for participating families. </a:t>
            </a:r>
          </a:p>
          <a:p>
            <a:r>
              <a:rPr lang="en-US" sz="2400" b="0" i="0" u="none" strike="noStrike" dirty="0">
                <a:effectLst/>
              </a:rPr>
              <a:t>School-based programs that offer childcare and supportive services improved maternal academic outcomes, reduced the incidence of subsequent pregnancies, and fostered positive parenting practices.</a:t>
            </a:r>
          </a:p>
          <a:p>
            <a:r>
              <a:rPr lang="en-US" sz="2400" b="0" i="0" u="none" strike="noStrike" dirty="0">
                <a:effectLst/>
              </a:rPr>
              <a:t>In conclusion, interventions targeting young expectant individuals and mothers, whether at risk or already experiencing homelessness, primarily emphasize housing combined with supportive services and parenting assistance.</a:t>
            </a:r>
            <a:endParaRPr lang="en-US" sz="2400"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31615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83018BC-24DB-2BCC-5132-CA70ADB169A4}"/>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E0BF35CA-8AA0-428F-ABED-5B77A6C39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FA4A156A-791B-4BD9-8452-A798A15D2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7652CB1-59D3-4DAB-AD45-8DFB73895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83539C1B-883E-4130-95FA-2A6FD3E49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5">
              <a:extLst>
                <a:ext uri="{FF2B5EF4-FFF2-40B4-BE49-F238E27FC236}">
                  <a16:creationId xmlns:a16="http://schemas.microsoft.com/office/drawing/2014/main" id="{244CEE5F-144C-437F-9472-22EE3E3D1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0621BB31-AA71-4E9B-8854-3C62F162F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7">
              <a:extLst>
                <a:ext uri="{FF2B5EF4-FFF2-40B4-BE49-F238E27FC236}">
                  <a16:creationId xmlns:a16="http://schemas.microsoft.com/office/drawing/2014/main" id="{5336141D-E3C6-4E7B-8923-B31C3E16F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8">
              <a:extLst>
                <a:ext uri="{FF2B5EF4-FFF2-40B4-BE49-F238E27FC236}">
                  <a16:creationId xmlns:a16="http://schemas.microsoft.com/office/drawing/2014/main" id="{F113BE6F-9D13-4E70-B7AB-C8CC2546A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9">
              <a:extLst>
                <a:ext uri="{FF2B5EF4-FFF2-40B4-BE49-F238E27FC236}">
                  <a16:creationId xmlns:a16="http://schemas.microsoft.com/office/drawing/2014/main" id="{FBEB82C3-C636-4A90-B9A5-905EC38E0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646B4C4A-5A81-43CF-93ED-5FA59D5BE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C3715C1A-EBA1-41A6-AC20-D6A7C4871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813B9F0-87E1-2AD2-5082-EA2B334533D3}"/>
              </a:ext>
            </a:extLst>
          </p:cNvPr>
          <p:cNvSpPr>
            <a:spLocks noGrp="1"/>
          </p:cNvSpPr>
          <p:nvPr>
            <p:ph type="title"/>
          </p:nvPr>
        </p:nvSpPr>
        <p:spPr>
          <a:xfrm>
            <a:off x="1692580" y="209249"/>
            <a:ext cx="8288032" cy="1096316"/>
          </a:xfrm>
        </p:spPr>
        <p:txBody>
          <a:bodyPr vert="horz" lIns="91440" tIns="45720" rIns="91440" bIns="45720" rtlCol="0" anchor="b">
            <a:normAutofit/>
          </a:bodyPr>
          <a:lstStyle/>
          <a:p>
            <a:pPr algn="ctr"/>
            <a:r>
              <a:rPr lang="en-US" sz="4800" b="1" dirty="0"/>
              <a:t>What is the Problem?</a:t>
            </a:r>
          </a:p>
        </p:txBody>
      </p:sp>
      <p:sp>
        <p:nvSpPr>
          <p:cNvPr id="3" name="Content Placeholder 2">
            <a:extLst>
              <a:ext uri="{FF2B5EF4-FFF2-40B4-BE49-F238E27FC236}">
                <a16:creationId xmlns:a16="http://schemas.microsoft.com/office/drawing/2014/main" id="{62209ABE-CC74-DACD-37C7-18442E9BC310}"/>
              </a:ext>
            </a:extLst>
          </p:cNvPr>
          <p:cNvSpPr>
            <a:spLocks noGrp="1"/>
          </p:cNvSpPr>
          <p:nvPr>
            <p:ph idx="1"/>
          </p:nvPr>
        </p:nvSpPr>
        <p:spPr>
          <a:xfrm>
            <a:off x="1963054" y="1323772"/>
            <a:ext cx="8288032" cy="469122"/>
          </a:xfrm>
        </p:spPr>
        <p:txBody>
          <a:bodyPr vert="horz" lIns="91440" tIns="45720" rIns="91440" bIns="45720" rtlCol="0" anchor="t">
            <a:normAutofit/>
          </a:bodyPr>
          <a:lstStyle/>
          <a:p>
            <a:pPr marL="0" indent="0" algn="ctr">
              <a:buNone/>
            </a:pPr>
            <a:r>
              <a:rPr lang="en-US" sz="2000" cap="none" dirty="0">
                <a:solidFill>
                  <a:schemeClr val="tx1">
                    <a:lumMod val="50000"/>
                    <a:lumOff val="50000"/>
                  </a:schemeClr>
                </a:solidFill>
                <a:effectLst/>
              </a:rPr>
              <a:t>We end by asking again, what is the problem?</a:t>
            </a:r>
            <a:endParaRPr lang="en-US" sz="2000" dirty="0">
              <a:solidFill>
                <a:schemeClr val="tx1">
                  <a:lumMod val="50000"/>
                  <a:lumOff val="50000"/>
                </a:schemeClr>
              </a:solidFill>
            </a:endParaRPr>
          </a:p>
        </p:txBody>
      </p:sp>
      <p:pic>
        <p:nvPicPr>
          <p:cNvPr id="4" name="Content Placeholder 3">
            <a:extLst>
              <a:ext uri="{FF2B5EF4-FFF2-40B4-BE49-F238E27FC236}">
                <a16:creationId xmlns:a16="http://schemas.microsoft.com/office/drawing/2014/main" id="{D14C5F31-2F0D-F613-548D-FFDEB4B2D5C3}"/>
              </a:ext>
            </a:extLst>
          </p:cNvPr>
          <p:cNvPicPr>
            <a:picLocks noChangeAspect="1"/>
          </p:cNvPicPr>
          <p:nvPr/>
        </p:nvPicPr>
        <p:blipFill>
          <a:blip r:embed="rId2"/>
          <a:stretch>
            <a:fillRect/>
          </a:stretch>
        </p:blipFill>
        <p:spPr>
          <a:xfrm>
            <a:off x="3600964" y="2505024"/>
            <a:ext cx="5085892" cy="3299450"/>
          </a:xfrm>
          <a:prstGeom prst="rect">
            <a:avLst/>
          </a:prstGeom>
        </p:spPr>
      </p:pic>
    </p:spTree>
    <p:extLst>
      <p:ext uri="{BB962C8B-B14F-4D97-AF65-F5344CB8AC3E}">
        <p14:creationId xmlns:p14="http://schemas.microsoft.com/office/powerpoint/2010/main" val="3958000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Question marks in a line and one question mark is lit">
            <a:extLst>
              <a:ext uri="{FF2B5EF4-FFF2-40B4-BE49-F238E27FC236}">
                <a16:creationId xmlns:a16="http://schemas.microsoft.com/office/drawing/2014/main" id="{5D59B22E-A3A3-B658-C523-C9AE74C1F17F}"/>
              </a:ext>
            </a:extLst>
          </p:cNvPr>
          <p:cNvPicPr>
            <a:picLocks noChangeAspect="1"/>
          </p:cNvPicPr>
          <p:nvPr/>
        </p:nvPicPr>
        <p:blipFill>
          <a:blip r:embed="rId2">
            <a:duotone>
              <a:prstClr val="black"/>
              <a:prstClr val="white"/>
            </a:duotone>
          </a:blip>
          <a:srcRect r="30547" b="-2"/>
          <a:stretch/>
        </p:blipFill>
        <p:spPr>
          <a:xfrm>
            <a:off x="5053263" y="-1"/>
            <a:ext cx="7135561" cy="6858001"/>
          </a:xfrm>
          <a:custGeom>
            <a:avLst/>
            <a:gdLst/>
            <a:ahLst/>
            <a:cxnLst/>
            <a:rect l="l" t="t" r="r" b="b"/>
            <a:pathLst>
              <a:path w="7135561" h="6858001">
                <a:moveTo>
                  <a:pt x="450267" y="0"/>
                </a:moveTo>
                <a:lnTo>
                  <a:pt x="7135561" y="0"/>
                </a:lnTo>
                <a:lnTo>
                  <a:pt x="7135561" y="6858001"/>
                </a:lnTo>
                <a:lnTo>
                  <a:pt x="98089" y="6858001"/>
                </a:lnTo>
                <a:lnTo>
                  <a:pt x="1873508" y="4521201"/>
                </a:lnTo>
                <a:close/>
                <a:moveTo>
                  <a:pt x="0" y="0"/>
                </a:moveTo>
                <a:lnTo>
                  <a:pt x="450267" y="0"/>
                </a:lnTo>
                <a:lnTo>
                  <a:pt x="0" y="482"/>
                </a:lnTo>
                <a:close/>
              </a:path>
            </a:pathLst>
          </a:custGeom>
        </p:spPr>
      </p:pic>
      <p:sp>
        <p:nvSpPr>
          <p:cNvPr id="2" name="Title 1">
            <a:extLst>
              <a:ext uri="{FF2B5EF4-FFF2-40B4-BE49-F238E27FC236}">
                <a16:creationId xmlns:a16="http://schemas.microsoft.com/office/drawing/2014/main" id="{D95BD108-B0DB-6534-EC03-DCC187DC7E77}"/>
              </a:ext>
            </a:extLst>
          </p:cNvPr>
          <p:cNvSpPr>
            <a:spLocks noGrp="1"/>
          </p:cNvSpPr>
          <p:nvPr>
            <p:ph type="title"/>
          </p:nvPr>
        </p:nvSpPr>
        <p:spPr>
          <a:xfrm>
            <a:off x="848560" y="1431240"/>
            <a:ext cx="5123515" cy="2369093"/>
          </a:xfrm>
        </p:spPr>
        <p:txBody>
          <a:bodyPr vert="horz" lIns="91440" tIns="45720" rIns="91440" bIns="45720" rtlCol="0" anchor="b">
            <a:normAutofit/>
          </a:bodyPr>
          <a:lstStyle/>
          <a:p>
            <a:pPr algn="r"/>
            <a:r>
              <a:rPr lang="en-US" sz="4800" dirty="0"/>
              <a:t>Questions?</a:t>
            </a:r>
          </a:p>
        </p:txBody>
      </p:sp>
      <p:cxnSp>
        <p:nvCxnSpPr>
          <p:cNvPr id="20" name="Straight Connector 19">
            <a:extLst>
              <a:ext uri="{FF2B5EF4-FFF2-40B4-BE49-F238E27FC236}">
                <a16:creationId xmlns:a16="http://schemas.microsoft.com/office/drawing/2014/main" id="{D6329892-480C-49E2-BD6B-45E98C9537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7138EE9-D930-4AF5-8DCA-D506DFDDAC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8B2A878B-CC9E-4401-8BAA-9D344B5AB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6DD53AF4-988B-41E6-AB9C-E5ADE7FCA8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4">
            <a:extLst>
              <a:ext uri="{FF2B5EF4-FFF2-40B4-BE49-F238E27FC236}">
                <a16:creationId xmlns:a16="http://schemas.microsoft.com/office/drawing/2014/main" id="{E3E2BE66-B731-4E8F-92AE-434C347FE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7">
            <a:extLst>
              <a:ext uri="{FF2B5EF4-FFF2-40B4-BE49-F238E27FC236}">
                <a16:creationId xmlns:a16="http://schemas.microsoft.com/office/drawing/2014/main" id="{1C04AA99-545A-4E18-A307-965126386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8">
            <a:extLst>
              <a:ext uri="{FF2B5EF4-FFF2-40B4-BE49-F238E27FC236}">
                <a16:creationId xmlns:a16="http://schemas.microsoft.com/office/drawing/2014/main" id="{D21765B3-48FB-47ED-AFBD-CE5834471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9">
            <a:extLst>
              <a:ext uri="{FF2B5EF4-FFF2-40B4-BE49-F238E27FC236}">
                <a16:creationId xmlns:a16="http://schemas.microsoft.com/office/drawing/2014/main" id="{9908EBEC-783D-4C0E-AE8E-165D6FAC6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9">
            <a:extLst>
              <a:ext uri="{FF2B5EF4-FFF2-40B4-BE49-F238E27FC236}">
                <a16:creationId xmlns:a16="http://schemas.microsoft.com/office/drawing/2014/main" id="{D9A05D3D-E46B-44B4-BDFD-F9F117379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34741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EBC12C-DAAA-15F3-CB0B-DAEB554A8F68}"/>
              </a:ext>
            </a:extLst>
          </p:cNvPr>
          <p:cNvSpPr>
            <a:spLocks noGrp="1"/>
          </p:cNvSpPr>
          <p:nvPr>
            <p:ph type="title"/>
          </p:nvPr>
        </p:nvSpPr>
        <p:spPr>
          <a:xfrm>
            <a:off x="1797666" y="464581"/>
            <a:ext cx="8596668" cy="1320800"/>
          </a:xfrm>
        </p:spPr>
        <p:txBody>
          <a:bodyPr>
            <a:normAutofit/>
          </a:bodyPr>
          <a:lstStyle/>
          <a:p>
            <a:pPr algn="ctr"/>
            <a:r>
              <a:rPr lang="en-US" sz="4400" b="1" dirty="0"/>
              <a:t>Hope</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FBE3430-0EA2-FE6E-B8EE-85029217B2CD}"/>
              </a:ext>
            </a:extLst>
          </p:cNvPr>
          <p:cNvSpPr>
            <a:spLocks noGrp="1"/>
          </p:cNvSpPr>
          <p:nvPr>
            <p:ph idx="1"/>
          </p:nvPr>
        </p:nvSpPr>
        <p:spPr>
          <a:xfrm>
            <a:off x="1236615" y="1577471"/>
            <a:ext cx="10112634" cy="4109810"/>
          </a:xfrm>
        </p:spPr>
        <p:txBody>
          <a:bodyPr>
            <a:normAutofit/>
          </a:bodyPr>
          <a:lstStyle/>
          <a:p>
            <a:r>
              <a:rPr lang="en-US" sz="2400" dirty="0"/>
              <a:t>What is hope?</a:t>
            </a:r>
          </a:p>
          <a:p>
            <a:pPr lvl="1"/>
            <a:r>
              <a:rPr lang="en-US" sz="2400" b="0" i="0" u="none" strike="noStrike" dirty="0">
                <a:effectLst/>
              </a:rPr>
              <a:t>“a feeling of expectation and desire for a certain thing to happen.”</a:t>
            </a:r>
          </a:p>
          <a:p>
            <a:pPr lvl="2"/>
            <a:r>
              <a:rPr lang="en-US" sz="2400" b="0" i="0" u="none" strike="noStrike" dirty="0">
                <a:effectLst/>
              </a:rPr>
              <a:t>"he looked through her belongings in the hope of coming across some information”</a:t>
            </a:r>
          </a:p>
          <a:p>
            <a:pPr lvl="3"/>
            <a:r>
              <a:rPr lang="en-US" sz="2400" i="0" dirty="0"/>
              <a:t>Meriam Webster (2025)</a:t>
            </a:r>
          </a:p>
          <a:p>
            <a:r>
              <a:rPr lang="en-US" sz="2400" i="0" dirty="0"/>
              <a:t>What are the pros and cons of having hope?</a:t>
            </a:r>
          </a:p>
          <a:p>
            <a:r>
              <a:rPr lang="en-US" sz="2400" b="0" u="none" strike="noStrike" dirty="0">
                <a:effectLst/>
              </a:rPr>
              <a:t>Perceived </a:t>
            </a:r>
            <a:r>
              <a:rPr lang="en-US" sz="2400" dirty="0"/>
              <a:t>hopelessness, perceived burdensomeness, and perceived lack of support</a:t>
            </a:r>
            <a:endParaRPr lang="en-US" sz="2400" b="0" i="0" u="none" strike="noStrike" dirty="0">
              <a:effectLst/>
            </a:endParaRPr>
          </a:p>
          <a:p>
            <a:pPr lvl="1"/>
            <a:endParaRPr lang="en-US" dirty="0"/>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39221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E52F4-CE17-D730-8EF2-CC60B2FEAAFB}"/>
              </a:ext>
            </a:extLst>
          </p:cNvPr>
          <p:cNvSpPr>
            <a:spLocks noGrp="1"/>
          </p:cNvSpPr>
          <p:nvPr>
            <p:ph type="title"/>
          </p:nvPr>
        </p:nvSpPr>
        <p:spPr>
          <a:xfrm>
            <a:off x="1380744" y="405124"/>
            <a:ext cx="9601200" cy="1485900"/>
          </a:xfrm>
        </p:spPr>
        <p:txBody>
          <a:bodyPr>
            <a:normAutofit/>
          </a:bodyPr>
          <a:lstStyle/>
          <a:p>
            <a:pPr algn="ctr"/>
            <a:r>
              <a:rPr lang="en-US" sz="4400" b="1" dirty="0"/>
              <a:t>How Did We Get Here?</a:t>
            </a:r>
          </a:p>
        </p:txBody>
      </p:sp>
      <p:sp>
        <p:nvSpPr>
          <p:cNvPr id="3" name="Content Placeholder 2">
            <a:extLst>
              <a:ext uri="{FF2B5EF4-FFF2-40B4-BE49-F238E27FC236}">
                <a16:creationId xmlns:a16="http://schemas.microsoft.com/office/drawing/2014/main" id="{07D3D226-0D4C-E2E8-A2E3-9E20AED5BD10}"/>
              </a:ext>
            </a:extLst>
          </p:cNvPr>
          <p:cNvSpPr>
            <a:spLocks noGrp="1"/>
          </p:cNvSpPr>
          <p:nvPr>
            <p:ph idx="1"/>
          </p:nvPr>
        </p:nvSpPr>
        <p:spPr>
          <a:xfrm>
            <a:off x="393192" y="1385577"/>
            <a:ext cx="10503408" cy="3581400"/>
          </a:xfrm>
        </p:spPr>
        <p:txBody>
          <a:bodyPr/>
          <a:lstStyle/>
          <a:p>
            <a:r>
              <a:rPr lang="en-US" sz="2400" cap="none" dirty="0">
                <a:effectLst/>
              </a:rPr>
              <a:t>Hea</a:t>
            </a:r>
            <a:r>
              <a:rPr lang="en-US" sz="2400" dirty="0"/>
              <a:t>ling and Hope: </a:t>
            </a:r>
            <a:r>
              <a:rPr lang="en-US" sz="2400" cap="none" dirty="0">
                <a:effectLst/>
              </a:rPr>
              <a:t>Addressing Mental Illness and Trauma with Individuals Experiencing Homelessness, and Incarcerated African American Adolescents</a:t>
            </a:r>
          </a:p>
          <a:p>
            <a:pPr lvl="1"/>
            <a:r>
              <a:rPr lang="en-US" sz="2400" dirty="0"/>
              <a:t>Intersection of mental illness, trauma, homelessness, and incarceration</a:t>
            </a:r>
          </a:p>
          <a:p>
            <a:pPr lvl="2"/>
            <a:r>
              <a:rPr lang="en-US" sz="2400" dirty="0"/>
              <a:t>Which one should we address first?</a:t>
            </a:r>
          </a:p>
          <a:p>
            <a:pPr lvl="3"/>
            <a:r>
              <a:rPr lang="en-US" sz="2400" dirty="0"/>
              <a:t>What’s the problem?</a:t>
            </a:r>
          </a:p>
          <a:p>
            <a:pPr lvl="2"/>
            <a:endParaRPr lang="en-US" dirty="0"/>
          </a:p>
        </p:txBody>
      </p:sp>
      <p:pic>
        <p:nvPicPr>
          <p:cNvPr id="4" name="Content Placeholder 3">
            <a:extLst>
              <a:ext uri="{FF2B5EF4-FFF2-40B4-BE49-F238E27FC236}">
                <a16:creationId xmlns:a16="http://schemas.microsoft.com/office/drawing/2014/main" id="{676DE860-6078-C4E9-602E-8611644EDB97}"/>
              </a:ext>
            </a:extLst>
          </p:cNvPr>
          <p:cNvPicPr>
            <a:picLocks noChangeAspect="1"/>
          </p:cNvPicPr>
          <p:nvPr/>
        </p:nvPicPr>
        <p:blipFill>
          <a:blip r:embed="rId2"/>
          <a:stretch>
            <a:fillRect/>
          </a:stretch>
        </p:blipFill>
        <p:spPr>
          <a:xfrm>
            <a:off x="4596979" y="4535849"/>
            <a:ext cx="3276006" cy="2125294"/>
          </a:xfrm>
          <a:prstGeom prst="rect">
            <a:avLst/>
          </a:prstGeom>
        </p:spPr>
      </p:pic>
    </p:spTree>
    <p:extLst>
      <p:ext uri="{BB962C8B-B14F-4D97-AF65-F5344CB8AC3E}">
        <p14:creationId xmlns:p14="http://schemas.microsoft.com/office/powerpoint/2010/main" val="3069259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a:hlinkClick r:id="" action="ppaction://media"/>
            <a:extLst>
              <a:ext uri="{FF2B5EF4-FFF2-40B4-BE49-F238E27FC236}">
                <a16:creationId xmlns:a16="http://schemas.microsoft.com/office/drawing/2014/main" id="{1685FE0F-291E-516E-2395-D0D7131A9B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297" y="1096172"/>
            <a:ext cx="9415809" cy="5296393"/>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396FCD35-5648-8F06-28A3-994C2D6F7CF8}"/>
              </a:ext>
            </a:extLst>
          </p:cNvPr>
          <p:cNvSpPr txBox="1"/>
          <p:nvPr/>
        </p:nvSpPr>
        <p:spPr>
          <a:xfrm>
            <a:off x="301752" y="118873"/>
            <a:ext cx="11262897" cy="830997"/>
          </a:xfrm>
          <a:prstGeom prst="rect">
            <a:avLst/>
          </a:prstGeom>
          <a:noFill/>
        </p:spPr>
        <p:txBody>
          <a:bodyPr wrap="square">
            <a:spAutoFit/>
          </a:bodyPr>
          <a:lstStyle/>
          <a:p>
            <a:pPr algn="ctr"/>
            <a:r>
              <a:rPr lang="en-US" sz="2400" dirty="0"/>
              <a:t>Let’s watch a video regarding the implications that individuals </a:t>
            </a:r>
          </a:p>
          <a:p>
            <a:pPr algn="ctr"/>
            <a:r>
              <a:rPr lang="en-US" sz="2400" dirty="0"/>
              <a:t>experiencing homelessness face in current day.</a:t>
            </a:r>
          </a:p>
        </p:txBody>
      </p:sp>
    </p:spTree>
    <p:extLst>
      <p:ext uri="{BB962C8B-B14F-4D97-AF65-F5344CB8AC3E}">
        <p14:creationId xmlns:p14="http://schemas.microsoft.com/office/powerpoint/2010/main" val="382476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082FA09-FC39-1088-F68E-2556C8F0DD3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286E8-E328-82E1-1232-6CA9B8C97F62}"/>
              </a:ext>
            </a:extLst>
          </p:cNvPr>
          <p:cNvSpPr>
            <a:spLocks noGrp="1"/>
          </p:cNvSpPr>
          <p:nvPr>
            <p:ph type="title"/>
          </p:nvPr>
        </p:nvSpPr>
        <p:spPr>
          <a:xfrm>
            <a:off x="1043950" y="1179151"/>
            <a:ext cx="3300646" cy="4463889"/>
          </a:xfrm>
        </p:spPr>
        <p:txBody>
          <a:bodyPr anchor="ctr">
            <a:normAutofit/>
          </a:bodyPr>
          <a:lstStyle/>
          <a:p>
            <a:r>
              <a:rPr lang="en-US" sz="4400" dirty="0"/>
              <a:t>Discussion</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1034E3-AFCB-FAE3-EC02-4E8A73E84F14}"/>
              </a:ext>
            </a:extLst>
          </p:cNvPr>
          <p:cNvSpPr>
            <a:spLocks noGrp="1"/>
          </p:cNvSpPr>
          <p:nvPr>
            <p:ph idx="1"/>
          </p:nvPr>
        </p:nvSpPr>
        <p:spPr>
          <a:xfrm>
            <a:off x="4978918" y="1109145"/>
            <a:ext cx="6341016" cy="4603900"/>
          </a:xfrm>
        </p:spPr>
        <p:txBody>
          <a:bodyPr anchor="ctr">
            <a:normAutofit/>
          </a:bodyPr>
          <a:lstStyle/>
          <a:p>
            <a:r>
              <a:rPr lang="en-US" sz="2800" dirty="0"/>
              <a:t>What did you hear?</a:t>
            </a:r>
          </a:p>
          <a:p>
            <a:endParaRPr lang="en-US" sz="2800" dirty="0"/>
          </a:p>
          <a:p>
            <a:r>
              <a:rPr lang="en-US" sz="2800" dirty="0"/>
              <a:t>What did you not hear?</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7706701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1171</TotalTime>
  <Words>5246</Words>
  <Application>Microsoft Macintosh PowerPoint</Application>
  <PresentationFormat>Widescreen</PresentationFormat>
  <Paragraphs>406</Paragraphs>
  <Slides>57</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Aptos</vt:lpstr>
      <vt:lpstr>Arial</vt:lpstr>
      <vt:lpstr>Century Gothic</vt:lpstr>
      <vt:lpstr>ElsevierGulliver</vt:lpstr>
      <vt:lpstr>Helvetica</vt:lpstr>
      <vt:lpstr>Trebuchet MS</vt:lpstr>
      <vt:lpstr>Wingdings</vt:lpstr>
      <vt:lpstr>Wingdings 2</vt:lpstr>
      <vt:lpstr>Wingdings 3</vt:lpstr>
      <vt:lpstr>Facet</vt:lpstr>
      <vt:lpstr>Healing and Hope:  Addressing Mental Illness and Trauma with Individuals Experiencing Homelessness, and Incarcerated African American Adolescents</vt:lpstr>
      <vt:lpstr>Disclosures</vt:lpstr>
      <vt:lpstr>Measurable Learning Objectives</vt:lpstr>
      <vt:lpstr>Implicit Bias</vt:lpstr>
      <vt:lpstr>Healing</vt:lpstr>
      <vt:lpstr>Hope</vt:lpstr>
      <vt:lpstr>How Did We Get Here?</vt:lpstr>
      <vt:lpstr>PowerPoint Presentation</vt:lpstr>
      <vt:lpstr>Discussion</vt:lpstr>
      <vt:lpstr>Homelessness</vt:lpstr>
      <vt:lpstr>Accessing Healthcare In The Era Of  COVID-19 for Youth Experiencing Homelessness  (Mak, 2022) </vt:lpstr>
      <vt:lpstr>Emergency Room Visits</vt:lpstr>
      <vt:lpstr>Healthcare Literacy</vt:lpstr>
      <vt:lpstr>Homelessness &amp; Mental Illness</vt:lpstr>
      <vt:lpstr>Homelessness &amp; Mental Illness</vt:lpstr>
      <vt:lpstr>Daily Discrimination</vt:lpstr>
      <vt:lpstr>Findings</vt:lpstr>
      <vt:lpstr>Trauma and Incarcerations</vt:lpstr>
      <vt:lpstr>How Do We Code Trauma?</vt:lpstr>
      <vt:lpstr>Let’s Talk About Trauma</vt:lpstr>
      <vt:lpstr>What Can Trauma Look Like?</vt:lpstr>
      <vt:lpstr>What Can Trauma Look Like?               </vt:lpstr>
      <vt:lpstr>What Can Trauma Look Like?               </vt:lpstr>
      <vt:lpstr>Fried Egg Model</vt:lpstr>
      <vt:lpstr>PowerPoint Presentation</vt:lpstr>
      <vt:lpstr>Homelessness and Trauma</vt:lpstr>
      <vt:lpstr>Trauma and Corrections</vt:lpstr>
      <vt:lpstr>Trauma and Corrections</vt:lpstr>
      <vt:lpstr>Findings</vt:lpstr>
      <vt:lpstr>Findings</vt:lpstr>
      <vt:lpstr>Trauma and Corrections</vt:lpstr>
      <vt:lpstr>Suggestions and Recommendations</vt:lpstr>
      <vt:lpstr>Incarcerated Parents</vt:lpstr>
      <vt:lpstr>Incarcerated Parents</vt:lpstr>
      <vt:lpstr>Findings</vt:lpstr>
      <vt:lpstr>Mental Illness &amp; Incarceration</vt:lpstr>
      <vt:lpstr>Prevalence of Mental Illness of Incarcerated Adolescents</vt:lpstr>
      <vt:lpstr>Youth Experiencing Homelessness (YEH)</vt:lpstr>
      <vt:lpstr>Increasing Risk of Homelessness  in Adolescents</vt:lpstr>
      <vt:lpstr>Increasing Risk of Homelessness  in Adolescents</vt:lpstr>
      <vt:lpstr>Environment and Mental Illness</vt:lpstr>
      <vt:lpstr>Environmental Stressors</vt:lpstr>
      <vt:lpstr>Findings</vt:lpstr>
      <vt:lpstr>Access to Resources &amp; Mental Illness</vt:lpstr>
      <vt:lpstr>Findings</vt:lpstr>
      <vt:lpstr>Not Seeking Help</vt:lpstr>
      <vt:lpstr>Findings</vt:lpstr>
      <vt:lpstr>Protective Factors and Interventions</vt:lpstr>
      <vt:lpstr>Prison-Based Dog Training Program</vt:lpstr>
      <vt:lpstr>Dog Training Program Findings</vt:lpstr>
      <vt:lpstr>Protective Factors to Violence</vt:lpstr>
      <vt:lpstr>Protective Factors to Violence</vt:lpstr>
      <vt:lpstr>Protective Factors to Violence</vt:lpstr>
      <vt:lpstr>Pregnant &amp; Experiencing Homelessness </vt:lpstr>
      <vt:lpstr>Findings</vt:lpstr>
      <vt:lpstr>What is the Problem?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Darius Campinha-Bacote</dc:creator>
  <cp:lastModifiedBy>Darius Campinha-Bacote</cp:lastModifiedBy>
  <cp:revision>33</cp:revision>
  <dcterms:created xsi:type="dcterms:W3CDTF">2024-12-09T14:52:29Z</dcterms:created>
  <dcterms:modified xsi:type="dcterms:W3CDTF">2025-02-19T23:51:35Z</dcterms:modified>
</cp:coreProperties>
</file>