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7.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8.xml" ContentType="application/vnd.openxmlformats-officedocument.theme+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9.xml" ContentType="application/vnd.openxmlformats-officedocument.theme+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theme/theme10.xml" ContentType="application/vnd.openxmlformats-officedocument.theme+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theme/theme11.xml" ContentType="application/vnd.openxmlformats-officedocument.theme+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theme/theme12.xml" ContentType="application/vnd.openxmlformats-officedocument.theme+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theme/theme13.xml" ContentType="application/vnd.openxmlformats-officedocument.theme+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theme/theme14.xml" ContentType="application/vnd.openxmlformats-officedocument.theme+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5.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theme/theme16.xml" ContentType="application/vnd.openxmlformats-officedocument.theme+xml"/>
  <Override PartName="/ppt/theme/theme1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xml" ContentType="application/vnd.openxmlformats-officedocument.presentationml.tags+xml"/>
  <Override PartName="/ppt/notesSlides/notesSlide9.xml" ContentType="application/vnd.openxmlformats-officedocument.presentationml.notesSlide+xml"/>
  <Override PartName="/ppt/tags/tag2.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3.xml" ContentType="application/vnd.openxmlformats-officedocument.presentationml.tags+xml"/>
  <Override PartName="/ppt/notesSlides/notesSlide13.xml" ContentType="application/vnd.openxmlformats-officedocument.presentationml.notesSlide+xml"/>
  <Override PartName="/ppt/tags/tag4.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5.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4.xml" ContentType="application/vnd.openxmlformats-officedocument.presentationml.notesSlide+xml"/>
  <Override PartName="/ppt/tags/tag6.xml" ContentType="application/vnd.openxmlformats-officedocument.presentationml.tags+xml"/>
  <Override PartName="/ppt/notesSlides/notesSlide25.xml" ContentType="application/vnd.openxmlformats-officedocument.presentationml.notesSlide+xml"/>
  <Override PartName="/ppt/tags/tag7.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tags/tag8.xml" ContentType="application/vnd.openxmlformats-officedocument.presentationml.tags+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tags/tag9.xml" ContentType="application/vnd.openxmlformats-officedocument.presentationml.tags+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tags/tag10.xml" ContentType="application/vnd.openxmlformats-officedocument.presentationml.tags+xml"/>
  <Override PartName="/ppt/notesSlides/notesSlide56.xml" ContentType="application/vnd.openxmlformats-officedocument.presentationml.notesSlide+xml"/>
  <Override PartName="/ppt/tags/tag11.xml" ContentType="application/vnd.openxmlformats-officedocument.presentationml.tags+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charts/chart2.xml" ContentType="application/vnd.openxmlformats-officedocument.drawingml.chart+xml"/>
  <Override PartName="/ppt/notesSlides/notesSlide60.xml" ContentType="application/vnd.openxmlformats-officedocument.presentationml.notesSlide+xml"/>
  <Override PartName="/ppt/charts/chart3.xml" ContentType="application/vnd.openxmlformats-officedocument.drawingml.chart+xml"/>
  <Override PartName="/ppt/theme/themeOverride2.xml" ContentType="application/vnd.openxmlformats-officedocument.themeOverride+xml"/>
  <Override PartName="/ppt/charts/chart4.xml" ContentType="application/vnd.openxmlformats-officedocument.drawingml.chart+xml"/>
  <Override PartName="/ppt/theme/themeOverride3.xml" ContentType="application/vnd.openxmlformats-officedocument.themeOverride+xml"/>
  <Override PartName="/ppt/tags/tag12.xml" ContentType="application/vnd.openxmlformats-officedocument.presentationml.tags+xml"/>
  <Override PartName="/ppt/notesSlides/notesSlide61.xml" ContentType="application/vnd.openxmlformats-officedocument.presentationml.notesSlide+xml"/>
  <Override PartName="/ppt/tags/tag13.xml" ContentType="application/vnd.openxmlformats-officedocument.presentationml.tags+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tags/tag14.xml" ContentType="application/vnd.openxmlformats-officedocument.presentationml.tags+xml"/>
  <Override PartName="/ppt/notesSlides/notesSlide72.xml" ContentType="application/vnd.openxmlformats-officedocument.presentationml.notesSlide+xml"/>
  <Override PartName="/ppt/tags/tag15.xml" ContentType="application/vnd.openxmlformats-officedocument.presentationml.tags+xml"/>
  <Override PartName="/ppt/notesSlides/notesSlide73.xml" ContentType="application/vnd.openxmlformats-officedocument.presentationml.notesSlide+xml"/>
  <Override PartName="/ppt/tags/tag16.xml" ContentType="application/vnd.openxmlformats-officedocument.presentationml.tags+xml"/>
  <Override PartName="/ppt/notesSlides/notesSlide74.xml" ContentType="application/vnd.openxmlformats-officedocument.presentationml.notesSlide+xml"/>
  <Override PartName="/ppt/tags/tag17.xml" ContentType="application/vnd.openxmlformats-officedocument.presentationml.tags+xml"/>
  <Override PartName="/ppt/notesSlides/notesSlide75.xml" ContentType="application/vnd.openxmlformats-officedocument.presentationml.notesSlide+xml"/>
  <Override PartName="/ppt/tags/tag18.xml" ContentType="application/vnd.openxmlformats-officedocument.presentationml.tags+xml"/>
  <Override PartName="/ppt/notesSlides/notesSlide76.xml" ContentType="application/vnd.openxmlformats-officedocument.presentationml.notesSlide+xml"/>
  <Override PartName="/ppt/tags/tag19.xml" ContentType="application/vnd.openxmlformats-officedocument.presentationml.tags+xml"/>
  <Override PartName="/ppt/notesSlides/notesSlide77.xml" ContentType="application/vnd.openxmlformats-officedocument.presentationml.notesSlide+xml"/>
  <Override PartName="/ppt/tags/tag20.xml" ContentType="application/vnd.openxmlformats-officedocument.presentationml.tags+xml"/>
  <Override PartName="/ppt/notesSlides/notesSlide78.xml" ContentType="application/vnd.openxmlformats-officedocument.presentationml.notesSlide+xml"/>
  <Override PartName="/ppt/tags/tag21.xml" ContentType="application/vnd.openxmlformats-officedocument.presentationml.tags+xml"/>
  <Override PartName="/ppt/notesSlides/notesSlide79.xml" ContentType="application/vnd.openxmlformats-officedocument.presentationml.notesSlide+xml"/>
  <Override PartName="/ppt/tags/tag22.xml" ContentType="application/vnd.openxmlformats-officedocument.presentationml.tags+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tags/tag23.xml" ContentType="application/vnd.openxmlformats-officedocument.presentationml.tags+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tags/tag24.xml" ContentType="application/vnd.openxmlformats-officedocument.presentationml.tags+xml"/>
  <Override PartName="/ppt/notesSlides/notesSlide91.xml" ContentType="application/vnd.openxmlformats-officedocument.presentationml.notesSlide+xml"/>
  <Override PartName="/ppt/tags/tag25.xml" ContentType="application/vnd.openxmlformats-officedocument.presentationml.tags+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tags/tag26.xml" ContentType="application/vnd.openxmlformats-officedocument.presentationml.tags+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 id="2147483697" r:id="rId3"/>
    <p:sldMasterId id="2147483778" r:id="rId4"/>
    <p:sldMasterId id="2147483802" r:id="rId5"/>
    <p:sldMasterId id="2147483814" r:id="rId6"/>
    <p:sldMasterId id="2147483826" r:id="rId7"/>
    <p:sldMasterId id="2147483847" r:id="rId8"/>
    <p:sldMasterId id="2147483871" r:id="rId9"/>
    <p:sldMasterId id="2147483895" r:id="rId10"/>
    <p:sldMasterId id="2147483907" r:id="rId11"/>
    <p:sldMasterId id="2147483931" r:id="rId12"/>
    <p:sldMasterId id="2147483943" r:id="rId13"/>
    <p:sldMasterId id="2147483977" r:id="rId14"/>
    <p:sldMasterId id="2147483989" r:id="rId15"/>
    <p:sldMasterId id="2147484005" r:id="rId16"/>
  </p:sldMasterIdLst>
  <p:notesMasterIdLst>
    <p:notesMasterId r:id="rId170"/>
  </p:notesMasterIdLst>
  <p:sldIdLst>
    <p:sldId id="754" r:id="rId17"/>
    <p:sldId id="725" r:id="rId18"/>
    <p:sldId id="730" r:id="rId19"/>
    <p:sldId id="723" r:id="rId20"/>
    <p:sldId id="726" r:id="rId21"/>
    <p:sldId id="748" r:id="rId22"/>
    <p:sldId id="746" r:id="rId23"/>
    <p:sldId id="330" r:id="rId24"/>
    <p:sldId id="425" r:id="rId25"/>
    <p:sldId id="426" r:id="rId26"/>
    <p:sldId id="440" r:id="rId27"/>
    <p:sldId id="427" r:id="rId28"/>
    <p:sldId id="353" r:id="rId29"/>
    <p:sldId id="597" r:id="rId30"/>
    <p:sldId id="596" r:id="rId31"/>
    <p:sldId id="599" r:id="rId32"/>
    <p:sldId id="750" r:id="rId33"/>
    <p:sldId id="331" r:id="rId34"/>
    <p:sldId id="357" r:id="rId35"/>
    <p:sldId id="358" r:id="rId36"/>
    <p:sldId id="258" r:id="rId37"/>
    <p:sldId id="356" r:id="rId38"/>
    <p:sldId id="301" r:id="rId39"/>
    <p:sldId id="557" r:id="rId40"/>
    <p:sldId id="574" r:id="rId41"/>
    <p:sldId id="705" r:id="rId42"/>
    <p:sldId id="708" r:id="rId43"/>
    <p:sldId id="783" r:id="rId44"/>
    <p:sldId id="709" r:id="rId45"/>
    <p:sldId id="756" r:id="rId46"/>
    <p:sldId id="794" r:id="rId47"/>
    <p:sldId id="793" r:id="rId48"/>
    <p:sldId id="791" r:id="rId49"/>
    <p:sldId id="781" r:id="rId50"/>
    <p:sldId id="795" r:id="rId51"/>
    <p:sldId id="782" r:id="rId52"/>
    <p:sldId id="796" r:id="rId53"/>
    <p:sldId id="784" r:id="rId54"/>
    <p:sldId id="439" r:id="rId55"/>
    <p:sldId id="670" r:id="rId56"/>
    <p:sldId id="449" r:id="rId57"/>
    <p:sldId id="261" r:id="rId58"/>
    <p:sldId id="262" r:id="rId59"/>
    <p:sldId id="273" r:id="rId60"/>
    <p:sldId id="276" r:id="rId61"/>
    <p:sldId id="278" r:id="rId62"/>
    <p:sldId id="274" r:id="rId63"/>
    <p:sldId id="279" r:id="rId64"/>
    <p:sldId id="518" r:id="rId65"/>
    <p:sldId id="531" r:id="rId66"/>
    <p:sldId id="260" r:id="rId67"/>
    <p:sldId id="785" r:id="rId68"/>
    <p:sldId id="751" r:id="rId69"/>
    <p:sldId id="698" r:id="rId70"/>
    <p:sldId id="442" r:id="rId71"/>
    <p:sldId id="798" r:id="rId72"/>
    <p:sldId id="732" r:id="rId73"/>
    <p:sldId id="733" r:id="rId74"/>
    <p:sldId id="734" r:id="rId75"/>
    <p:sldId id="735" r:id="rId76"/>
    <p:sldId id="360" r:id="rId77"/>
    <p:sldId id="414" r:id="rId78"/>
    <p:sldId id="391" r:id="rId79"/>
    <p:sldId id="686" r:id="rId80"/>
    <p:sldId id="687" r:id="rId81"/>
    <p:sldId id="423" r:id="rId82"/>
    <p:sldId id="424" r:id="rId83"/>
    <p:sldId id="736" r:id="rId84"/>
    <p:sldId id="737" r:id="rId85"/>
    <p:sldId id="738" r:id="rId86"/>
    <p:sldId id="740" r:id="rId87"/>
    <p:sldId id="416" r:id="rId88"/>
    <p:sldId id="417" r:id="rId89"/>
    <p:sldId id="415" r:id="rId90"/>
    <p:sldId id="418" r:id="rId91"/>
    <p:sldId id="445" r:id="rId92"/>
    <p:sldId id="739" r:id="rId93"/>
    <p:sldId id="420" r:id="rId94"/>
    <p:sldId id="694" r:id="rId95"/>
    <p:sldId id="693" r:id="rId96"/>
    <p:sldId id="399" r:id="rId97"/>
    <p:sldId id="701" r:id="rId98"/>
    <p:sldId id="702" r:id="rId99"/>
    <p:sldId id="703" r:id="rId100"/>
    <p:sldId id="402" r:id="rId101"/>
    <p:sldId id="404" r:id="rId102"/>
    <p:sldId id="487" r:id="rId103"/>
    <p:sldId id="614" r:id="rId104"/>
    <p:sldId id="410" r:id="rId105"/>
    <p:sldId id="411" r:id="rId106"/>
    <p:sldId id="689" r:id="rId107"/>
    <p:sldId id="616" r:id="rId108"/>
    <p:sldId id="412" r:id="rId109"/>
    <p:sldId id="413" r:id="rId110"/>
    <p:sldId id="700" r:id="rId111"/>
    <p:sldId id="729" r:id="rId112"/>
    <p:sldId id="719" r:id="rId113"/>
    <p:sldId id="761" r:id="rId114"/>
    <p:sldId id="571" r:id="rId115"/>
    <p:sldId id="552" r:id="rId116"/>
    <p:sldId id="570" r:id="rId117"/>
    <p:sldId id="572" r:id="rId118"/>
    <p:sldId id="752" r:id="rId119"/>
    <p:sldId id="428" r:id="rId120"/>
    <p:sldId id="429" r:id="rId121"/>
    <p:sldId id="430" r:id="rId122"/>
    <p:sldId id="446" r:id="rId123"/>
    <p:sldId id="742" r:id="rId124"/>
    <p:sldId id="386" r:id="rId125"/>
    <p:sldId id="741" r:id="rId126"/>
    <p:sldId id="342" r:id="rId127"/>
    <p:sldId id="706" r:id="rId128"/>
    <p:sldId id="744" r:id="rId129"/>
    <p:sldId id="385" r:id="rId130"/>
    <p:sldId id="336" r:id="rId131"/>
    <p:sldId id="337" r:id="rId132"/>
    <p:sldId id="339" r:id="rId133"/>
    <p:sldId id="340" r:id="rId134"/>
    <p:sldId id="690" r:id="rId135"/>
    <p:sldId id="745" r:id="rId136"/>
    <p:sldId id="343" r:id="rId137"/>
    <p:sldId id="458" r:id="rId138"/>
    <p:sldId id="344" r:id="rId139"/>
    <p:sldId id="345" r:id="rId140"/>
    <p:sldId id="346" r:id="rId141"/>
    <p:sldId id="350" r:id="rId142"/>
    <p:sldId id="758" r:id="rId143"/>
    <p:sldId id="760" r:id="rId144"/>
    <p:sldId id="454" r:id="rId145"/>
    <p:sldId id="456" r:id="rId146"/>
    <p:sldId id="457" r:id="rId147"/>
    <p:sldId id="763" r:id="rId148"/>
    <p:sldId id="765" r:id="rId149"/>
    <p:sldId id="797" r:id="rId150"/>
    <p:sldId id="766" r:id="rId151"/>
    <p:sldId id="764" r:id="rId152"/>
    <p:sldId id="767" r:id="rId153"/>
    <p:sldId id="768" r:id="rId154"/>
    <p:sldId id="769" r:id="rId155"/>
    <p:sldId id="770" r:id="rId156"/>
    <p:sldId id="771" r:id="rId157"/>
    <p:sldId id="772" r:id="rId158"/>
    <p:sldId id="773" r:id="rId159"/>
    <p:sldId id="774" r:id="rId160"/>
    <p:sldId id="775" r:id="rId161"/>
    <p:sldId id="776" r:id="rId162"/>
    <p:sldId id="777" r:id="rId163"/>
    <p:sldId id="778" r:id="rId164"/>
    <p:sldId id="787" r:id="rId165"/>
    <p:sldId id="786" r:id="rId166"/>
    <p:sldId id="755" r:id="rId167"/>
    <p:sldId id="434" r:id="rId168"/>
    <p:sldId id="436" r:id="rId16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9B"/>
    <a:srgbClr val="FFE058"/>
    <a:srgbClr val="50FFFE"/>
    <a:srgbClr val="034B55"/>
    <a:srgbClr val="009AAF"/>
    <a:srgbClr val="015F6C"/>
    <a:srgbClr val="04727F"/>
    <a:srgbClr val="997500"/>
    <a:srgbClr val="B96546"/>
    <a:srgbClr val="00595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774"/>
    <p:restoredTop sz="89495" autoAdjust="0"/>
  </p:normalViewPr>
  <p:slideViewPr>
    <p:cSldViewPr snapToGrid="0" snapToObjects="1">
      <p:cViewPr varScale="1">
        <p:scale>
          <a:sx n="114" d="100"/>
          <a:sy n="114" d="100"/>
        </p:scale>
        <p:origin x="976"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103" d="100"/>
          <a:sy n="103" d="100"/>
        </p:scale>
        <p:origin x="4112" y="176"/>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01.xml"/><Relationship Id="rId21" Type="http://schemas.openxmlformats.org/officeDocument/2006/relationships/slide" Target="slides/slide5.xml"/><Relationship Id="rId42" Type="http://schemas.openxmlformats.org/officeDocument/2006/relationships/slide" Target="slides/slide26.xml"/><Relationship Id="rId63" Type="http://schemas.openxmlformats.org/officeDocument/2006/relationships/slide" Target="slides/slide47.xml"/><Relationship Id="rId84" Type="http://schemas.openxmlformats.org/officeDocument/2006/relationships/slide" Target="slides/slide68.xml"/><Relationship Id="rId138" Type="http://schemas.openxmlformats.org/officeDocument/2006/relationships/slide" Target="slides/slide122.xml"/><Relationship Id="rId159" Type="http://schemas.openxmlformats.org/officeDocument/2006/relationships/slide" Target="slides/slide143.xml"/><Relationship Id="rId170" Type="http://schemas.openxmlformats.org/officeDocument/2006/relationships/notesMaster" Target="notesMasters/notesMaster1.xml"/><Relationship Id="rId107" Type="http://schemas.openxmlformats.org/officeDocument/2006/relationships/slide" Target="slides/slide91.xml"/><Relationship Id="rId11" Type="http://schemas.openxmlformats.org/officeDocument/2006/relationships/slideMaster" Target="slideMasters/slideMaster11.xml"/><Relationship Id="rId32" Type="http://schemas.openxmlformats.org/officeDocument/2006/relationships/slide" Target="slides/slide16.xml"/><Relationship Id="rId53" Type="http://schemas.openxmlformats.org/officeDocument/2006/relationships/slide" Target="slides/slide37.xml"/><Relationship Id="rId74" Type="http://schemas.openxmlformats.org/officeDocument/2006/relationships/slide" Target="slides/slide58.xml"/><Relationship Id="rId128" Type="http://schemas.openxmlformats.org/officeDocument/2006/relationships/slide" Target="slides/slide112.xml"/><Relationship Id="rId149" Type="http://schemas.openxmlformats.org/officeDocument/2006/relationships/slide" Target="slides/slide133.xml"/><Relationship Id="rId5" Type="http://schemas.openxmlformats.org/officeDocument/2006/relationships/slideMaster" Target="slideMasters/slideMaster5.xml"/><Relationship Id="rId95" Type="http://schemas.openxmlformats.org/officeDocument/2006/relationships/slide" Target="slides/slide79.xml"/><Relationship Id="rId160" Type="http://schemas.openxmlformats.org/officeDocument/2006/relationships/slide" Target="slides/slide144.xml"/><Relationship Id="rId22" Type="http://schemas.openxmlformats.org/officeDocument/2006/relationships/slide" Target="slides/slide6.xml"/><Relationship Id="rId43" Type="http://schemas.openxmlformats.org/officeDocument/2006/relationships/slide" Target="slides/slide27.xml"/><Relationship Id="rId64" Type="http://schemas.openxmlformats.org/officeDocument/2006/relationships/slide" Target="slides/slide48.xml"/><Relationship Id="rId118" Type="http://schemas.openxmlformats.org/officeDocument/2006/relationships/slide" Target="slides/slide102.xml"/><Relationship Id="rId139" Type="http://schemas.openxmlformats.org/officeDocument/2006/relationships/slide" Target="slides/slide123.xml"/><Relationship Id="rId85" Type="http://schemas.openxmlformats.org/officeDocument/2006/relationships/slide" Target="slides/slide69.xml"/><Relationship Id="rId150" Type="http://schemas.openxmlformats.org/officeDocument/2006/relationships/slide" Target="slides/slide134.xml"/><Relationship Id="rId171" Type="http://schemas.openxmlformats.org/officeDocument/2006/relationships/presProps" Target="presProps.xml"/><Relationship Id="rId12" Type="http://schemas.openxmlformats.org/officeDocument/2006/relationships/slideMaster" Target="slideMasters/slideMaster12.xml"/><Relationship Id="rId33" Type="http://schemas.openxmlformats.org/officeDocument/2006/relationships/slide" Target="slides/slide17.xml"/><Relationship Id="rId108" Type="http://schemas.openxmlformats.org/officeDocument/2006/relationships/slide" Target="slides/slide92.xml"/><Relationship Id="rId129" Type="http://schemas.openxmlformats.org/officeDocument/2006/relationships/slide" Target="slides/slide113.xml"/><Relationship Id="rId54" Type="http://schemas.openxmlformats.org/officeDocument/2006/relationships/slide" Target="slides/slide38.xml"/><Relationship Id="rId75" Type="http://schemas.openxmlformats.org/officeDocument/2006/relationships/slide" Target="slides/slide59.xml"/><Relationship Id="rId96" Type="http://schemas.openxmlformats.org/officeDocument/2006/relationships/slide" Target="slides/slide80.xml"/><Relationship Id="rId140" Type="http://schemas.openxmlformats.org/officeDocument/2006/relationships/slide" Target="slides/slide124.xml"/><Relationship Id="rId161" Type="http://schemas.openxmlformats.org/officeDocument/2006/relationships/slide" Target="slides/slide145.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7.xml"/><Relationship Id="rId28" Type="http://schemas.openxmlformats.org/officeDocument/2006/relationships/slide" Target="slides/slide12.xml"/><Relationship Id="rId49" Type="http://schemas.openxmlformats.org/officeDocument/2006/relationships/slide" Target="slides/slide33.xml"/><Relationship Id="rId114" Type="http://schemas.openxmlformats.org/officeDocument/2006/relationships/slide" Target="slides/slide98.xml"/><Relationship Id="rId119" Type="http://schemas.openxmlformats.org/officeDocument/2006/relationships/slide" Target="slides/slide103.xml"/><Relationship Id="rId44" Type="http://schemas.openxmlformats.org/officeDocument/2006/relationships/slide" Target="slides/slide28.xml"/><Relationship Id="rId60" Type="http://schemas.openxmlformats.org/officeDocument/2006/relationships/slide" Target="slides/slide44.xml"/><Relationship Id="rId65" Type="http://schemas.openxmlformats.org/officeDocument/2006/relationships/slide" Target="slides/slide49.xml"/><Relationship Id="rId81" Type="http://schemas.openxmlformats.org/officeDocument/2006/relationships/slide" Target="slides/slide65.xml"/><Relationship Id="rId86" Type="http://schemas.openxmlformats.org/officeDocument/2006/relationships/slide" Target="slides/slide70.xml"/><Relationship Id="rId130" Type="http://schemas.openxmlformats.org/officeDocument/2006/relationships/slide" Target="slides/slide114.xml"/><Relationship Id="rId135" Type="http://schemas.openxmlformats.org/officeDocument/2006/relationships/slide" Target="slides/slide119.xml"/><Relationship Id="rId151" Type="http://schemas.openxmlformats.org/officeDocument/2006/relationships/slide" Target="slides/slide135.xml"/><Relationship Id="rId156" Type="http://schemas.openxmlformats.org/officeDocument/2006/relationships/slide" Target="slides/slide140.xml"/><Relationship Id="rId172" Type="http://schemas.openxmlformats.org/officeDocument/2006/relationships/viewProps" Target="viewProps.xml"/><Relationship Id="rId13" Type="http://schemas.openxmlformats.org/officeDocument/2006/relationships/slideMaster" Target="slideMasters/slideMaster13.xml"/><Relationship Id="rId18" Type="http://schemas.openxmlformats.org/officeDocument/2006/relationships/slide" Target="slides/slide2.xml"/><Relationship Id="rId39" Type="http://schemas.openxmlformats.org/officeDocument/2006/relationships/slide" Target="slides/slide23.xml"/><Relationship Id="rId109" Type="http://schemas.openxmlformats.org/officeDocument/2006/relationships/slide" Target="slides/slide93.xml"/><Relationship Id="rId34" Type="http://schemas.openxmlformats.org/officeDocument/2006/relationships/slide" Target="slides/slide18.xml"/><Relationship Id="rId50" Type="http://schemas.openxmlformats.org/officeDocument/2006/relationships/slide" Target="slides/slide34.xml"/><Relationship Id="rId55" Type="http://schemas.openxmlformats.org/officeDocument/2006/relationships/slide" Target="slides/slide39.xml"/><Relationship Id="rId76" Type="http://schemas.openxmlformats.org/officeDocument/2006/relationships/slide" Target="slides/slide60.xml"/><Relationship Id="rId97" Type="http://schemas.openxmlformats.org/officeDocument/2006/relationships/slide" Target="slides/slide81.xml"/><Relationship Id="rId104" Type="http://schemas.openxmlformats.org/officeDocument/2006/relationships/slide" Target="slides/slide88.xml"/><Relationship Id="rId120" Type="http://schemas.openxmlformats.org/officeDocument/2006/relationships/slide" Target="slides/slide104.xml"/><Relationship Id="rId125" Type="http://schemas.openxmlformats.org/officeDocument/2006/relationships/slide" Target="slides/slide109.xml"/><Relationship Id="rId141" Type="http://schemas.openxmlformats.org/officeDocument/2006/relationships/slide" Target="slides/slide125.xml"/><Relationship Id="rId146" Type="http://schemas.openxmlformats.org/officeDocument/2006/relationships/slide" Target="slides/slide130.xml"/><Relationship Id="rId167" Type="http://schemas.openxmlformats.org/officeDocument/2006/relationships/slide" Target="slides/slide151.xml"/><Relationship Id="rId7" Type="http://schemas.openxmlformats.org/officeDocument/2006/relationships/slideMaster" Target="slideMasters/slideMaster7.xml"/><Relationship Id="rId71" Type="http://schemas.openxmlformats.org/officeDocument/2006/relationships/slide" Target="slides/slide55.xml"/><Relationship Id="rId92" Type="http://schemas.openxmlformats.org/officeDocument/2006/relationships/slide" Target="slides/slide76.xml"/><Relationship Id="rId162" Type="http://schemas.openxmlformats.org/officeDocument/2006/relationships/slide" Target="slides/slide146.xml"/><Relationship Id="rId2" Type="http://schemas.openxmlformats.org/officeDocument/2006/relationships/slideMaster" Target="slideMasters/slideMaster2.xml"/><Relationship Id="rId29" Type="http://schemas.openxmlformats.org/officeDocument/2006/relationships/slide" Target="slides/slide13.xml"/><Relationship Id="rId24" Type="http://schemas.openxmlformats.org/officeDocument/2006/relationships/slide" Target="slides/slide8.xml"/><Relationship Id="rId40" Type="http://schemas.openxmlformats.org/officeDocument/2006/relationships/slide" Target="slides/slide24.xml"/><Relationship Id="rId45" Type="http://schemas.openxmlformats.org/officeDocument/2006/relationships/slide" Target="slides/slide29.xml"/><Relationship Id="rId66" Type="http://schemas.openxmlformats.org/officeDocument/2006/relationships/slide" Target="slides/slide50.xml"/><Relationship Id="rId87" Type="http://schemas.openxmlformats.org/officeDocument/2006/relationships/slide" Target="slides/slide71.xml"/><Relationship Id="rId110" Type="http://schemas.openxmlformats.org/officeDocument/2006/relationships/slide" Target="slides/slide94.xml"/><Relationship Id="rId115" Type="http://schemas.openxmlformats.org/officeDocument/2006/relationships/slide" Target="slides/slide99.xml"/><Relationship Id="rId131" Type="http://schemas.openxmlformats.org/officeDocument/2006/relationships/slide" Target="slides/slide115.xml"/><Relationship Id="rId136" Type="http://schemas.openxmlformats.org/officeDocument/2006/relationships/slide" Target="slides/slide120.xml"/><Relationship Id="rId157" Type="http://schemas.openxmlformats.org/officeDocument/2006/relationships/slide" Target="slides/slide141.xml"/><Relationship Id="rId61" Type="http://schemas.openxmlformats.org/officeDocument/2006/relationships/slide" Target="slides/slide45.xml"/><Relationship Id="rId82" Type="http://schemas.openxmlformats.org/officeDocument/2006/relationships/slide" Target="slides/slide66.xml"/><Relationship Id="rId152" Type="http://schemas.openxmlformats.org/officeDocument/2006/relationships/slide" Target="slides/slide136.xml"/><Relationship Id="rId173" Type="http://schemas.openxmlformats.org/officeDocument/2006/relationships/theme" Target="theme/theme1.xml"/><Relationship Id="rId19" Type="http://schemas.openxmlformats.org/officeDocument/2006/relationships/slide" Target="slides/slide3.xml"/><Relationship Id="rId14" Type="http://schemas.openxmlformats.org/officeDocument/2006/relationships/slideMaster" Target="slideMasters/slideMaster14.xml"/><Relationship Id="rId30" Type="http://schemas.openxmlformats.org/officeDocument/2006/relationships/slide" Target="slides/slide14.xml"/><Relationship Id="rId35" Type="http://schemas.openxmlformats.org/officeDocument/2006/relationships/slide" Target="slides/slide19.xml"/><Relationship Id="rId56" Type="http://schemas.openxmlformats.org/officeDocument/2006/relationships/slide" Target="slides/slide40.xml"/><Relationship Id="rId77" Type="http://schemas.openxmlformats.org/officeDocument/2006/relationships/slide" Target="slides/slide61.xml"/><Relationship Id="rId100" Type="http://schemas.openxmlformats.org/officeDocument/2006/relationships/slide" Target="slides/slide84.xml"/><Relationship Id="rId105" Type="http://schemas.openxmlformats.org/officeDocument/2006/relationships/slide" Target="slides/slide89.xml"/><Relationship Id="rId126" Type="http://schemas.openxmlformats.org/officeDocument/2006/relationships/slide" Target="slides/slide110.xml"/><Relationship Id="rId147" Type="http://schemas.openxmlformats.org/officeDocument/2006/relationships/slide" Target="slides/slide131.xml"/><Relationship Id="rId168" Type="http://schemas.openxmlformats.org/officeDocument/2006/relationships/slide" Target="slides/slide152.xml"/><Relationship Id="rId8" Type="http://schemas.openxmlformats.org/officeDocument/2006/relationships/slideMaster" Target="slideMasters/slideMaster8.xml"/><Relationship Id="rId51" Type="http://schemas.openxmlformats.org/officeDocument/2006/relationships/slide" Target="slides/slide35.xml"/><Relationship Id="rId72" Type="http://schemas.openxmlformats.org/officeDocument/2006/relationships/slide" Target="slides/slide56.xml"/><Relationship Id="rId93" Type="http://schemas.openxmlformats.org/officeDocument/2006/relationships/slide" Target="slides/slide77.xml"/><Relationship Id="rId98" Type="http://schemas.openxmlformats.org/officeDocument/2006/relationships/slide" Target="slides/slide82.xml"/><Relationship Id="rId121" Type="http://schemas.openxmlformats.org/officeDocument/2006/relationships/slide" Target="slides/slide105.xml"/><Relationship Id="rId142" Type="http://schemas.openxmlformats.org/officeDocument/2006/relationships/slide" Target="slides/slide126.xml"/><Relationship Id="rId163" Type="http://schemas.openxmlformats.org/officeDocument/2006/relationships/slide" Target="slides/slide147.xml"/><Relationship Id="rId3" Type="http://schemas.openxmlformats.org/officeDocument/2006/relationships/slideMaster" Target="slideMasters/slideMaster3.xml"/><Relationship Id="rId25" Type="http://schemas.openxmlformats.org/officeDocument/2006/relationships/slide" Target="slides/slide9.xml"/><Relationship Id="rId46" Type="http://schemas.openxmlformats.org/officeDocument/2006/relationships/slide" Target="slides/slide30.xml"/><Relationship Id="rId67" Type="http://schemas.openxmlformats.org/officeDocument/2006/relationships/slide" Target="slides/slide51.xml"/><Relationship Id="rId116" Type="http://schemas.openxmlformats.org/officeDocument/2006/relationships/slide" Target="slides/slide100.xml"/><Relationship Id="rId137" Type="http://schemas.openxmlformats.org/officeDocument/2006/relationships/slide" Target="slides/slide121.xml"/><Relationship Id="rId158" Type="http://schemas.openxmlformats.org/officeDocument/2006/relationships/slide" Target="slides/slide142.xml"/><Relationship Id="rId20" Type="http://schemas.openxmlformats.org/officeDocument/2006/relationships/slide" Target="slides/slide4.xml"/><Relationship Id="rId41" Type="http://schemas.openxmlformats.org/officeDocument/2006/relationships/slide" Target="slides/slide25.xml"/><Relationship Id="rId62" Type="http://schemas.openxmlformats.org/officeDocument/2006/relationships/slide" Target="slides/slide46.xml"/><Relationship Id="rId83" Type="http://schemas.openxmlformats.org/officeDocument/2006/relationships/slide" Target="slides/slide67.xml"/><Relationship Id="rId88" Type="http://schemas.openxmlformats.org/officeDocument/2006/relationships/slide" Target="slides/slide72.xml"/><Relationship Id="rId111" Type="http://schemas.openxmlformats.org/officeDocument/2006/relationships/slide" Target="slides/slide95.xml"/><Relationship Id="rId132" Type="http://schemas.openxmlformats.org/officeDocument/2006/relationships/slide" Target="slides/slide116.xml"/><Relationship Id="rId153" Type="http://schemas.openxmlformats.org/officeDocument/2006/relationships/slide" Target="slides/slide137.xml"/><Relationship Id="rId174" Type="http://schemas.openxmlformats.org/officeDocument/2006/relationships/tableStyles" Target="tableStyles.xml"/><Relationship Id="rId15" Type="http://schemas.openxmlformats.org/officeDocument/2006/relationships/slideMaster" Target="slideMasters/slideMaster15.xml"/><Relationship Id="rId36" Type="http://schemas.openxmlformats.org/officeDocument/2006/relationships/slide" Target="slides/slide20.xml"/><Relationship Id="rId57" Type="http://schemas.openxmlformats.org/officeDocument/2006/relationships/slide" Target="slides/slide41.xml"/><Relationship Id="rId106" Type="http://schemas.openxmlformats.org/officeDocument/2006/relationships/slide" Target="slides/slide90.xml"/><Relationship Id="rId127" Type="http://schemas.openxmlformats.org/officeDocument/2006/relationships/slide" Target="slides/slide111.xml"/><Relationship Id="rId10" Type="http://schemas.openxmlformats.org/officeDocument/2006/relationships/slideMaster" Target="slideMasters/slideMaster10.xml"/><Relationship Id="rId31" Type="http://schemas.openxmlformats.org/officeDocument/2006/relationships/slide" Target="slides/slide15.xml"/><Relationship Id="rId52" Type="http://schemas.openxmlformats.org/officeDocument/2006/relationships/slide" Target="slides/slide36.xml"/><Relationship Id="rId73" Type="http://schemas.openxmlformats.org/officeDocument/2006/relationships/slide" Target="slides/slide57.xml"/><Relationship Id="rId78" Type="http://schemas.openxmlformats.org/officeDocument/2006/relationships/slide" Target="slides/slide62.xml"/><Relationship Id="rId94" Type="http://schemas.openxmlformats.org/officeDocument/2006/relationships/slide" Target="slides/slide78.xml"/><Relationship Id="rId99" Type="http://schemas.openxmlformats.org/officeDocument/2006/relationships/slide" Target="slides/slide83.xml"/><Relationship Id="rId101" Type="http://schemas.openxmlformats.org/officeDocument/2006/relationships/slide" Target="slides/slide85.xml"/><Relationship Id="rId122" Type="http://schemas.openxmlformats.org/officeDocument/2006/relationships/slide" Target="slides/slide106.xml"/><Relationship Id="rId143" Type="http://schemas.openxmlformats.org/officeDocument/2006/relationships/slide" Target="slides/slide127.xml"/><Relationship Id="rId148" Type="http://schemas.openxmlformats.org/officeDocument/2006/relationships/slide" Target="slides/slide132.xml"/><Relationship Id="rId164" Type="http://schemas.openxmlformats.org/officeDocument/2006/relationships/slide" Target="slides/slide148.xml"/><Relationship Id="rId169" Type="http://schemas.openxmlformats.org/officeDocument/2006/relationships/slide" Target="slides/slide153.xml"/><Relationship Id="rId4" Type="http://schemas.openxmlformats.org/officeDocument/2006/relationships/slideMaster" Target="slideMasters/slideMaster4.xml"/><Relationship Id="rId9" Type="http://schemas.openxmlformats.org/officeDocument/2006/relationships/slideMaster" Target="slideMasters/slideMaster9.xml"/><Relationship Id="rId26" Type="http://schemas.openxmlformats.org/officeDocument/2006/relationships/slide" Target="slides/slide10.xml"/><Relationship Id="rId47" Type="http://schemas.openxmlformats.org/officeDocument/2006/relationships/slide" Target="slides/slide31.xml"/><Relationship Id="rId68" Type="http://schemas.openxmlformats.org/officeDocument/2006/relationships/slide" Target="slides/slide52.xml"/><Relationship Id="rId89" Type="http://schemas.openxmlformats.org/officeDocument/2006/relationships/slide" Target="slides/slide73.xml"/><Relationship Id="rId112" Type="http://schemas.openxmlformats.org/officeDocument/2006/relationships/slide" Target="slides/slide96.xml"/><Relationship Id="rId133" Type="http://schemas.openxmlformats.org/officeDocument/2006/relationships/slide" Target="slides/slide117.xml"/><Relationship Id="rId154" Type="http://schemas.openxmlformats.org/officeDocument/2006/relationships/slide" Target="slides/slide138.xml"/><Relationship Id="rId16" Type="http://schemas.openxmlformats.org/officeDocument/2006/relationships/slideMaster" Target="slideMasters/slideMaster16.xml"/><Relationship Id="rId37" Type="http://schemas.openxmlformats.org/officeDocument/2006/relationships/slide" Target="slides/slide21.xml"/><Relationship Id="rId58" Type="http://schemas.openxmlformats.org/officeDocument/2006/relationships/slide" Target="slides/slide42.xml"/><Relationship Id="rId79" Type="http://schemas.openxmlformats.org/officeDocument/2006/relationships/slide" Target="slides/slide63.xml"/><Relationship Id="rId102" Type="http://schemas.openxmlformats.org/officeDocument/2006/relationships/slide" Target="slides/slide86.xml"/><Relationship Id="rId123" Type="http://schemas.openxmlformats.org/officeDocument/2006/relationships/slide" Target="slides/slide107.xml"/><Relationship Id="rId144" Type="http://schemas.openxmlformats.org/officeDocument/2006/relationships/slide" Target="slides/slide128.xml"/><Relationship Id="rId90" Type="http://schemas.openxmlformats.org/officeDocument/2006/relationships/slide" Target="slides/slide74.xml"/><Relationship Id="rId165" Type="http://schemas.openxmlformats.org/officeDocument/2006/relationships/slide" Target="slides/slide149.xml"/><Relationship Id="rId27" Type="http://schemas.openxmlformats.org/officeDocument/2006/relationships/slide" Target="slides/slide11.xml"/><Relationship Id="rId48" Type="http://schemas.openxmlformats.org/officeDocument/2006/relationships/slide" Target="slides/slide32.xml"/><Relationship Id="rId69" Type="http://schemas.openxmlformats.org/officeDocument/2006/relationships/slide" Target="slides/slide53.xml"/><Relationship Id="rId113" Type="http://schemas.openxmlformats.org/officeDocument/2006/relationships/slide" Target="slides/slide97.xml"/><Relationship Id="rId134" Type="http://schemas.openxmlformats.org/officeDocument/2006/relationships/slide" Target="slides/slide118.xml"/><Relationship Id="rId80" Type="http://schemas.openxmlformats.org/officeDocument/2006/relationships/slide" Target="slides/slide64.xml"/><Relationship Id="rId155" Type="http://schemas.openxmlformats.org/officeDocument/2006/relationships/slide" Target="slides/slide139.xml"/><Relationship Id="rId17" Type="http://schemas.openxmlformats.org/officeDocument/2006/relationships/slide" Target="slides/slide1.xml"/><Relationship Id="rId38" Type="http://schemas.openxmlformats.org/officeDocument/2006/relationships/slide" Target="slides/slide22.xml"/><Relationship Id="rId59" Type="http://schemas.openxmlformats.org/officeDocument/2006/relationships/slide" Target="slides/slide43.xml"/><Relationship Id="rId103" Type="http://schemas.openxmlformats.org/officeDocument/2006/relationships/slide" Target="slides/slide87.xml"/><Relationship Id="rId124" Type="http://schemas.openxmlformats.org/officeDocument/2006/relationships/slide" Target="slides/slide108.xml"/><Relationship Id="rId70" Type="http://schemas.openxmlformats.org/officeDocument/2006/relationships/slide" Target="slides/slide54.xml"/><Relationship Id="rId91" Type="http://schemas.openxmlformats.org/officeDocument/2006/relationships/slide" Target="slides/slide75.xml"/><Relationship Id="rId145" Type="http://schemas.openxmlformats.org/officeDocument/2006/relationships/slide" Target="slides/slide129.xml"/><Relationship Id="rId166" Type="http://schemas.openxmlformats.org/officeDocument/2006/relationships/slide" Target="slides/slide150.xml"/></Relationships>
</file>

<file path=ppt/charts/_rels/chart1.xml.rels><?xml version="1.0" encoding="UTF-8" standalone="yes"?>
<Relationships xmlns="http://schemas.openxmlformats.org/package/2006/relationships"><Relationship Id="rId3" Type="http://schemas.openxmlformats.org/officeDocument/2006/relationships/oleObject" Target="file:////Users\oa43\Desktop\Slides\ESTEEM%20Graph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Macintosh%20HD:Users:skylerjackson:Box%20Sync:Social%20Identity%20Research%20Lab:Conflicts%20in%20Allegiances%20Study:Part%202%20and%203:Part%202%20-%20Cross-Sectional%20Survey:Poster:2015%20APA%20Convention:CIA%20poster%20means.xlsx" TargetMode="External"/></Relationships>
</file>

<file path=ppt/charts/_rels/chart3.xml.rels><?xml version="1.0" encoding="UTF-8" standalone="yes"?>
<Relationships xmlns="http://schemas.openxmlformats.org/package/2006/relationships"><Relationship Id="rId2" Type="http://schemas.openxmlformats.org/officeDocument/2006/relationships/oleObject" Target="Macintosh%20HD:Users:skylerjackson:Box%20Sync:Social%20Identity%20Research%20Lab:Conflicts%20in%20Allegiances%20Study:Part%202%20and%203:Part%202%20-%20Cross-Sectional%20Survey:Poster:2015%20APA%20Convention:CIA%20poster%20means.xlsx" TargetMode="External"/><Relationship Id="rId1" Type="http://schemas.openxmlformats.org/officeDocument/2006/relationships/themeOverride" Target="../theme/themeOverride2.xml"/></Relationships>
</file>

<file path=ppt/charts/_rels/chart4.xml.rels><?xml version="1.0" encoding="UTF-8" standalone="yes"?>
<Relationships xmlns="http://schemas.openxmlformats.org/package/2006/relationships"><Relationship Id="rId2" Type="http://schemas.openxmlformats.org/officeDocument/2006/relationships/oleObject" Target="Macintosh%20HD:Users:skylerjackson:Box%20Sync:Social%20Identity%20Research%20Lab:Conflicts%20in%20Allegiances%20Study:Part%202%20and%203:Part%202%20-%20Cross-Sectional%20Survey:Poster:2015%20APA%20Convention:CIA%20poster%20means.xlsx" TargetMode="External"/><Relationship Id="rId1" Type="http://schemas.openxmlformats.org/officeDocument/2006/relationships/themeOverride" Target="../theme/themeOverride3.xml"/></Relationships>
</file>

<file path=ppt/charts/_rels/chart5.xml.rels><?xml version="1.0" encoding="UTF-8" standalone="yes"?>
<Relationships xmlns="http://schemas.openxmlformats.org/package/2006/relationships"><Relationship Id="rId1" Type="http://schemas.openxmlformats.org/officeDocument/2006/relationships/oleObject" Target="file:////Users\oa43\Desktop\Slides\ESTEEM%20Graphs.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Users\oa43\Desktop\Slides\ESTEEM%20Graphs.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Users\oa43\Desktop\Slides\ESTEEM%20Graphs.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Users\oa43\Desktop\Slides\ESTEEM%20Graphs.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Users\oa43\Desktop\Slides\ESTEEM%20Graph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3428291534293778E-2"/>
          <c:y val="0.12343792629481386"/>
          <c:w val="0.89917792261670271"/>
          <c:h val="0.69016374901142774"/>
        </c:manualLayout>
      </c:layout>
      <c:barChart>
        <c:barDir val="col"/>
        <c:grouping val="clustered"/>
        <c:varyColors val="0"/>
        <c:ser>
          <c:idx val="0"/>
          <c:order val="0"/>
          <c:tx>
            <c:strRef>
              <c:f>'Disparity Charts'!$B$3</c:f>
              <c:strCache>
                <c:ptCount val="1"/>
                <c:pt idx="0">
                  <c:v>LGB</c:v>
                </c:pt>
              </c:strCache>
            </c:strRef>
          </c:tx>
          <c:spPr>
            <a:solidFill>
              <a:srgbClr val="E47D50"/>
            </a:solidFill>
            <a:ln>
              <a:noFill/>
            </a:ln>
            <a:effectLst/>
          </c:spPr>
          <c:invertIfNegative val="0"/>
          <c:cat>
            <c:strRef>
              <c:f>'Disparity Charts'!$A$4:$A$7</c:f>
              <c:strCache>
                <c:ptCount val="4"/>
                <c:pt idx="0">
                  <c:v>Depression</c:v>
                </c:pt>
                <c:pt idx="1">
                  <c:v>Anxiety</c:v>
                </c:pt>
                <c:pt idx="2">
                  <c:v>Suicidality</c:v>
                </c:pt>
                <c:pt idx="3">
                  <c:v>Substance use disorder</c:v>
                </c:pt>
              </c:strCache>
            </c:strRef>
          </c:cat>
          <c:val>
            <c:numRef>
              <c:f>'Disparity Charts'!$B$4:$B$7</c:f>
              <c:numCache>
                <c:formatCode>General</c:formatCode>
                <c:ptCount val="4"/>
                <c:pt idx="0">
                  <c:v>42.6</c:v>
                </c:pt>
                <c:pt idx="1">
                  <c:v>45.4</c:v>
                </c:pt>
                <c:pt idx="2">
                  <c:v>28</c:v>
                </c:pt>
                <c:pt idx="3">
                  <c:v>27.6</c:v>
                </c:pt>
              </c:numCache>
            </c:numRef>
          </c:val>
          <c:extLst>
            <c:ext xmlns:c16="http://schemas.microsoft.com/office/drawing/2014/chart" uri="{C3380CC4-5D6E-409C-BE32-E72D297353CC}">
              <c16:uniqueId val="{00000000-C602-614B-9861-E2816AF8BADB}"/>
            </c:ext>
          </c:extLst>
        </c:ser>
        <c:ser>
          <c:idx val="1"/>
          <c:order val="1"/>
          <c:tx>
            <c:strRef>
              <c:f>'Disparity Charts'!$C$3</c:f>
              <c:strCache>
                <c:ptCount val="1"/>
                <c:pt idx="0">
                  <c:v>Heterosexual</c:v>
                </c:pt>
              </c:strCache>
            </c:strRef>
          </c:tx>
          <c:spPr>
            <a:solidFill>
              <a:srgbClr val="7381A7"/>
            </a:solidFill>
            <a:ln>
              <a:noFill/>
            </a:ln>
            <a:effectLst/>
          </c:spPr>
          <c:invertIfNegative val="0"/>
          <c:cat>
            <c:strRef>
              <c:f>'Disparity Charts'!$A$4:$A$7</c:f>
              <c:strCache>
                <c:ptCount val="4"/>
                <c:pt idx="0">
                  <c:v>Depression</c:v>
                </c:pt>
                <c:pt idx="1">
                  <c:v>Anxiety</c:v>
                </c:pt>
                <c:pt idx="2">
                  <c:v>Suicidality</c:v>
                </c:pt>
                <c:pt idx="3">
                  <c:v>Substance use disorder</c:v>
                </c:pt>
              </c:strCache>
            </c:strRef>
          </c:cat>
          <c:val>
            <c:numRef>
              <c:f>'Disparity Charts'!$C$4:$C$7</c:f>
              <c:numCache>
                <c:formatCode>General</c:formatCode>
                <c:ptCount val="4"/>
                <c:pt idx="0">
                  <c:v>22.3</c:v>
                </c:pt>
                <c:pt idx="1">
                  <c:v>26</c:v>
                </c:pt>
                <c:pt idx="2">
                  <c:v>12</c:v>
                </c:pt>
                <c:pt idx="3">
                  <c:v>10.5</c:v>
                </c:pt>
              </c:numCache>
            </c:numRef>
          </c:val>
          <c:extLst>
            <c:ext xmlns:c16="http://schemas.microsoft.com/office/drawing/2014/chart" uri="{C3380CC4-5D6E-409C-BE32-E72D297353CC}">
              <c16:uniqueId val="{00000001-C602-614B-9861-E2816AF8BADB}"/>
            </c:ext>
          </c:extLst>
        </c:ser>
        <c:dLbls>
          <c:showLegendKey val="0"/>
          <c:showVal val="0"/>
          <c:showCatName val="0"/>
          <c:showSerName val="0"/>
          <c:showPercent val="0"/>
          <c:showBubbleSize val="0"/>
        </c:dLbls>
        <c:gapWidth val="182"/>
        <c:axId val="1996042800"/>
        <c:axId val="2021915488"/>
      </c:barChart>
      <c:catAx>
        <c:axId val="1996042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Rounded MT Bold" charset="0"/>
                <a:ea typeface="Arial Rounded MT Bold" charset="0"/>
                <a:cs typeface="Arial Rounded MT Bold" charset="0"/>
              </a:defRPr>
            </a:pPr>
            <a:endParaRPr lang="en-US"/>
          </a:p>
        </c:txPr>
        <c:crossAx val="2021915488"/>
        <c:crosses val="autoZero"/>
        <c:auto val="1"/>
        <c:lblAlgn val="ctr"/>
        <c:lblOffset val="100"/>
        <c:noMultiLvlLbl val="0"/>
      </c:catAx>
      <c:valAx>
        <c:axId val="2021915488"/>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Arial Rounded MT Bold" charset="0"/>
                    <a:ea typeface="Arial Rounded MT Bold" charset="0"/>
                    <a:cs typeface="Arial Rounded MT Bold" charset="0"/>
                  </a:defRPr>
                </a:pPr>
                <a:r>
                  <a:rPr lang="en-US" sz="1600" dirty="0">
                    <a:latin typeface="Arial Rounded MT Bold" charset="0"/>
                    <a:ea typeface="Arial Rounded MT Bold" charset="0"/>
                    <a:cs typeface="Arial Rounded MT Bold" charset="0"/>
                  </a:rPr>
                  <a:t>Percent</a:t>
                </a:r>
              </a:p>
            </c:rich>
          </c:tx>
          <c:layout>
            <c:manualLayout>
              <c:xMode val="edge"/>
              <c:yMode val="edge"/>
              <c:x val="1.3750221275706499E-2"/>
              <c:y val="0.37716199376714898"/>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Arial Rounded MT Bold" charset="0"/>
                  <a:ea typeface="Arial Rounded MT Bold" charset="0"/>
                  <a:cs typeface="Arial Rounded MT Bold" charset="0"/>
                </a:defRPr>
              </a:pPr>
              <a:endParaRPr lang="en-US"/>
            </a:p>
          </c:txPr>
        </c:title>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Rounded MT Bold" charset="0"/>
                <a:ea typeface="Arial Rounded MT Bold" charset="0"/>
                <a:cs typeface="Arial Rounded MT Bold" charset="0"/>
              </a:defRPr>
            </a:pPr>
            <a:endParaRPr lang="en-US"/>
          </a:p>
        </c:txPr>
        <c:crossAx val="1996042800"/>
        <c:crosses val="autoZero"/>
        <c:crossBetween val="between"/>
      </c:valAx>
      <c:spPr>
        <a:noFill/>
        <a:ln>
          <a:noFill/>
        </a:ln>
        <a:effectLst/>
      </c:spPr>
    </c:plotArea>
    <c:legend>
      <c:legendPos val="b"/>
      <c:layout>
        <c:manualLayout>
          <c:xMode val="edge"/>
          <c:yMode val="edge"/>
          <c:x val="0.286991340483083"/>
          <c:y val="0.90774206046241301"/>
          <c:w val="0.48335028917845402"/>
          <c:h val="7.2124388937634606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Arial Rounded MT Bold" charset="0"/>
              <a:ea typeface="Arial Rounded MT Bold" charset="0"/>
              <a:cs typeface="Arial Rounded MT Bold"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4"/>
    </mc:Choice>
    <mc:Fallback>
      <c:style val="24"/>
    </mc:Fallback>
  </mc:AlternateContent>
  <c:chart>
    <c:title>
      <c:tx>
        <c:rich>
          <a:bodyPr/>
          <a:lstStyle/>
          <a:p>
            <a:pPr>
              <a:defRPr sz="1400"/>
            </a:pPr>
            <a:endParaRPr lang="en-US" sz="200" b="1" dirty="0"/>
          </a:p>
          <a:p>
            <a:pPr>
              <a:defRPr sz="1400"/>
            </a:pPr>
            <a:r>
              <a:rPr lang="en-US" sz="1600" b="1" dirty="0"/>
              <a:t>Figure</a:t>
            </a:r>
            <a:r>
              <a:rPr lang="en-US" sz="1600" b="1" baseline="0" dirty="0"/>
              <a:t> 1.</a:t>
            </a:r>
            <a:r>
              <a:rPr lang="en-US" sz="1600" b="0" baseline="0" dirty="0"/>
              <a:t> Mean levels of Identity Conflict</a:t>
            </a:r>
            <a:endParaRPr lang="en-US" sz="1600" b="0" dirty="0"/>
          </a:p>
        </c:rich>
      </c:tx>
      <c:layout>
        <c:manualLayout>
          <c:xMode val="edge"/>
          <c:yMode val="edge"/>
          <c:x val="3.9964391493309999E-2"/>
          <c:y val="0"/>
        </c:manualLayout>
      </c:layout>
      <c:overlay val="0"/>
    </c:title>
    <c:autoTitleDeleted val="0"/>
    <c:plotArea>
      <c:layout/>
      <c:barChart>
        <c:barDir val="col"/>
        <c:grouping val="clustered"/>
        <c:varyColors val="0"/>
        <c:ser>
          <c:idx val="0"/>
          <c:order val="0"/>
          <c:tx>
            <c:strRef>
              <c:f>Sheet1!$B$1</c:f>
              <c:strCache>
                <c:ptCount val="1"/>
                <c:pt idx="0">
                  <c:v>Conflicts in Allegiances</c:v>
                </c:pt>
              </c:strCache>
            </c:strRef>
          </c:tx>
          <c:spPr>
            <a:solidFill>
              <a:schemeClr val="tx2"/>
            </a:solidFill>
          </c:spPr>
          <c:invertIfNegative val="0"/>
          <c:dPt>
            <c:idx val="0"/>
            <c:invertIfNegative val="0"/>
            <c:bubble3D val="0"/>
            <c:extLst>
              <c:ext xmlns:c16="http://schemas.microsoft.com/office/drawing/2014/chart" uri="{C3380CC4-5D6E-409C-BE32-E72D297353CC}">
                <c16:uniqueId val="{00000000-9493-0845-BC16-8FC13482826B}"/>
              </c:ext>
            </c:extLst>
          </c:dPt>
          <c:dPt>
            <c:idx val="1"/>
            <c:invertIfNegative val="0"/>
            <c:bubble3D val="0"/>
            <c:extLst>
              <c:ext xmlns:c16="http://schemas.microsoft.com/office/drawing/2014/chart" uri="{C3380CC4-5D6E-409C-BE32-E72D297353CC}">
                <c16:uniqueId val="{00000001-9493-0845-BC16-8FC13482826B}"/>
              </c:ext>
            </c:extLst>
          </c:dPt>
          <c:dPt>
            <c:idx val="2"/>
            <c:invertIfNegative val="0"/>
            <c:bubble3D val="0"/>
            <c:extLst>
              <c:ext xmlns:c16="http://schemas.microsoft.com/office/drawing/2014/chart" uri="{C3380CC4-5D6E-409C-BE32-E72D297353CC}">
                <c16:uniqueId val="{00000002-9493-0845-BC16-8FC13482826B}"/>
              </c:ext>
            </c:extLst>
          </c:dPt>
          <c:dPt>
            <c:idx val="3"/>
            <c:invertIfNegative val="0"/>
            <c:bubble3D val="0"/>
            <c:spPr>
              <a:solidFill>
                <a:schemeClr val="accent1"/>
              </a:solidFill>
              <a:ln w="25400" cap="flat" cmpd="sng" algn="ctr">
                <a:solidFill>
                  <a:schemeClr val="accent1">
                    <a:shade val="50000"/>
                  </a:schemeClr>
                </a:solidFill>
                <a:prstDash val="solid"/>
              </a:ln>
              <a:effectLst/>
            </c:spPr>
            <c:extLst>
              <c:ext xmlns:c16="http://schemas.microsoft.com/office/drawing/2014/chart" uri="{C3380CC4-5D6E-409C-BE32-E72D297353CC}">
                <c16:uniqueId val="{00000004-9493-0845-BC16-8FC13482826B}"/>
              </c:ext>
            </c:extLst>
          </c:dPt>
          <c:dLbls>
            <c:dLbl>
              <c:idx val="1"/>
              <c:layout>
                <c:manualLayout>
                  <c:x val="0"/>
                  <c:y val="-4.737465455981049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493-0845-BC16-8FC13482826B}"/>
                </c:ext>
              </c:extLst>
            </c:dLbl>
            <c:dLbl>
              <c:idx val="2"/>
              <c:layout>
                <c:manualLayout>
                  <c:x val="-7.6203789355351802E-8"/>
                  <c:y val="-3.947887879984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493-0845-BC16-8FC13482826B}"/>
                </c:ext>
              </c:extLst>
            </c:dLbl>
            <c:spPr>
              <a:noFill/>
              <a:ln>
                <a:noFill/>
              </a:ln>
              <a:effectLst/>
            </c:spPr>
            <c:txPr>
              <a:bodyPr/>
              <a:lstStyle/>
              <a:p>
                <a:pPr>
                  <a:defRPr sz="12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White heterosexual</c:v>
                </c:pt>
                <c:pt idx="1">
                  <c:v>Black heterosexual</c:v>
                </c:pt>
                <c:pt idx="2">
                  <c:v>White LGB</c:v>
                </c:pt>
                <c:pt idx="3">
                  <c:v>Black LGB</c:v>
                </c:pt>
              </c:strCache>
            </c:strRef>
          </c:cat>
          <c:val>
            <c:numRef>
              <c:f>Sheet1!$B$2:$B$5</c:f>
              <c:numCache>
                <c:formatCode>General</c:formatCode>
                <c:ptCount val="4"/>
                <c:pt idx="0">
                  <c:v>1.5</c:v>
                </c:pt>
                <c:pt idx="1">
                  <c:v>1.75</c:v>
                </c:pt>
                <c:pt idx="2">
                  <c:v>1.83</c:v>
                </c:pt>
                <c:pt idx="3">
                  <c:v>0</c:v>
                </c:pt>
              </c:numCache>
            </c:numRef>
          </c:val>
          <c:extLst>
            <c:ext xmlns:c16="http://schemas.microsoft.com/office/drawing/2014/chart" uri="{C3380CC4-5D6E-409C-BE32-E72D297353CC}">
              <c16:uniqueId val="{00000005-9493-0845-BC16-8FC13482826B}"/>
            </c:ext>
          </c:extLst>
        </c:ser>
        <c:dLbls>
          <c:dLblPos val="outEnd"/>
          <c:showLegendKey val="0"/>
          <c:showVal val="1"/>
          <c:showCatName val="0"/>
          <c:showSerName val="0"/>
          <c:showPercent val="0"/>
          <c:showBubbleSize val="0"/>
        </c:dLbls>
        <c:gapWidth val="150"/>
        <c:axId val="2116921368"/>
        <c:axId val="2116905320"/>
      </c:barChart>
      <c:catAx>
        <c:axId val="2116921368"/>
        <c:scaling>
          <c:orientation val="minMax"/>
        </c:scaling>
        <c:delete val="0"/>
        <c:axPos val="b"/>
        <c:numFmt formatCode="General" sourceLinked="0"/>
        <c:majorTickMark val="out"/>
        <c:minorTickMark val="none"/>
        <c:tickLblPos val="nextTo"/>
        <c:txPr>
          <a:bodyPr/>
          <a:lstStyle/>
          <a:p>
            <a:pPr>
              <a:defRPr sz="1200" b="1" i="0"/>
            </a:pPr>
            <a:endParaRPr lang="en-US"/>
          </a:p>
        </c:txPr>
        <c:crossAx val="2116905320"/>
        <c:crosses val="autoZero"/>
        <c:auto val="1"/>
        <c:lblAlgn val="ctr"/>
        <c:lblOffset val="100"/>
        <c:noMultiLvlLbl val="0"/>
      </c:catAx>
      <c:valAx>
        <c:axId val="2116905320"/>
        <c:scaling>
          <c:orientation val="minMax"/>
          <c:max val="4"/>
          <c:min val="1"/>
        </c:scaling>
        <c:delete val="0"/>
        <c:axPos val="l"/>
        <c:majorGridlines/>
        <c:title>
          <c:tx>
            <c:rich>
              <a:bodyPr rot="-5400000" vert="horz"/>
              <a:lstStyle/>
              <a:p>
                <a:pPr>
                  <a:defRPr sz="2400" b="1"/>
                </a:pPr>
                <a:r>
                  <a:rPr lang="en-US" sz="1500" b="1" dirty="0"/>
                  <a:t>Mean</a:t>
                </a:r>
              </a:p>
            </c:rich>
          </c:tx>
          <c:overlay val="0"/>
        </c:title>
        <c:numFmt formatCode="General" sourceLinked="1"/>
        <c:majorTickMark val="out"/>
        <c:minorTickMark val="none"/>
        <c:tickLblPos val="nextTo"/>
        <c:crossAx val="2116921368"/>
        <c:crosses val="autoZero"/>
        <c:crossBetween val="between"/>
      </c:valAx>
      <c:spPr>
        <a:solidFill>
          <a:schemeClr val="bg1"/>
        </a:solidFill>
      </c:spPr>
    </c:plotArea>
    <c:plotVisOnly val="1"/>
    <c:dispBlanksAs val="gap"/>
    <c:showDLblsOverMax val="0"/>
  </c:chart>
  <c:spPr>
    <a:solidFill>
      <a:schemeClr val="bg1">
        <a:lumMod val="75000"/>
      </a:schemeClr>
    </a:solidFill>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4"/>
    </mc:Choice>
    <mc:Fallback>
      <c:style val="24"/>
    </mc:Fallback>
  </mc:AlternateContent>
  <c:clrMapOvr bg1="lt1" tx1="dk1" bg2="lt2" tx2="dk2" accent1="accent1" accent2="accent2" accent3="accent3" accent4="accent4" accent5="accent5" accent6="accent6" hlink="hlink" folHlink="folHlink"/>
  <c:chart>
    <c:title>
      <c:tx>
        <c:rich>
          <a:bodyPr/>
          <a:lstStyle/>
          <a:p>
            <a:pPr>
              <a:defRPr sz="1400"/>
            </a:pPr>
            <a:endParaRPr lang="en-US" sz="200" b="1" dirty="0"/>
          </a:p>
          <a:p>
            <a:pPr>
              <a:defRPr sz="1400"/>
            </a:pPr>
            <a:r>
              <a:rPr lang="en-US" sz="1600" b="1" dirty="0"/>
              <a:t>Figure</a:t>
            </a:r>
            <a:r>
              <a:rPr lang="en-US" sz="1600" b="1" baseline="0" dirty="0"/>
              <a:t> 1.</a:t>
            </a:r>
            <a:r>
              <a:rPr lang="en-US" sz="1600" b="0" baseline="0" dirty="0"/>
              <a:t> Mean levels of Identity Conflict</a:t>
            </a:r>
            <a:endParaRPr lang="en-US" sz="1600" b="0" dirty="0"/>
          </a:p>
        </c:rich>
      </c:tx>
      <c:layout>
        <c:manualLayout>
          <c:xMode val="edge"/>
          <c:yMode val="edge"/>
          <c:x val="3.9964391493309999E-2"/>
          <c:y val="0"/>
        </c:manualLayout>
      </c:layout>
      <c:overlay val="0"/>
    </c:title>
    <c:autoTitleDeleted val="0"/>
    <c:plotArea>
      <c:layout/>
      <c:barChart>
        <c:barDir val="col"/>
        <c:grouping val="clustered"/>
        <c:varyColors val="0"/>
        <c:ser>
          <c:idx val="0"/>
          <c:order val="0"/>
          <c:tx>
            <c:strRef>
              <c:f>Sheet1!$B$1</c:f>
              <c:strCache>
                <c:ptCount val="1"/>
                <c:pt idx="0">
                  <c:v>Conflicts in Allegiances</c:v>
                </c:pt>
              </c:strCache>
            </c:strRef>
          </c:tx>
          <c:spPr>
            <a:solidFill>
              <a:schemeClr val="tx2"/>
            </a:solidFill>
          </c:spPr>
          <c:invertIfNegative val="0"/>
          <c:dPt>
            <c:idx val="0"/>
            <c:invertIfNegative val="0"/>
            <c:bubble3D val="0"/>
            <c:extLst>
              <c:ext xmlns:c16="http://schemas.microsoft.com/office/drawing/2014/chart" uri="{C3380CC4-5D6E-409C-BE32-E72D297353CC}">
                <c16:uniqueId val="{00000000-67A5-5E4B-AE8A-D3ADF5A71AC0}"/>
              </c:ext>
            </c:extLst>
          </c:dPt>
          <c:dPt>
            <c:idx val="1"/>
            <c:invertIfNegative val="0"/>
            <c:bubble3D val="0"/>
            <c:extLst>
              <c:ext xmlns:c16="http://schemas.microsoft.com/office/drawing/2014/chart" uri="{C3380CC4-5D6E-409C-BE32-E72D297353CC}">
                <c16:uniqueId val="{00000001-67A5-5E4B-AE8A-D3ADF5A71AC0}"/>
              </c:ext>
            </c:extLst>
          </c:dPt>
          <c:dPt>
            <c:idx val="2"/>
            <c:invertIfNegative val="0"/>
            <c:bubble3D val="0"/>
            <c:extLst>
              <c:ext xmlns:c16="http://schemas.microsoft.com/office/drawing/2014/chart" uri="{C3380CC4-5D6E-409C-BE32-E72D297353CC}">
                <c16:uniqueId val="{00000002-67A5-5E4B-AE8A-D3ADF5A71AC0}"/>
              </c:ext>
            </c:extLst>
          </c:dPt>
          <c:dPt>
            <c:idx val="3"/>
            <c:invertIfNegative val="0"/>
            <c:bubble3D val="0"/>
            <c:spPr>
              <a:solidFill>
                <a:schemeClr val="accent1"/>
              </a:solidFill>
              <a:ln w="25400" cap="flat" cmpd="sng" algn="ctr">
                <a:solidFill>
                  <a:schemeClr val="accent1">
                    <a:shade val="50000"/>
                  </a:schemeClr>
                </a:solidFill>
                <a:prstDash val="solid"/>
              </a:ln>
              <a:effectLst/>
            </c:spPr>
            <c:extLst>
              <c:ext xmlns:c16="http://schemas.microsoft.com/office/drawing/2014/chart" uri="{C3380CC4-5D6E-409C-BE32-E72D297353CC}">
                <c16:uniqueId val="{00000004-67A5-5E4B-AE8A-D3ADF5A71AC0}"/>
              </c:ext>
            </c:extLst>
          </c:dPt>
          <c:dLbls>
            <c:dLbl>
              <c:idx val="1"/>
              <c:layout>
                <c:manualLayout>
                  <c:x val="0"/>
                  <c:y val="-4.737465455981049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7A5-5E4B-AE8A-D3ADF5A71AC0}"/>
                </c:ext>
              </c:extLst>
            </c:dLbl>
            <c:dLbl>
              <c:idx val="2"/>
              <c:layout>
                <c:manualLayout>
                  <c:x val="-7.6203789355351802E-8"/>
                  <c:y val="-3.947887879984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7A5-5E4B-AE8A-D3ADF5A71AC0}"/>
                </c:ext>
              </c:extLst>
            </c:dLbl>
            <c:spPr>
              <a:noFill/>
              <a:ln>
                <a:noFill/>
              </a:ln>
              <a:effectLst/>
            </c:spPr>
            <c:txPr>
              <a:bodyPr/>
              <a:lstStyle/>
              <a:p>
                <a:pPr>
                  <a:defRPr sz="12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White heterosexual</c:v>
                </c:pt>
                <c:pt idx="1">
                  <c:v>Black heterosexual</c:v>
                </c:pt>
                <c:pt idx="2">
                  <c:v>White LGB</c:v>
                </c:pt>
                <c:pt idx="3">
                  <c:v>Black LGB</c:v>
                </c:pt>
              </c:strCache>
            </c:strRef>
          </c:cat>
          <c:val>
            <c:numRef>
              <c:f>Sheet1!$B$2:$B$5</c:f>
              <c:numCache>
                <c:formatCode>General</c:formatCode>
                <c:ptCount val="4"/>
                <c:pt idx="0">
                  <c:v>1.5</c:v>
                </c:pt>
                <c:pt idx="1">
                  <c:v>1.75</c:v>
                </c:pt>
                <c:pt idx="2">
                  <c:v>1.83</c:v>
                </c:pt>
                <c:pt idx="3">
                  <c:v>0</c:v>
                </c:pt>
              </c:numCache>
            </c:numRef>
          </c:val>
          <c:extLst>
            <c:ext xmlns:c16="http://schemas.microsoft.com/office/drawing/2014/chart" uri="{C3380CC4-5D6E-409C-BE32-E72D297353CC}">
              <c16:uniqueId val="{00000005-67A5-5E4B-AE8A-D3ADF5A71AC0}"/>
            </c:ext>
          </c:extLst>
        </c:ser>
        <c:dLbls>
          <c:dLblPos val="outEnd"/>
          <c:showLegendKey val="0"/>
          <c:showVal val="1"/>
          <c:showCatName val="0"/>
          <c:showSerName val="0"/>
          <c:showPercent val="0"/>
          <c:showBubbleSize val="0"/>
        </c:dLbls>
        <c:gapWidth val="150"/>
        <c:axId val="-2147480232"/>
        <c:axId val="-2147483064"/>
      </c:barChart>
      <c:catAx>
        <c:axId val="-2147480232"/>
        <c:scaling>
          <c:orientation val="minMax"/>
        </c:scaling>
        <c:delete val="0"/>
        <c:axPos val="b"/>
        <c:numFmt formatCode="General" sourceLinked="0"/>
        <c:majorTickMark val="out"/>
        <c:minorTickMark val="none"/>
        <c:tickLblPos val="nextTo"/>
        <c:txPr>
          <a:bodyPr/>
          <a:lstStyle/>
          <a:p>
            <a:pPr>
              <a:defRPr sz="1200" b="1" i="0"/>
            </a:pPr>
            <a:endParaRPr lang="en-US"/>
          </a:p>
        </c:txPr>
        <c:crossAx val="-2147483064"/>
        <c:crosses val="autoZero"/>
        <c:auto val="1"/>
        <c:lblAlgn val="ctr"/>
        <c:lblOffset val="100"/>
        <c:noMultiLvlLbl val="0"/>
      </c:catAx>
      <c:valAx>
        <c:axId val="-2147483064"/>
        <c:scaling>
          <c:orientation val="minMax"/>
          <c:max val="4"/>
          <c:min val="1"/>
        </c:scaling>
        <c:delete val="0"/>
        <c:axPos val="l"/>
        <c:majorGridlines/>
        <c:title>
          <c:tx>
            <c:rich>
              <a:bodyPr rot="-5400000" vert="horz"/>
              <a:lstStyle/>
              <a:p>
                <a:pPr>
                  <a:defRPr sz="2400" b="1"/>
                </a:pPr>
                <a:r>
                  <a:rPr lang="en-US" sz="1500" b="1" dirty="0"/>
                  <a:t>Mean</a:t>
                </a:r>
              </a:p>
            </c:rich>
          </c:tx>
          <c:overlay val="0"/>
        </c:title>
        <c:numFmt formatCode="General" sourceLinked="1"/>
        <c:majorTickMark val="out"/>
        <c:minorTickMark val="none"/>
        <c:tickLblPos val="nextTo"/>
        <c:crossAx val="-2147480232"/>
        <c:crosses val="autoZero"/>
        <c:crossBetween val="between"/>
      </c:valAx>
      <c:spPr>
        <a:solidFill>
          <a:schemeClr val="bg1"/>
        </a:solidFill>
      </c:spPr>
    </c:plotArea>
    <c:plotVisOnly val="1"/>
    <c:dispBlanksAs val="gap"/>
    <c:showDLblsOverMax val="0"/>
  </c:chart>
  <c:spPr>
    <a:solidFill>
      <a:schemeClr val="bg1">
        <a:lumMod val="75000"/>
      </a:schemeClr>
    </a:solidFill>
  </c:sp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4"/>
    </mc:Choice>
    <mc:Fallback>
      <c:style val="24"/>
    </mc:Fallback>
  </mc:AlternateContent>
  <c:clrMapOvr bg1="lt1" tx1="dk1" bg2="lt2" tx2="dk2" accent1="accent1" accent2="accent2" accent3="accent3" accent4="accent4" accent5="accent5" accent6="accent6" hlink="hlink" folHlink="folHlink"/>
  <c:chart>
    <c:title>
      <c:tx>
        <c:rich>
          <a:bodyPr/>
          <a:lstStyle/>
          <a:p>
            <a:pPr>
              <a:defRPr sz="1400"/>
            </a:pPr>
            <a:endParaRPr lang="en-US" sz="200" b="1" dirty="0"/>
          </a:p>
          <a:p>
            <a:pPr>
              <a:defRPr sz="1400"/>
            </a:pPr>
            <a:r>
              <a:rPr lang="en-US" sz="1600" b="1" dirty="0"/>
              <a:t>Figure</a:t>
            </a:r>
            <a:r>
              <a:rPr lang="en-US" sz="1600" b="1" baseline="0" dirty="0"/>
              <a:t> 1.</a:t>
            </a:r>
            <a:r>
              <a:rPr lang="en-US" sz="1600" b="0" baseline="0" dirty="0"/>
              <a:t> Mean levels of Identity Conflict</a:t>
            </a:r>
            <a:endParaRPr lang="en-US" sz="1600" b="0" dirty="0"/>
          </a:p>
        </c:rich>
      </c:tx>
      <c:layout>
        <c:manualLayout>
          <c:xMode val="edge"/>
          <c:yMode val="edge"/>
          <c:x val="3.9964391493309999E-2"/>
          <c:y val="0"/>
        </c:manualLayout>
      </c:layout>
      <c:overlay val="0"/>
    </c:title>
    <c:autoTitleDeleted val="0"/>
    <c:plotArea>
      <c:layout/>
      <c:barChart>
        <c:barDir val="col"/>
        <c:grouping val="clustered"/>
        <c:varyColors val="0"/>
        <c:ser>
          <c:idx val="0"/>
          <c:order val="0"/>
          <c:tx>
            <c:strRef>
              <c:f>Sheet1!$B$1</c:f>
              <c:strCache>
                <c:ptCount val="1"/>
                <c:pt idx="0">
                  <c:v>Conflicts in Allegiances</c:v>
                </c:pt>
              </c:strCache>
            </c:strRef>
          </c:tx>
          <c:spPr>
            <a:solidFill>
              <a:schemeClr val="tx2"/>
            </a:solidFill>
          </c:spPr>
          <c:invertIfNegative val="0"/>
          <c:dPt>
            <c:idx val="0"/>
            <c:invertIfNegative val="0"/>
            <c:bubble3D val="0"/>
            <c:extLst>
              <c:ext xmlns:c16="http://schemas.microsoft.com/office/drawing/2014/chart" uri="{C3380CC4-5D6E-409C-BE32-E72D297353CC}">
                <c16:uniqueId val="{00000000-512A-CC46-A1C9-D66054E37A8D}"/>
              </c:ext>
            </c:extLst>
          </c:dPt>
          <c:dPt>
            <c:idx val="1"/>
            <c:invertIfNegative val="0"/>
            <c:bubble3D val="0"/>
            <c:extLst>
              <c:ext xmlns:c16="http://schemas.microsoft.com/office/drawing/2014/chart" uri="{C3380CC4-5D6E-409C-BE32-E72D297353CC}">
                <c16:uniqueId val="{00000001-512A-CC46-A1C9-D66054E37A8D}"/>
              </c:ext>
            </c:extLst>
          </c:dPt>
          <c:dPt>
            <c:idx val="2"/>
            <c:invertIfNegative val="0"/>
            <c:bubble3D val="0"/>
            <c:extLst>
              <c:ext xmlns:c16="http://schemas.microsoft.com/office/drawing/2014/chart" uri="{C3380CC4-5D6E-409C-BE32-E72D297353CC}">
                <c16:uniqueId val="{00000002-512A-CC46-A1C9-D66054E37A8D}"/>
              </c:ext>
            </c:extLst>
          </c:dPt>
          <c:dPt>
            <c:idx val="3"/>
            <c:invertIfNegative val="0"/>
            <c:bubble3D val="0"/>
            <c:spPr>
              <a:solidFill>
                <a:schemeClr val="accent1"/>
              </a:solidFill>
              <a:ln w="25400" cap="flat" cmpd="sng" algn="ctr">
                <a:solidFill>
                  <a:schemeClr val="accent1">
                    <a:shade val="50000"/>
                  </a:schemeClr>
                </a:solidFill>
                <a:prstDash val="solid"/>
              </a:ln>
              <a:effectLst/>
            </c:spPr>
            <c:extLst>
              <c:ext xmlns:c16="http://schemas.microsoft.com/office/drawing/2014/chart" uri="{C3380CC4-5D6E-409C-BE32-E72D297353CC}">
                <c16:uniqueId val="{00000004-512A-CC46-A1C9-D66054E37A8D}"/>
              </c:ext>
            </c:extLst>
          </c:dPt>
          <c:dLbls>
            <c:dLbl>
              <c:idx val="1"/>
              <c:layout>
                <c:manualLayout>
                  <c:x val="0"/>
                  <c:y val="-4.737465455981049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12A-CC46-A1C9-D66054E37A8D}"/>
                </c:ext>
              </c:extLst>
            </c:dLbl>
            <c:dLbl>
              <c:idx val="2"/>
              <c:layout>
                <c:manualLayout>
                  <c:x val="-7.6203789355351802E-8"/>
                  <c:y val="-3.947887879984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12A-CC46-A1C9-D66054E37A8D}"/>
                </c:ext>
              </c:extLst>
            </c:dLbl>
            <c:spPr>
              <a:noFill/>
              <a:ln>
                <a:noFill/>
              </a:ln>
              <a:effectLst/>
            </c:spPr>
            <c:txPr>
              <a:bodyPr/>
              <a:lstStyle/>
              <a:p>
                <a:pPr>
                  <a:defRPr sz="12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White heterosexual</c:v>
                </c:pt>
                <c:pt idx="1">
                  <c:v>Black heterosexual</c:v>
                </c:pt>
                <c:pt idx="2">
                  <c:v>White LGB</c:v>
                </c:pt>
                <c:pt idx="3">
                  <c:v>Black LGB</c:v>
                </c:pt>
              </c:strCache>
            </c:strRef>
          </c:cat>
          <c:val>
            <c:numRef>
              <c:f>Sheet1!$B$2:$B$5</c:f>
              <c:numCache>
                <c:formatCode>General</c:formatCode>
                <c:ptCount val="4"/>
                <c:pt idx="0">
                  <c:v>1.5</c:v>
                </c:pt>
                <c:pt idx="1">
                  <c:v>1.75</c:v>
                </c:pt>
                <c:pt idx="2">
                  <c:v>1.83</c:v>
                </c:pt>
                <c:pt idx="3">
                  <c:v>3</c:v>
                </c:pt>
              </c:numCache>
            </c:numRef>
          </c:val>
          <c:extLst>
            <c:ext xmlns:c16="http://schemas.microsoft.com/office/drawing/2014/chart" uri="{C3380CC4-5D6E-409C-BE32-E72D297353CC}">
              <c16:uniqueId val="{00000005-512A-CC46-A1C9-D66054E37A8D}"/>
            </c:ext>
          </c:extLst>
        </c:ser>
        <c:dLbls>
          <c:dLblPos val="outEnd"/>
          <c:showLegendKey val="0"/>
          <c:showVal val="1"/>
          <c:showCatName val="0"/>
          <c:showSerName val="0"/>
          <c:showPercent val="0"/>
          <c:showBubbleSize val="0"/>
        </c:dLbls>
        <c:gapWidth val="150"/>
        <c:axId val="2132547224"/>
        <c:axId val="2132706888"/>
      </c:barChart>
      <c:catAx>
        <c:axId val="2132547224"/>
        <c:scaling>
          <c:orientation val="minMax"/>
        </c:scaling>
        <c:delete val="0"/>
        <c:axPos val="b"/>
        <c:numFmt formatCode="General" sourceLinked="0"/>
        <c:majorTickMark val="out"/>
        <c:minorTickMark val="none"/>
        <c:tickLblPos val="nextTo"/>
        <c:txPr>
          <a:bodyPr/>
          <a:lstStyle/>
          <a:p>
            <a:pPr>
              <a:defRPr sz="1200" b="1" i="0"/>
            </a:pPr>
            <a:endParaRPr lang="en-US"/>
          </a:p>
        </c:txPr>
        <c:crossAx val="2132706888"/>
        <c:crosses val="autoZero"/>
        <c:auto val="1"/>
        <c:lblAlgn val="ctr"/>
        <c:lblOffset val="100"/>
        <c:noMultiLvlLbl val="0"/>
      </c:catAx>
      <c:valAx>
        <c:axId val="2132706888"/>
        <c:scaling>
          <c:orientation val="minMax"/>
          <c:max val="4"/>
          <c:min val="1"/>
        </c:scaling>
        <c:delete val="0"/>
        <c:axPos val="l"/>
        <c:majorGridlines/>
        <c:title>
          <c:tx>
            <c:rich>
              <a:bodyPr rot="-5400000" vert="horz"/>
              <a:lstStyle/>
              <a:p>
                <a:pPr>
                  <a:defRPr sz="2400" b="1"/>
                </a:pPr>
                <a:r>
                  <a:rPr lang="en-US" sz="1500" b="1" dirty="0"/>
                  <a:t>Mean</a:t>
                </a:r>
              </a:p>
            </c:rich>
          </c:tx>
          <c:overlay val="0"/>
        </c:title>
        <c:numFmt formatCode="General" sourceLinked="1"/>
        <c:majorTickMark val="out"/>
        <c:minorTickMark val="none"/>
        <c:tickLblPos val="nextTo"/>
        <c:crossAx val="2132547224"/>
        <c:crosses val="autoZero"/>
        <c:crossBetween val="between"/>
      </c:valAx>
      <c:spPr>
        <a:solidFill>
          <a:schemeClr val="bg1"/>
        </a:solidFill>
      </c:spPr>
    </c:plotArea>
    <c:plotVisOnly val="1"/>
    <c:dispBlanksAs val="gap"/>
    <c:showDLblsOverMax val="0"/>
  </c:chart>
  <c:spPr>
    <a:solidFill>
      <a:schemeClr val="bg1">
        <a:lumMod val="75000"/>
      </a:schemeClr>
    </a:solidFill>
  </c:sp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cap="none" spc="0" normalizeH="0" baseline="0">
                <a:solidFill>
                  <a:schemeClr val="tx1">
                    <a:lumMod val="65000"/>
                    <a:lumOff val="35000"/>
                  </a:schemeClr>
                </a:solidFill>
                <a:latin typeface="Arial Rounded MT Bold" charset="0"/>
                <a:ea typeface="Arial Rounded MT Bold" charset="0"/>
                <a:cs typeface="Arial Rounded MT Bold" charset="0"/>
              </a:defRPr>
            </a:pPr>
            <a:r>
              <a:rPr lang="en-US"/>
              <a:t>Depression</a:t>
            </a:r>
          </a:p>
        </c:rich>
      </c:tx>
      <c:overlay val="0"/>
      <c:spPr>
        <a:noFill/>
        <a:ln>
          <a:noFill/>
        </a:ln>
        <a:effectLst/>
      </c:spPr>
    </c:title>
    <c:autoTitleDeleted val="0"/>
    <c:plotArea>
      <c:layout/>
      <c:lineChart>
        <c:grouping val="standard"/>
        <c:varyColors val="0"/>
        <c:ser>
          <c:idx val="0"/>
          <c:order val="0"/>
          <c:tx>
            <c:strRef>
              <c:f>'ESTEEM Charts'!$B$2</c:f>
              <c:strCache>
                <c:ptCount val="1"/>
                <c:pt idx="0">
                  <c:v>Treatment</c:v>
                </c:pt>
              </c:strCache>
            </c:strRef>
          </c:tx>
          <c:spPr>
            <a:ln w="38100" cap="rnd">
              <a:solidFill>
                <a:schemeClr val="accent1"/>
              </a:solidFill>
              <a:round/>
            </a:ln>
            <a:effectLst/>
          </c:spPr>
          <c:marker>
            <c:symbol val="none"/>
          </c:marker>
          <c:cat>
            <c:strRef>
              <c:f>'ESTEEM Charts'!$A$3:$A$4</c:f>
              <c:strCache>
                <c:ptCount val="2"/>
                <c:pt idx="0">
                  <c:v>Before</c:v>
                </c:pt>
                <c:pt idx="1">
                  <c:v>After</c:v>
                </c:pt>
              </c:strCache>
            </c:strRef>
          </c:cat>
          <c:val>
            <c:numRef>
              <c:f>'ESTEEM Charts'!$B$3:$B$4</c:f>
              <c:numCache>
                <c:formatCode>General</c:formatCode>
                <c:ptCount val="2"/>
                <c:pt idx="0">
                  <c:v>8.16</c:v>
                </c:pt>
                <c:pt idx="1">
                  <c:v>4.43</c:v>
                </c:pt>
              </c:numCache>
            </c:numRef>
          </c:val>
          <c:smooth val="0"/>
          <c:extLst>
            <c:ext xmlns:c16="http://schemas.microsoft.com/office/drawing/2014/chart" uri="{C3380CC4-5D6E-409C-BE32-E72D297353CC}">
              <c16:uniqueId val="{00000000-ECD3-8F40-A613-EB44E54DA889}"/>
            </c:ext>
          </c:extLst>
        </c:ser>
        <c:ser>
          <c:idx val="1"/>
          <c:order val="1"/>
          <c:tx>
            <c:strRef>
              <c:f>'ESTEEM Charts'!$C$2</c:f>
              <c:strCache>
                <c:ptCount val="1"/>
                <c:pt idx="0">
                  <c:v>No Treatment</c:v>
                </c:pt>
              </c:strCache>
            </c:strRef>
          </c:tx>
          <c:spPr>
            <a:ln w="38100" cap="rnd">
              <a:solidFill>
                <a:schemeClr val="tx1">
                  <a:lumMod val="65000"/>
                </a:schemeClr>
              </a:solidFill>
              <a:round/>
            </a:ln>
            <a:effectLst/>
          </c:spPr>
          <c:marker>
            <c:symbol val="none"/>
          </c:marker>
          <c:cat>
            <c:strRef>
              <c:f>'ESTEEM Charts'!$A$3:$A$4</c:f>
              <c:strCache>
                <c:ptCount val="2"/>
                <c:pt idx="0">
                  <c:v>Before</c:v>
                </c:pt>
                <c:pt idx="1">
                  <c:v>After</c:v>
                </c:pt>
              </c:strCache>
            </c:strRef>
          </c:cat>
          <c:val>
            <c:numRef>
              <c:f>'ESTEEM Charts'!$C$3:$C$4</c:f>
              <c:numCache>
                <c:formatCode>General</c:formatCode>
                <c:ptCount val="2"/>
                <c:pt idx="0">
                  <c:v>8.1</c:v>
                </c:pt>
                <c:pt idx="1">
                  <c:v>7.08</c:v>
                </c:pt>
              </c:numCache>
            </c:numRef>
          </c:val>
          <c:smooth val="0"/>
          <c:extLst>
            <c:ext xmlns:c16="http://schemas.microsoft.com/office/drawing/2014/chart" uri="{C3380CC4-5D6E-409C-BE32-E72D297353CC}">
              <c16:uniqueId val="{00000001-ECD3-8F40-A613-EB44E54DA889}"/>
            </c:ext>
          </c:extLst>
        </c:ser>
        <c:dLbls>
          <c:showLegendKey val="0"/>
          <c:showVal val="0"/>
          <c:showCatName val="0"/>
          <c:showSerName val="0"/>
          <c:showPercent val="0"/>
          <c:showBubbleSize val="0"/>
        </c:dLbls>
        <c:smooth val="0"/>
        <c:axId val="2091423976"/>
        <c:axId val="2114818312"/>
      </c:lineChart>
      <c:catAx>
        <c:axId val="2091423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cap="none" spc="0" normalizeH="0" baseline="0">
                <a:solidFill>
                  <a:schemeClr val="tx1">
                    <a:lumMod val="65000"/>
                    <a:lumOff val="35000"/>
                  </a:schemeClr>
                </a:solidFill>
                <a:latin typeface="Arial Rounded MT Bold" charset="0"/>
                <a:ea typeface="Arial Rounded MT Bold" charset="0"/>
                <a:cs typeface="Arial Rounded MT Bold" charset="0"/>
              </a:defRPr>
            </a:pPr>
            <a:endParaRPr lang="en-US"/>
          </a:p>
        </c:txPr>
        <c:crossAx val="2114818312"/>
        <c:crosses val="autoZero"/>
        <c:auto val="1"/>
        <c:lblAlgn val="ctr"/>
        <c:lblOffset val="100"/>
        <c:noMultiLvlLbl val="0"/>
      </c:catAx>
      <c:valAx>
        <c:axId val="2114818312"/>
        <c:scaling>
          <c:orientation val="minMax"/>
        </c:scaling>
        <c:delete val="0"/>
        <c:axPos val="l"/>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Rounded MT Bold" charset="0"/>
                <a:ea typeface="Arial Rounded MT Bold" charset="0"/>
                <a:cs typeface="Arial Rounded MT Bold" charset="0"/>
              </a:defRPr>
            </a:pPr>
            <a:endParaRPr lang="en-US"/>
          </a:p>
        </c:txPr>
        <c:crossAx val="2091423976"/>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Arial Rounded MT Bold" charset="0"/>
              <a:ea typeface="Arial Rounded MT Bold" charset="0"/>
              <a:cs typeface="Arial Rounded MT Bold" charset="0"/>
            </a:defRPr>
          </a:pPr>
          <a:endParaRPr lang="en-US"/>
        </a:p>
      </c:txPr>
    </c:legend>
    <c:plotVisOnly val="1"/>
    <c:dispBlanksAs val="gap"/>
    <c:showDLblsOverMax val="0"/>
  </c:chart>
  <c:spPr>
    <a:noFill/>
    <a:ln>
      <a:noFill/>
    </a:ln>
    <a:effectLst/>
  </c:spPr>
  <c:txPr>
    <a:bodyPr/>
    <a:lstStyle/>
    <a:p>
      <a:pPr>
        <a:defRPr>
          <a:latin typeface="Arial Rounded MT Bold" charset="0"/>
          <a:ea typeface="Arial Rounded MT Bold" charset="0"/>
          <a:cs typeface="Arial Rounded MT Bold" charset="0"/>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cap="none" spc="0" normalizeH="0" baseline="0">
                <a:solidFill>
                  <a:schemeClr val="tx1">
                    <a:lumMod val="65000"/>
                    <a:lumOff val="35000"/>
                  </a:schemeClr>
                </a:solidFill>
                <a:latin typeface="Arial Rounded MT Bold" charset="0"/>
                <a:ea typeface="Arial Rounded MT Bold" charset="0"/>
                <a:cs typeface="Arial Rounded MT Bold" charset="0"/>
              </a:defRPr>
            </a:pPr>
            <a:r>
              <a:rPr lang="en-US"/>
              <a:t>Anxiety</a:t>
            </a:r>
          </a:p>
        </c:rich>
      </c:tx>
      <c:overlay val="0"/>
      <c:spPr>
        <a:noFill/>
        <a:ln>
          <a:noFill/>
        </a:ln>
        <a:effectLst/>
      </c:spPr>
    </c:title>
    <c:autoTitleDeleted val="0"/>
    <c:plotArea>
      <c:layout/>
      <c:lineChart>
        <c:grouping val="standard"/>
        <c:varyColors val="0"/>
        <c:ser>
          <c:idx val="0"/>
          <c:order val="0"/>
          <c:tx>
            <c:strRef>
              <c:f>'ESTEEM Charts'!$B$9</c:f>
              <c:strCache>
                <c:ptCount val="1"/>
                <c:pt idx="0">
                  <c:v>Treatment</c:v>
                </c:pt>
              </c:strCache>
            </c:strRef>
          </c:tx>
          <c:spPr>
            <a:ln w="38100" cap="rnd">
              <a:solidFill>
                <a:schemeClr val="accent1"/>
              </a:solidFill>
              <a:round/>
            </a:ln>
            <a:effectLst/>
          </c:spPr>
          <c:marker>
            <c:symbol val="none"/>
          </c:marker>
          <c:cat>
            <c:strRef>
              <c:f>'ESTEEM Charts'!$A$10:$A$11</c:f>
              <c:strCache>
                <c:ptCount val="2"/>
                <c:pt idx="0">
                  <c:v>Before</c:v>
                </c:pt>
                <c:pt idx="1">
                  <c:v>After</c:v>
                </c:pt>
              </c:strCache>
            </c:strRef>
          </c:cat>
          <c:val>
            <c:numRef>
              <c:f>'ESTEEM Charts'!$B$10:$B$11</c:f>
              <c:numCache>
                <c:formatCode>General</c:formatCode>
                <c:ptCount val="2"/>
                <c:pt idx="0">
                  <c:v>8.0300000000000011</c:v>
                </c:pt>
                <c:pt idx="1">
                  <c:v>4.6899999999999986</c:v>
                </c:pt>
              </c:numCache>
            </c:numRef>
          </c:val>
          <c:smooth val="0"/>
          <c:extLst>
            <c:ext xmlns:c16="http://schemas.microsoft.com/office/drawing/2014/chart" uri="{C3380CC4-5D6E-409C-BE32-E72D297353CC}">
              <c16:uniqueId val="{00000000-6E8D-484D-B65B-2430614C7A31}"/>
            </c:ext>
          </c:extLst>
        </c:ser>
        <c:ser>
          <c:idx val="1"/>
          <c:order val="1"/>
          <c:tx>
            <c:strRef>
              <c:f>'ESTEEM Charts'!$C$9</c:f>
              <c:strCache>
                <c:ptCount val="1"/>
                <c:pt idx="0">
                  <c:v>No Treatment</c:v>
                </c:pt>
              </c:strCache>
            </c:strRef>
          </c:tx>
          <c:spPr>
            <a:ln w="38100" cap="rnd">
              <a:solidFill>
                <a:schemeClr val="tx1">
                  <a:lumMod val="65000"/>
                </a:schemeClr>
              </a:solidFill>
              <a:round/>
            </a:ln>
            <a:effectLst/>
          </c:spPr>
          <c:marker>
            <c:symbol val="none"/>
          </c:marker>
          <c:cat>
            <c:strRef>
              <c:f>'ESTEEM Charts'!$A$10:$A$11</c:f>
              <c:strCache>
                <c:ptCount val="2"/>
                <c:pt idx="0">
                  <c:v>Before</c:v>
                </c:pt>
                <c:pt idx="1">
                  <c:v>After</c:v>
                </c:pt>
              </c:strCache>
            </c:strRef>
          </c:cat>
          <c:val>
            <c:numRef>
              <c:f>'ESTEEM Charts'!$C$10:$C$11</c:f>
              <c:numCache>
                <c:formatCode>General</c:formatCode>
                <c:ptCount val="2"/>
                <c:pt idx="0">
                  <c:v>8.07</c:v>
                </c:pt>
                <c:pt idx="1">
                  <c:v>6.89</c:v>
                </c:pt>
              </c:numCache>
            </c:numRef>
          </c:val>
          <c:smooth val="0"/>
          <c:extLst>
            <c:ext xmlns:c16="http://schemas.microsoft.com/office/drawing/2014/chart" uri="{C3380CC4-5D6E-409C-BE32-E72D297353CC}">
              <c16:uniqueId val="{00000001-6E8D-484D-B65B-2430614C7A31}"/>
            </c:ext>
          </c:extLst>
        </c:ser>
        <c:dLbls>
          <c:showLegendKey val="0"/>
          <c:showVal val="0"/>
          <c:showCatName val="0"/>
          <c:showSerName val="0"/>
          <c:showPercent val="0"/>
          <c:showBubbleSize val="0"/>
        </c:dLbls>
        <c:smooth val="0"/>
        <c:axId val="2120926488"/>
        <c:axId val="2092907992"/>
      </c:lineChart>
      <c:catAx>
        <c:axId val="2120926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cap="none" spc="0" normalizeH="0" baseline="0">
                <a:solidFill>
                  <a:schemeClr val="tx1">
                    <a:lumMod val="65000"/>
                    <a:lumOff val="35000"/>
                  </a:schemeClr>
                </a:solidFill>
                <a:latin typeface="Arial Rounded MT Bold" charset="0"/>
                <a:ea typeface="Arial Rounded MT Bold" charset="0"/>
                <a:cs typeface="Arial Rounded MT Bold" charset="0"/>
              </a:defRPr>
            </a:pPr>
            <a:endParaRPr lang="en-US"/>
          </a:p>
        </c:txPr>
        <c:crossAx val="2092907992"/>
        <c:crosses val="autoZero"/>
        <c:auto val="1"/>
        <c:lblAlgn val="ctr"/>
        <c:lblOffset val="100"/>
        <c:noMultiLvlLbl val="0"/>
      </c:catAx>
      <c:valAx>
        <c:axId val="2092907992"/>
        <c:scaling>
          <c:orientation val="minMax"/>
        </c:scaling>
        <c:delete val="0"/>
        <c:axPos val="l"/>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Rounded MT Bold" charset="0"/>
                <a:ea typeface="Arial Rounded MT Bold" charset="0"/>
                <a:cs typeface="Arial Rounded MT Bold" charset="0"/>
              </a:defRPr>
            </a:pPr>
            <a:endParaRPr lang="en-US"/>
          </a:p>
        </c:txPr>
        <c:crossAx val="212092648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Arial Rounded MT Bold" charset="0"/>
              <a:ea typeface="Arial Rounded MT Bold" charset="0"/>
              <a:cs typeface="Arial Rounded MT Bold" charset="0"/>
            </a:defRPr>
          </a:pPr>
          <a:endParaRPr lang="en-US"/>
        </a:p>
      </c:txPr>
    </c:legend>
    <c:plotVisOnly val="1"/>
    <c:dispBlanksAs val="gap"/>
    <c:showDLblsOverMax val="0"/>
  </c:chart>
  <c:spPr>
    <a:noFill/>
    <a:ln>
      <a:noFill/>
    </a:ln>
    <a:effectLst/>
  </c:spPr>
  <c:txPr>
    <a:bodyPr/>
    <a:lstStyle/>
    <a:p>
      <a:pPr>
        <a:defRPr>
          <a:latin typeface="Arial Rounded MT Bold" charset="0"/>
          <a:ea typeface="Arial Rounded MT Bold" charset="0"/>
          <a:cs typeface="Arial Rounded MT Bold" charset="0"/>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cap="none" spc="0" normalizeH="0" baseline="0">
                <a:solidFill>
                  <a:schemeClr val="tx1">
                    <a:lumMod val="65000"/>
                    <a:lumOff val="35000"/>
                  </a:schemeClr>
                </a:solidFill>
                <a:latin typeface="Arial Rounded MT Bold" charset="0"/>
                <a:ea typeface="Arial Rounded MT Bold" charset="0"/>
                <a:cs typeface="Arial Rounded MT Bold" charset="0"/>
              </a:defRPr>
            </a:pPr>
            <a:r>
              <a:rPr lang="en-US"/>
              <a:t>Alcohol Use</a:t>
            </a:r>
          </a:p>
        </c:rich>
      </c:tx>
      <c:overlay val="0"/>
      <c:spPr>
        <a:noFill/>
        <a:ln>
          <a:noFill/>
        </a:ln>
        <a:effectLst/>
      </c:spPr>
    </c:title>
    <c:autoTitleDeleted val="0"/>
    <c:plotArea>
      <c:layout/>
      <c:lineChart>
        <c:grouping val="standard"/>
        <c:varyColors val="0"/>
        <c:ser>
          <c:idx val="0"/>
          <c:order val="0"/>
          <c:tx>
            <c:strRef>
              <c:f>'ESTEEM Charts'!$B$20</c:f>
              <c:strCache>
                <c:ptCount val="1"/>
                <c:pt idx="0">
                  <c:v>Treatment</c:v>
                </c:pt>
              </c:strCache>
            </c:strRef>
          </c:tx>
          <c:spPr>
            <a:ln w="38100" cap="rnd">
              <a:solidFill>
                <a:schemeClr val="accent1"/>
              </a:solidFill>
              <a:round/>
            </a:ln>
            <a:effectLst/>
          </c:spPr>
          <c:marker>
            <c:symbol val="none"/>
          </c:marker>
          <c:cat>
            <c:strRef>
              <c:f>'ESTEEM Charts'!$A$21:$A$22</c:f>
              <c:strCache>
                <c:ptCount val="2"/>
                <c:pt idx="0">
                  <c:v>Before</c:v>
                </c:pt>
                <c:pt idx="1">
                  <c:v>After</c:v>
                </c:pt>
              </c:strCache>
            </c:strRef>
          </c:cat>
          <c:val>
            <c:numRef>
              <c:f>'ESTEEM Charts'!$B$21:$B$22</c:f>
              <c:numCache>
                <c:formatCode>General</c:formatCode>
                <c:ptCount val="2"/>
                <c:pt idx="0">
                  <c:v>11.34</c:v>
                </c:pt>
                <c:pt idx="1">
                  <c:v>7.48</c:v>
                </c:pt>
              </c:numCache>
            </c:numRef>
          </c:val>
          <c:smooth val="0"/>
          <c:extLst>
            <c:ext xmlns:c16="http://schemas.microsoft.com/office/drawing/2014/chart" uri="{C3380CC4-5D6E-409C-BE32-E72D297353CC}">
              <c16:uniqueId val="{00000000-3F55-DB43-B5F2-FC1AF60D528F}"/>
            </c:ext>
          </c:extLst>
        </c:ser>
        <c:ser>
          <c:idx val="1"/>
          <c:order val="1"/>
          <c:tx>
            <c:strRef>
              <c:f>'ESTEEM Charts'!$C$20</c:f>
              <c:strCache>
                <c:ptCount val="1"/>
                <c:pt idx="0">
                  <c:v>No Treatment</c:v>
                </c:pt>
              </c:strCache>
            </c:strRef>
          </c:tx>
          <c:spPr>
            <a:ln w="38100" cap="rnd">
              <a:solidFill>
                <a:schemeClr val="tx1">
                  <a:lumMod val="65000"/>
                </a:schemeClr>
              </a:solidFill>
              <a:round/>
            </a:ln>
            <a:effectLst/>
          </c:spPr>
          <c:marker>
            <c:symbol val="none"/>
          </c:marker>
          <c:cat>
            <c:strRef>
              <c:f>'ESTEEM Charts'!$A$21:$A$22</c:f>
              <c:strCache>
                <c:ptCount val="2"/>
                <c:pt idx="0">
                  <c:v>Before</c:v>
                </c:pt>
                <c:pt idx="1">
                  <c:v>After</c:v>
                </c:pt>
              </c:strCache>
            </c:strRef>
          </c:cat>
          <c:val>
            <c:numRef>
              <c:f>'ESTEEM Charts'!$C$21:$C$22</c:f>
              <c:numCache>
                <c:formatCode>General</c:formatCode>
                <c:ptCount val="2"/>
                <c:pt idx="0">
                  <c:v>10.39</c:v>
                </c:pt>
                <c:pt idx="1">
                  <c:v>10.59</c:v>
                </c:pt>
              </c:numCache>
            </c:numRef>
          </c:val>
          <c:smooth val="0"/>
          <c:extLst>
            <c:ext xmlns:c16="http://schemas.microsoft.com/office/drawing/2014/chart" uri="{C3380CC4-5D6E-409C-BE32-E72D297353CC}">
              <c16:uniqueId val="{00000001-3F55-DB43-B5F2-FC1AF60D528F}"/>
            </c:ext>
          </c:extLst>
        </c:ser>
        <c:dLbls>
          <c:showLegendKey val="0"/>
          <c:showVal val="0"/>
          <c:showCatName val="0"/>
          <c:showSerName val="0"/>
          <c:showPercent val="0"/>
          <c:showBubbleSize val="0"/>
        </c:dLbls>
        <c:smooth val="0"/>
        <c:axId val="2114463384"/>
        <c:axId val="2115892072"/>
      </c:lineChart>
      <c:catAx>
        <c:axId val="2114463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cap="none" spc="0" normalizeH="0" baseline="0">
                <a:solidFill>
                  <a:schemeClr val="tx1">
                    <a:lumMod val="65000"/>
                    <a:lumOff val="35000"/>
                  </a:schemeClr>
                </a:solidFill>
                <a:latin typeface="Arial Rounded MT Bold" charset="0"/>
                <a:ea typeface="Arial Rounded MT Bold" charset="0"/>
                <a:cs typeface="Arial Rounded MT Bold" charset="0"/>
              </a:defRPr>
            </a:pPr>
            <a:endParaRPr lang="en-US"/>
          </a:p>
        </c:txPr>
        <c:crossAx val="2115892072"/>
        <c:crosses val="autoZero"/>
        <c:auto val="1"/>
        <c:lblAlgn val="ctr"/>
        <c:lblOffset val="100"/>
        <c:noMultiLvlLbl val="0"/>
      </c:catAx>
      <c:valAx>
        <c:axId val="2115892072"/>
        <c:scaling>
          <c:orientation val="minMax"/>
        </c:scaling>
        <c:delete val="0"/>
        <c:axPos val="l"/>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Rounded MT Bold" charset="0"/>
                <a:ea typeface="Arial Rounded MT Bold" charset="0"/>
                <a:cs typeface="Arial Rounded MT Bold" charset="0"/>
              </a:defRPr>
            </a:pPr>
            <a:endParaRPr lang="en-US"/>
          </a:p>
        </c:txPr>
        <c:crossAx val="2114463384"/>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Arial Rounded MT Bold" charset="0"/>
              <a:ea typeface="Arial Rounded MT Bold" charset="0"/>
              <a:cs typeface="Arial Rounded MT Bold" charset="0"/>
            </a:defRPr>
          </a:pPr>
          <a:endParaRPr lang="en-US"/>
        </a:p>
      </c:txPr>
    </c:legend>
    <c:plotVisOnly val="1"/>
    <c:dispBlanksAs val="gap"/>
    <c:showDLblsOverMax val="0"/>
  </c:chart>
  <c:spPr>
    <a:noFill/>
    <a:ln>
      <a:noFill/>
    </a:ln>
    <a:effectLst/>
  </c:spPr>
  <c:txPr>
    <a:bodyPr/>
    <a:lstStyle/>
    <a:p>
      <a:pPr>
        <a:defRPr>
          <a:latin typeface="Arial Rounded MT Bold" charset="0"/>
          <a:ea typeface="Arial Rounded MT Bold" charset="0"/>
          <a:cs typeface="Arial Rounded MT Bold" charset="0"/>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cap="none" spc="0" normalizeH="0" baseline="0">
                <a:solidFill>
                  <a:schemeClr val="tx1">
                    <a:lumMod val="65000"/>
                    <a:lumOff val="35000"/>
                  </a:schemeClr>
                </a:solidFill>
                <a:latin typeface="Arial Rounded MT Bold" charset="0"/>
                <a:ea typeface="Arial Rounded MT Bold" charset="0"/>
                <a:cs typeface="Arial Rounded MT Bold" charset="0"/>
              </a:defRPr>
            </a:pPr>
            <a:r>
              <a:rPr lang="en-US" sz="1800" dirty="0" err="1"/>
              <a:t>Condomless</a:t>
            </a:r>
            <a:r>
              <a:rPr lang="en-US" sz="1800" dirty="0"/>
              <a:t> Sex</a:t>
            </a:r>
          </a:p>
        </c:rich>
      </c:tx>
      <c:overlay val="0"/>
      <c:spPr>
        <a:noFill/>
        <a:ln>
          <a:noFill/>
        </a:ln>
        <a:effectLst/>
      </c:spPr>
    </c:title>
    <c:autoTitleDeleted val="0"/>
    <c:plotArea>
      <c:layout/>
      <c:lineChart>
        <c:grouping val="standard"/>
        <c:varyColors val="0"/>
        <c:ser>
          <c:idx val="0"/>
          <c:order val="0"/>
          <c:tx>
            <c:strRef>
              <c:f>'ESTEEM Charts'!$B$25</c:f>
              <c:strCache>
                <c:ptCount val="1"/>
                <c:pt idx="0">
                  <c:v>Treatment</c:v>
                </c:pt>
              </c:strCache>
            </c:strRef>
          </c:tx>
          <c:spPr>
            <a:ln w="38100" cap="rnd">
              <a:solidFill>
                <a:schemeClr val="accent1"/>
              </a:solidFill>
              <a:round/>
            </a:ln>
            <a:effectLst/>
          </c:spPr>
          <c:marker>
            <c:symbol val="none"/>
          </c:marker>
          <c:cat>
            <c:strRef>
              <c:f>'ESTEEM Charts'!$A$26:$A$27</c:f>
              <c:strCache>
                <c:ptCount val="2"/>
                <c:pt idx="0">
                  <c:v>Before</c:v>
                </c:pt>
                <c:pt idx="1">
                  <c:v>After</c:v>
                </c:pt>
              </c:strCache>
            </c:strRef>
          </c:cat>
          <c:val>
            <c:numRef>
              <c:f>'ESTEEM Charts'!$B$26:$B$27</c:f>
              <c:numCache>
                <c:formatCode>General</c:formatCode>
                <c:ptCount val="2"/>
                <c:pt idx="0">
                  <c:v>4.53</c:v>
                </c:pt>
                <c:pt idx="1">
                  <c:v>1.8</c:v>
                </c:pt>
              </c:numCache>
            </c:numRef>
          </c:val>
          <c:smooth val="0"/>
          <c:extLst>
            <c:ext xmlns:c16="http://schemas.microsoft.com/office/drawing/2014/chart" uri="{C3380CC4-5D6E-409C-BE32-E72D297353CC}">
              <c16:uniqueId val="{00000000-854E-A741-AE6C-6558339BEC03}"/>
            </c:ext>
          </c:extLst>
        </c:ser>
        <c:ser>
          <c:idx val="1"/>
          <c:order val="1"/>
          <c:tx>
            <c:strRef>
              <c:f>'ESTEEM Charts'!$C$25</c:f>
              <c:strCache>
                <c:ptCount val="1"/>
                <c:pt idx="0">
                  <c:v>No Treatment</c:v>
                </c:pt>
              </c:strCache>
            </c:strRef>
          </c:tx>
          <c:spPr>
            <a:ln w="38100" cap="rnd">
              <a:solidFill>
                <a:schemeClr val="tx1">
                  <a:lumMod val="65000"/>
                </a:schemeClr>
              </a:solidFill>
              <a:round/>
            </a:ln>
            <a:effectLst/>
          </c:spPr>
          <c:marker>
            <c:symbol val="none"/>
          </c:marker>
          <c:cat>
            <c:strRef>
              <c:f>'ESTEEM Charts'!$A$26:$A$27</c:f>
              <c:strCache>
                <c:ptCount val="2"/>
                <c:pt idx="0">
                  <c:v>Before</c:v>
                </c:pt>
                <c:pt idx="1">
                  <c:v>After</c:v>
                </c:pt>
              </c:strCache>
            </c:strRef>
          </c:cat>
          <c:val>
            <c:numRef>
              <c:f>'ESTEEM Charts'!$C$26:$C$27</c:f>
              <c:numCache>
                <c:formatCode>General</c:formatCode>
                <c:ptCount val="2"/>
                <c:pt idx="0">
                  <c:v>5.84</c:v>
                </c:pt>
                <c:pt idx="1">
                  <c:v>7.38</c:v>
                </c:pt>
              </c:numCache>
            </c:numRef>
          </c:val>
          <c:smooth val="0"/>
          <c:extLst>
            <c:ext xmlns:c16="http://schemas.microsoft.com/office/drawing/2014/chart" uri="{C3380CC4-5D6E-409C-BE32-E72D297353CC}">
              <c16:uniqueId val="{00000001-854E-A741-AE6C-6558339BEC03}"/>
            </c:ext>
          </c:extLst>
        </c:ser>
        <c:dLbls>
          <c:showLegendKey val="0"/>
          <c:showVal val="0"/>
          <c:showCatName val="0"/>
          <c:showSerName val="0"/>
          <c:showPercent val="0"/>
          <c:showBubbleSize val="0"/>
        </c:dLbls>
        <c:smooth val="0"/>
        <c:axId val="2132167640"/>
        <c:axId val="2030167224"/>
      </c:lineChart>
      <c:catAx>
        <c:axId val="2132167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cap="none" spc="0" normalizeH="0" baseline="0">
                <a:solidFill>
                  <a:schemeClr val="tx1">
                    <a:lumMod val="65000"/>
                    <a:lumOff val="35000"/>
                  </a:schemeClr>
                </a:solidFill>
                <a:latin typeface="Arial Rounded MT Bold" charset="0"/>
                <a:ea typeface="Arial Rounded MT Bold" charset="0"/>
                <a:cs typeface="Arial Rounded MT Bold" charset="0"/>
              </a:defRPr>
            </a:pPr>
            <a:endParaRPr lang="en-US"/>
          </a:p>
        </c:txPr>
        <c:crossAx val="2030167224"/>
        <c:crosses val="autoZero"/>
        <c:auto val="1"/>
        <c:lblAlgn val="ctr"/>
        <c:lblOffset val="100"/>
        <c:noMultiLvlLbl val="0"/>
      </c:catAx>
      <c:valAx>
        <c:axId val="2030167224"/>
        <c:scaling>
          <c:orientation val="minMax"/>
        </c:scaling>
        <c:delete val="0"/>
        <c:axPos val="l"/>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Rounded MT Bold" charset="0"/>
                <a:ea typeface="Arial Rounded MT Bold" charset="0"/>
                <a:cs typeface="Arial Rounded MT Bold" charset="0"/>
              </a:defRPr>
            </a:pPr>
            <a:endParaRPr lang="en-US"/>
          </a:p>
        </c:txPr>
        <c:crossAx val="213216764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Arial Rounded MT Bold" charset="0"/>
              <a:ea typeface="Arial Rounded MT Bold" charset="0"/>
              <a:cs typeface="Arial Rounded MT Bold" charset="0"/>
            </a:defRPr>
          </a:pPr>
          <a:endParaRPr lang="en-US"/>
        </a:p>
      </c:txPr>
    </c:legend>
    <c:plotVisOnly val="1"/>
    <c:dispBlanksAs val="gap"/>
    <c:showDLblsOverMax val="0"/>
  </c:chart>
  <c:spPr>
    <a:noFill/>
    <a:ln>
      <a:noFill/>
    </a:ln>
    <a:effectLst/>
  </c:spPr>
  <c:txPr>
    <a:bodyPr/>
    <a:lstStyle/>
    <a:p>
      <a:pPr>
        <a:defRPr>
          <a:latin typeface="Arial Rounded MT Bold" charset="0"/>
          <a:ea typeface="Arial Rounded MT Bold" charset="0"/>
          <a:cs typeface="Arial Rounded MT Bold" charset="0"/>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cap="none" spc="0" normalizeH="0" baseline="0">
                <a:solidFill>
                  <a:schemeClr val="tx1">
                    <a:lumMod val="65000"/>
                    <a:lumOff val="35000"/>
                  </a:schemeClr>
                </a:solidFill>
                <a:latin typeface="Arial Rounded MT Bold" charset="0"/>
                <a:ea typeface="Arial Rounded MT Bold" charset="0"/>
                <a:cs typeface="Arial Rounded MT Bold" charset="0"/>
              </a:defRPr>
            </a:pPr>
            <a:r>
              <a:rPr lang="en-US" sz="1800">
                <a:latin typeface="Arial Rounded MT Bold" charset="0"/>
                <a:ea typeface="Arial Rounded MT Bold" charset="0"/>
                <a:cs typeface="Arial Rounded MT Bold" charset="0"/>
              </a:rPr>
              <a:t>Sexual Compulsivity</a:t>
            </a:r>
          </a:p>
        </c:rich>
      </c:tx>
      <c:overlay val="0"/>
      <c:spPr>
        <a:noFill/>
        <a:ln>
          <a:noFill/>
        </a:ln>
        <a:effectLst/>
      </c:spPr>
    </c:title>
    <c:autoTitleDeleted val="0"/>
    <c:plotArea>
      <c:layout/>
      <c:lineChart>
        <c:grouping val="standard"/>
        <c:varyColors val="0"/>
        <c:ser>
          <c:idx val="0"/>
          <c:order val="0"/>
          <c:tx>
            <c:strRef>
              <c:f>'ESTEEM Charts'!$B$30</c:f>
              <c:strCache>
                <c:ptCount val="1"/>
                <c:pt idx="0">
                  <c:v>Treatment</c:v>
                </c:pt>
              </c:strCache>
            </c:strRef>
          </c:tx>
          <c:spPr>
            <a:ln w="38100" cap="rnd">
              <a:solidFill>
                <a:schemeClr val="accent1"/>
              </a:solidFill>
              <a:round/>
            </a:ln>
            <a:effectLst/>
          </c:spPr>
          <c:marker>
            <c:symbol val="none"/>
          </c:marker>
          <c:cat>
            <c:strRef>
              <c:f>'ESTEEM Charts'!$A$31:$A$32</c:f>
              <c:strCache>
                <c:ptCount val="2"/>
                <c:pt idx="0">
                  <c:v>Before</c:v>
                </c:pt>
                <c:pt idx="1">
                  <c:v>After</c:v>
                </c:pt>
              </c:strCache>
            </c:strRef>
          </c:cat>
          <c:val>
            <c:numRef>
              <c:f>'ESTEEM Charts'!$B$31:$B$32</c:f>
              <c:numCache>
                <c:formatCode>General</c:formatCode>
                <c:ptCount val="2"/>
                <c:pt idx="0">
                  <c:v>23.47</c:v>
                </c:pt>
                <c:pt idx="1">
                  <c:v>16.88</c:v>
                </c:pt>
              </c:numCache>
            </c:numRef>
          </c:val>
          <c:smooth val="0"/>
          <c:extLst>
            <c:ext xmlns:c16="http://schemas.microsoft.com/office/drawing/2014/chart" uri="{C3380CC4-5D6E-409C-BE32-E72D297353CC}">
              <c16:uniqueId val="{00000000-F4FC-894B-93EF-1E6FCEC36CF9}"/>
            </c:ext>
          </c:extLst>
        </c:ser>
        <c:ser>
          <c:idx val="1"/>
          <c:order val="1"/>
          <c:tx>
            <c:strRef>
              <c:f>'ESTEEM Charts'!$C$30</c:f>
              <c:strCache>
                <c:ptCount val="1"/>
                <c:pt idx="0">
                  <c:v>No Treatment</c:v>
                </c:pt>
              </c:strCache>
            </c:strRef>
          </c:tx>
          <c:spPr>
            <a:ln w="38100" cap="rnd">
              <a:solidFill>
                <a:schemeClr val="tx1">
                  <a:lumMod val="65000"/>
                </a:schemeClr>
              </a:solidFill>
              <a:round/>
            </a:ln>
            <a:effectLst/>
          </c:spPr>
          <c:marker>
            <c:symbol val="none"/>
          </c:marker>
          <c:cat>
            <c:strRef>
              <c:f>'ESTEEM Charts'!$A$31:$A$32</c:f>
              <c:strCache>
                <c:ptCount val="2"/>
                <c:pt idx="0">
                  <c:v>Before</c:v>
                </c:pt>
                <c:pt idx="1">
                  <c:v>After</c:v>
                </c:pt>
              </c:strCache>
            </c:strRef>
          </c:cat>
          <c:val>
            <c:numRef>
              <c:f>'ESTEEM Charts'!$C$31:$C$32</c:f>
              <c:numCache>
                <c:formatCode>General</c:formatCode>
                <c:ptCount val="2"/>
                <c:pt idx="0">
                  <c:v>20.84</c:v>
                </c:pt>
                <c:pt idx="1">
                  <c:v>19.86</c:v>
                </c:pt>
              </c:numCache>
            </c:numRef>
          </c:val>
          <c:smooth val="0"/>
          <c:extLst>
            <c:ext xmlns:c16="http://schemas.microsoft.com/office/drawing/2014/chart" uri="{C3380CC4-5D6E-409C-BE32-E72D297353CC}">
              <c16:uniqueId val="{00000001-F4FC-894B-93EF-1E6FCEC36CF9}"/>
            </c:ext>
          </c:extLst>
        </c:ser>
        <c:dLbls>
          <c:showLegendKey val="0"/>
          <c:showVal val="0"/>
          <c:showCatName val="0"/>
          <c:showSerName val="0"/>
          <c:showPercent val="0"/>
          <c:showBubbleSize val="0"/>
        </c:dLbls>
        <c:smooth val="0"/>
        <c:axId val="2095010808"/>
        <c:axId val="2094597624"/>
      </c:lineChart>
      <c:catAx>
        <c:axId val="2095010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cap="none" spc="0" normalizeH="0" baseline="0">
                <a:solidFill>
                  <a:schemeClr val="tx1">
                    <a:lumMod val="65000"/>
                    <a:lumOff val="35000"/>
                  </a:schemeClr>
                </a:solidFill>
                <a:latin typeface="Arial Rounded MT Bold" charset="0"/>
                <a:ea typeface="Arial Rounded MT Bold" charset="0"/>
                <a:cs typeface="Arial Rounded MT Bold" charset="0"/>
              </a:defRPr>
            </a:pPr>
            <a:endParaRPr lang="en-US"/>
          </a:p>
        </c:txPr>
        <c:crossAx val="2094597624"/>
        <c:crosses val="autoZero"/>
        <c:auto val="1"/>
        <c:lblAlgn val="ctr"/>
        <c:lblOffset val="100"/>
        <c:noMultiLvlLbl val="0"/>
      </c:catAx>
      <c:valAx>
        <c:axId val="2094597624"/>
        <c:scaling>
          <c:orientation val="minMax"/>
          <c:max val="25"/>
          <c:min val="15"/>
        </c:scaling>
        <c:delete val="0"/>
        <c:axPos val="l"/>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950108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Arial Rounded MT Bold" charset="0"/>
              <a:ea typeface="Arial Rounded MT Bold" charset="0"/>
              <a:cs typeface="Arial Rounded MT Bold" charset="0"/>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AF47283-7F7C-7E45-BBC5-6CE7B0CAB3D6}" type="doc">
      <dgm:prSet loTypeId="urn:microsoft.com/office/officeart/2005/8/layout/funnel1" loCatId="relationship" qsTypeId="urn:microsoft.com/office/officeart/2005/8/quickstyle/3D1" qsCatId="3D" csTypeId="urn:microsoft.com/office/officeart/2005/8/colors/accent4_2" csCatId="accent4" phldr="1"/>
      <dgm:spPr/>
      <dgm:t>
        <a:bodyPr/>
        <a:lstStyle/>
        <a:p>
          <a:endParaRPr lang="en-US"/>
        </a:p>
      </dgm:t>
    </dgm:pt>
    <dgm:pt modelId="{8F63E18F-F243-7F44-BE4A-7882060F41CF}">
      <dgm:prSet phldrT="[Text]"/>
      <dgm:spPr/>
      <dgm:t>
        <a:bodyPr/>
        <a:lstStyle/>
        <a:p>
          <a:r>
            <a:rPr lang="en-US" dirty="0"/>
            <a:t>Gay</a:t>
          </a:r>
        </a:p>
      </dgm:t>
    </dgm:pt>
    <dgm:pt modelId="{6043AB67-B614-EE46-B0E8-FF74994E9088}" type="parTrans" cxnId="{CD5E2A43-1169-8749-B791-1F26993A1209}">
      <dgm:prSet/>
      <dgm:spPr/>
      <dgm:t>
        <a:bodyPr/>
        <a:lstStyle/>
        <a:p>
          <a:endParaRPr lang="en-US"/>
        </a:p>
      </dgm:t>
    </dgm:pt>
    <dgm:pt modelId="{ED5DA61E-DEC8-264E-994C-ECC057F4D397}" type="sibTrans" cxnId="{CD5E2A43-1169-8749-B791-1F26993A1209}">
      <dgm:prSet/>
      <dgm:spPr/>
      <dgm:t>
        <a:bodyPr/>
        <a:lstStyle/>
        <a:p>
          <a:endParaRPr lang="en-US"/>
        </a:p>
      </dgm:t>
    </dgm:pt>
    <dgm:pt modelId="{9E1B0AA5-8986-4F4B-BA08-93B11A8339E0}">
      <dgm:prSet phldrT="[Text]"/>
      <dgm:spPr/>
      <dgm:t>
        <a:bodyPr/>
        <a:lstStyle/>
        <a:p>
          <a:r>
            <a:rPr lang="en-US" dirty="0"/>
            <a:t>Lesbian</a:t>
          </a:r>
        </a:p>
      </dgm:t>
    </dgm:pt>
    <dgm:pt modelId="{DDB807D0-BD4A-FC44-A8CF-EBCC1D998724}" type="parTrans" cxnId="{F641CD4F-9ED7-6946-9E04-682B2C8F67A3}">
      <dgm:prSet/>
      <dgm:spPr/>
      <dgm:t>
        <a:bodyPr/>
        <a:lstStyle/>
        <a:p>
          <a:endParaRPr lang="en-US"/>
        </a:p>
      </dgm:t>
    </dgm:pt>
    <dgm:pt modelId="{5D7C9192-A69A-7049-AE59-9E8F587DBB5B}" type="sibTrans" cxnId="{F641CD4F-9ED7-6946-9E04-682B2C8F67A3}">
      <dgm:prSet/>
      <dgm:spPr/>
      <dgm:t>
        <a:bodyPr/>
        <a:lstStyle/>
        <a:p>
          <a:endParaRPr lang="en-US"/>
        </a:p>
      </dgm:t>
    </dgm:pt>
    <dgm:pt modelId="{0EED8101-183D-3042-A542-3E8F6AD32307}">
      <dgm:prSet phldrT="[Text]"/>
      <dgm:spPr/>
      <dgm:t>
        <a:bodyPr/>
        <a:lstStyle/>
        <a:p>
          <a:r>
            <a:rPr lang="en-US" dirty="0"/>
            <a:t>Bisexual</a:t>
          </a:r>
        </a:p>
      </dgm:t>
    </dgm:pt>
    <dgm:pt modelId="{2C0AA381-CBEB-9445-89F9-21657E2F05F4}" type="parTrans" cxnId="{557F8A9B-A5E9-4F4F-8AEE-E6861864BE88}">
      <dgm:prSet/>
      <dgm:spPr/>
      <dgm:t>
        <a:bodyPr/>
        <a:lstStyle/>
        <a:p>
          <a:endParaRPr lang="en-US"/>
        </a:p>
      </dgm:t>
    </dgm:pt>
    <dgm:pt modelId="{9E16F626-3176-7B43-A34D-B6CC57DCDC4A}" type="sibTrans" cxnId="{557F8A9B-A5E9-4F4F-8AEE-E6861864BE88}">
      <dgm:prSet/>
      <dgm:spPr/>
      <dgm:t>
        <a:bodyPr/>
        <a:lstStyle/>
        <a:p>
          <a:endParaRPr lang="en-US"/>
        </a:p>
      </dgm:t>
    </dgm:pt>
    <dgm:pt modelId="{4431C395-31FD-CE4B-9022-E628DF583F56}">
      <dgm:prSet phldrT="[Text]" custT="1"/>
      <dgm:spPr/>
      <dgm:t>
        <a:bodyPr/>
        <a:lstStyle/>
        <a:p>
          <a:r>
            <a:rPr lang="en-US" sz="2000" dirty="0"/>
            <a:t>Sexual Orientation</a:t>
          </a:r>
        </a:p>
      </dgm:t>
    </dgm:pt>
    <dgm:pt modelId="{B9B82061-80B6-7F4E-B201-5C9E3F95E22E}" type="parTrans" cxnId="{248D4BC0-3B80-834A-BF30-31F8BD946596}">
      <dgm:prSet/>
      <dgm:spPr/>
      <dgm:t>
        <a:bodyPr/>
        <a:lstStyle/>
        <a:p>
          <a:endParaRPr lang="en-US"/>
        </a:p>
      </dgm:t>
    </dgm:pt>
    <dgm:pt modelId="{9A577902-6E19-AB46-82CA-CBE0BCD98AF9}" type="sibTrans" cxnId="{248D4BC0-3B80-834A-BF30-31F8BD946596}">
      <dgm:prSet/>
      <dgm:spPr/>
      <dgm:t>
        <a:bodyPr/>
        <a:lstStyle/>
        <a:p>
          <a:endParaRPr lang="en-US"/>
        </a:p>
      </dgm:t>
    </dgm:pt>
    <dgm:pt modelId="{C5DFE025-0ADC-634D-8B43-E8115EB7CCE6}" type="pres">
      <dgm:prSet presAssocID="{8AF47283-7F7C-7E45-BBC5-6CE7B0CAB3D6}" presName="Name0" presStyleCnt="0">
        <dgm:presLayoutVars>
          <dgm:chMax val="4"/>
          <dgm:resizeHandles val="exact"/>
        </dgm:presLayoutVars>
      </dgm:prSet>
      <dgm:spPr/>
    </dgm:pt>
    <dgm:pt modelId="{2D9E5341-4516-2E4C-90B2-C119091F61D7}" type="pres">
      <dgm:prSet presAssocID="{8AF47283-7F7C-7E45-BBC5-6CE7B0CAB3D6}" presName="ellipse" presStyleLbl="trBgShp" presStyleIdx="0" presStyleCnt="1"/>
      <dgm:spPr/>
    </dgm:pt>
    <dgm:pt modelId="{0A1D24D6-F2BE-B647-80A0-951095BF02CD}" type="pres">
      <dgm:prSet presAssocID="{8AF47283-7F7C-7E45-BBC5-6CE7B0CAB3D6}" presName="arrow1" presStyleLbl="fgShp" presStyleIdx="0" presStyleCnt="1"/>
      <dgm:spPr/>
    </dgm:pt>
    <dgm:pt modelId="{BCA3E028-1EC7-C643-82A6-5BB5DDFC9278}" type="pres">
      <dgm:prSet presAssocID="{8AF47283-7F7C-7E45-BBC5-6CE7B0CAB3D6}" presName="rectangle" presStyleLbl="revTx" presStyleIdx="0" presStyleCnt="1" custScaleX="162025">
        <dgm:presLayoutVars>
          <dgm:bulletEnabled val="1"/>
        </dgm:presLayoutVars>
      </dgm:prSet>
      <dgm:spPr/>
    </dgm:pt>
    <dgm:pt modelId="{EA4265BA-8F2C-4F48-99D4-2BCAEF13EC4E}" type="pres">
      <dgm:prSet presAssocID="{9E1B0AA5-8986-4F4B-BA08-93B11A8339E0}" presName="item1" presStyleLbl="node1" presStyleIdx="0" presStyleCnt="3" custLinFactNeighborX="-10444" custLinFactNeighborY="56089">
        <dgm:presLayoutVars>
          <dgm:bulletEnabled val="1"/>
        </dgm:presLayoutVars>
      </dgm:prSet>
      <dgm:spPr/>
    </dgm:pt>
    <dgm:pt modelId="{18C4185F-73DB-5E47-8FA3-3EA6FFBDA9F8}" type="pres">
      <dgm:prSet presAssocID="{0EED8101-183D-3042-A542-3E8F6AD32307}" presName="item2" presStyleLbl="node1" presStyleIdx="1" presStyleCnt="3" custLinFactNeighborX="11111" custLinFactNeighborY="31111">
        <dgm:presLayoutVars>
          <dgm:bulletEnabled val="1"/>
        </dgm:presLayoutVars>
      </dgm:prSet>
      <dgm:spPr/>
    </dgm:pt>
    <dgm:pt modelId="{36D26ABE-B412-0E49-A538-5EC92AD697AC}" type="pres">
      <dgm:prSet presAssocID="{4431C395-31FD-CE4B-9022-E628DF583F56}" presName="item3" presStyleLbl="node1" presStyleIdx="2" presStyleCnt="3" custLinFactNeighborX="8889" custLinFactNeighborY="55289">
        <dgm:presLayoutVars>
          <dgm:bulletEnabled val="1"/>
        </dgm:presLayoutVars>
      </dgm:prSet>
      <dgm:spPr/>
    </dgm:pt>
    <dgm:pt modelId="{62156171-7383-B949-B477-93AB9775DBB5}" type="pres">
      <dgm:prSet presAssocID="{8AF47283-7F7C-7E45-BBC5-6CE7B0CAB3D6}" presName="funnel" presStyleLbl="trAlignAcc1" presStyleIdx="0" presStyleCnt="1" custScaleX="118626" custScaleY="128390" custLinFactNeighborX="0" custLinFactNeighborY="780"/>
      <dgm:spPr/>
    </dgm:pt>
  </dgm:ptLst>
  <dgm:cxnLst>
    <dgm:cxn modelId="{43E2E220-C7C6-864B-8628-9FCF4C957FE1}" type="presOf" srcId="{4431C395-31FD-CE4B-9022-E628DF583F56}" destId="{BCA3E028-1EC7-C643-82A6-5BB5DDFC9278}" srcOrd="0" destOrd="0" presId="urn:microsoft.com/office/officeart/2005/8/layout/funnel1"/>
    <dgm:cxn modelId="{CD5E2A43-1169-8749-B791-1F26993A1209}" srcId="{8AF47283-7F7C-7E45-BBC5-6CE7B0CAB3D6}" destId="{8F63E18F-F243-7F44-BE4A-7882060F41CF}" srcOrd="0" destOrd="0" parTransId="{6043AB67-B614-EE46-B0E8-FF74994E9088}" sibTransId="{ED5DA61E-DEC8-264E-994C-ECC057F4D397}"/>
    <dgm:cxn modelId="{F641CD4F-9ED7-6946-9E04-682B2C8F67A3}" srcId="{8AF47283-7F7C-7E45-BBC5-6CE7B0CAB3D6}" destId="{9E1B0AA5-8986-4F4B-BA08-93B11A8339E0}" srcOrd="1" destOrd="0" parTransId="{DDB807D0-BD4A-FC44-A8CF-EBCC1D998724}" sibTransId="{5D7C9192-A69A-7049-AE59-9E8F587DBB5B}"/>
    <dgm:cxn modelId="{ECD9EF7D-6B45-064D-9932-0469F0AEAB45}" type="presOf" srcId="{9E1B0AA5-8986-4F4B-BA08-93B11A8339E0}" destId="{18C4185F-73DB-5E47-8FA3-3EA6FFBDA9F8}" srcOrd="0" destOrd="0" presId="urn:microsoft.com/office/officeart/2005/8/layout/funnel1"/>
    <dgm:cxn modelId="{E95F7E87-CAC0-7B46-A80E-DDEAB0099ECE}" type="presOf" srcId="{8F63E18F-F243-7F44-BE4A-7882060F41CF}" destId="{36D26ABE-B412-0E49-A538-5EC92AD697AC}" srcOrd="0" destOrd="0" presId="urn:microsoft.com/office/officeart/2005/8/layout/funnel1"/>
    <dgm:cxn modelId="{557F8A9B-A5E9-4F4F-8AEE-E6861864BE88}" srcId="{8AF47283-7F7C-7E45-BBC5-6CE7B0CAB3D6}" destId="{0EED8101-183D-3042-A542-3E8F6AD32307}" srcOrd="2" destOrd="0" parTransId="{2C0AA381-CBEB-9445-89F9-21657E2F05F4}" sibTransId="{9E16F626-3176-7B43-A34D-B6CC57DCDC4A}"/>
    <dgm:cxn modelId="{248D4BC0-3B80-834A-BF30-31F8BD946596}" srcId="{8AF47283-7F7C-7E45-BBC5-6CE7B0CAB3D6}" destId="{4431C395-31FD-CE4B-9022-E628DF583F56}" srcOrd="3" destOrd="0" parTransId="{B9B82061-80B6-7F4E-B201-5C9E3F95E22E}" sibTransId="{9A577902-6E19-AB46-82CA-CBE0BCD98AF9}"/>
    <dgm:cxn modelId="{615749EC-FB40-3844-A74D-54ACE6126BF3}" type="presOf" srcId="{0EED8101-183D-3042-A542-3E8F6AD32307}" destId="{EA4265BA-8F2C-4F48-99D4-2BCAEF13EC4E}" srcOrd="0" destOrd="0" presId="urn:microsoft.com/office/officeart/2005/8/layout/funnel1"/>
    <dgm:cxn modelId="{FEC757F1-31CF-F14A-A299-E0141FDC84F7}" type="presOf" srcId="{8AF47283-7F7C-7E45-BBC5-6CE7B0CAB3D6}" destId="{C5DFE025-0ADC-634D-8B43-E8115EB7CCE6}" srcOrd="0" destOrd="0" presId="urn:microsoft.com/office/officeart/2005/8/layout/funnel1"/>
    <dgm:cxn modelId="{C476FB84-7565-4A4E-9E38-03095AB17931}" type="presParOf" srcId="{C5DFE025-0ADC-634D-8B43-E8115EB7CCE6}" destId="{2D9E5341-4516-2E4C-90B2-C119091F61D7}" srcOrd="0" destOrd="0" presId="urn:microsoft.com/office/officeart/2005/8/layout/funnel1"/>
    <dgm:cxn modelId="{EB432867-C70E-2941-813A-CBF879CA3BBF}" type="presParOf" srcId="{C5DFE025-0ADC-634D-8B43-E8115EB7CCE6}" destId="{0A1D24D6-F2BE-B647-80A0-951095BF02CD}" srcOrd="1" destOrd="0" presId="urn:microsoft.com/office/officeart/2005/8/layout/funnel1"/>
    <dgm:cxn modelId="{160BE93B-C177-AB47-A7A1-1EA235399BFE}" type="presParOf" srcId="{C5DFE025-0ADC-634D-8B43-E8115EB7CCE6}" destId="{BCA3E028-1EC7-C643-82A6-5BB5DDFC9278}" srcOrd="2" destOrd="0" presId="urn:microsoft.com/office/officeart/2005/8/layout/funnel1"/>
    <dgm:cxn modelId="{31462436-6A1B-6F44-8F5E-6F4F574589D9}" type="presParOf" srcId="{C5DFE025-0ADC-634D-8B43-E8115EB7CCE6}" destId="{EA4265BA-8F2C-4F48-99D4-2BCAEF13EC4E}" srcOrd="3" destOrd="0" presId="urn:microsoft.com/office/officeart/2005/8/layout/funnel1"/>
    <dgm:cxn modelId="{599E5CCF-E02A-9544-B9C5-4F168EB18506}" type="presParOf" srcId="{C5DFE025-0ADC-634D-8B43-E8115EB7CCE6}" destId="{18C4185F-73DB-5E47-8FA3-3EA6FFBDA9F8}" srcOrd="4" destOrd="0" presId="urn:microsoft.com/office/officeart/2005/8/layout/funnel1"/>
    <dgm:cxn modelId="{A9EDC61E-8614-4749-A381-ECE71204BFE7}" type="presParOf" srcId="{C5DFE025-0ADC-634D-8B43-E8115EB7CCE6}" destId="{36D26ABE-B412-0E49-A538-5EC92AD697AC}" srcOrd="5" destOrd="0" presId="urn:microsoft.com/office/officeart/2005/8/layout/funnel1"/>
    <dgm:cxn modelId="{E67EE439-8406-0648-AF5C-09EF866FD8DC}" type="presParOf" srcId="{C5DFE025-0ADC-634D-8B43-E8115EB7CCE6}" destId="{62156171-7383-B949-B477-93AB9775DBB5}" srcOrd="6" destOrd="0" presId="urn:microsoft.com/office/officeart/2005/8/layout/funne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AF47283-7F7C-7E45-BBC5-6CE7B0CAB3D6}" type="doc">
      <dgm:prSet loTypeId="urn:microsoft.com/office/officeart/2005/8/layout/funnel1" loCatId="relationship" qsTypeId="urn:microsoft.com/office/officeart/2005/8/quickstyle/3D1" qsCatId="3D" csTypeId="urn:microsoft.com/office/officeart/2005/8/colors/accent3_2" csCatId="accent3" phldr="1"/>
      <dgm:spPr/>
      <dgm:t>
        <a:bodyPr/>
        <a:lstStyle/>
        <a:p>
          <a:endParaRPr lang="en-US"/>
        </a:p>
      </dgm:t>
    </dgm:pt>
    <dgm:pt modelId="{8F63E18F-F243-7F44-BE4A-7882060F41CF}">
      <dgm:prSet phldrT="[Text]"/>
      <dgm:spPr/>
      <dgm:t>
        <a:bodyPr/>
        <a:lstStyle/>
        <a:p>
          <a:r>
            <a:rPr lang="en-US" dirty="0"/>
            <a:t>Trans</a:t>
          </a:r>
        </a:p>
      </dgm:t>
    </dgm:pt>
    <dgm:pt modelId="{6043AB67-B614-EE46-B0E8-FF74994E9088}" type="parTrans" cxnId="{CD5E2A43-1169-8749-B791-1F26993A1209}">
      <dgm:prSet/>
      <dgm:spPr/>
      <dgm:t>
        <a:bodyPr/>
        <a:lstStyle/>
        <a:p>
          <a:endParaRPr lang="en-US"/>
        </a:p>
      </dgm:t>
    </dgm:pt>
    <dgm:pt modelId="{ED5DA61E-DEC8-264E-994C-ECC057F4D397}" type="sibTrans" cxnId="{CD5E2A43-1169-8749-B791-1F26993A1209}">
      <dgm:prSet/>
      <dgm:spPr/>
      <dgm:t>
        <a:bodyPr/>
        <a:lstStyle/>
        <a:p>
          <a:endParaRPr lang="en-US"/>
        </a:p>
      </dgm:t>
    </dgm:pt>
    <dgm:pt modelId="{9E1B0AA5-8986-4F4B-BA08-93B11A8339E0}">
      <dgm:prSet phldrT="[Text]"/>
      <dgm:spPr/>
      <dgm:t>
        <a:bodyPr/>
        <a:lstStyle/>
        <a:p>
          <a:r>
            <a:rPr lang="en-US" dirty="0"/>
            <a:t>Woman</a:t>
          </a:r>
        </a:p>
      </dgm:t>
    </dgm:pt>
    <dgm:pt modelId="{DDB807D0-BD4A-FC44-A8CF-EBCC1D998724}" type="parTrans" cxnId="{F641CD4F-9ED7-6946-9E04-682B2C8F67A3}">
      <dgm:prSet/>
      <dgm:spPr/>
      <dgm:t>
        <a:bodyPr/>
        <a:lstStyle/>
        <a:p>
          <a:endParaRPr lang="en-US"/>
        </a:p>
      </dgm:t>
    </dgm:pt>
    <dgm:pt modelId="{5D7C9192-A69A-7049-AE59-9E8F587DBB5B}" type="sibTrans" cxnId="{F641CD4F-9ED7-6946-9E04-682B2C8F67A3}">
      <dgm:prSet/>
      <dgm:spPr/>
      <dgm:t>
        <a:bodyPr/>
        <a:lstStyle/>
        <a:p>
          <a:endParaRPr lang="en-US"/>
        </a:p>
      </dgm:t>
    </dgm:pt>
    <dgm:pt modelId="{0EED8101-183D-3042-A542-3E8F6AD32307}">
      <dgm:prSet phldrT="[Text]"/>
      <dgm:spPr/>
      <dgm:t>
        <a:bodyPr/>
        <a:lstStyle/>
        <a:p>
          <a:r>
            <a:rPr lang="en-US" dirty="0"/>
            <a:t>Gender Non-Binary</a:t>
          </a:r>
        </a:p>
      </dgm:t>
    </dgm:pt>
    <dgm:pt modelId="{2C0AA381-CBEB-9445-89F9-21657E2F05F4}" type="parTrans" cxnId="{557F8A9B-A5E9-4F4F-8AEE-E6861864BE88}">
      <dgm:prSet/>
      <dgm:spPr/>
      <dgm:t>
        <a:bodyPr/>
        <a:lstStyle/>
        <a:p>
          <a:endParaRPr lang="en-US"/>
        </a:p>
      </dgm:t>
    </dgm:pt>
    <dgm:pt modelId="{9E16F626-3176-7B43-A34D-B6CC57DCDC4A}" type="sibTrans" cxnId="{557F8A9B-A5E9-4F4F-8AEE-E6861864BE88}">
      <dgm:prSet/>
      <dgm:spPr/>
      <dgm:t>
        <a:bodyPr/>
        <a:lstStyle/>
        <a:p>
          <a:endParaRPr lang="en-US"/>
        </a:p>
      </dgm:t>
    </dgm:pt>
    <dgm:pt modelId="{4431C395-31FD-CE4B-9022-E628DF583F56}">
      <dgm:prSet phldrT="[Text]" custT="1"/>
      <dgm:spPr/>
      <dgm:t>
        <a:bodyPr/>
        <a:lstStyle/>
        <a:p>
          <a:r>
            <a:rPr lang="en-US" sz="2000" dirty="0"/>
            <a:t>Gender</a:t>
          </a:r>
        </a:p>
      </dgm:t>
    </dgm:pt>
    <dgm:pt modelId="{9A577902-6E19-AB46-82CA-CBE0BCD98AF9}" type="sibTrans" cxnId="{248D4BC0-3B80-834A-BF30-31F8BD946596}">
      <dgm:prSet/>
      <dgm:spPr/>
      <dgm:t>
        <a:bodyPr/>
        <a:lstStyle/>
        <a:p>
          <a:endParaRPr lang="en-US"/>
        </a:p>
      </dgm:t>
    </dgm:pt>
    <dgm:pt modelId="{B9B82061-80B6-7F4E-B201-5C9E3F95E22E}" type="parTrans" cxnId="{248D4BC0-3B80-834A-BF30-31F8BD946596}">
      <dgm:prSet/>
      <dgm:spPr/>
      <dgm:t>
        <a:bodyPr/>
        <a:lstStyle/>
        <a:p>
          <a:endParaRPr lang="en-US"/>
        </a:p>
      </dgm:t>
    </dgm:pt>
    <dgm:pt modelId="{C5DFE025-0ADC-634D-8B43-E8115EB7CCE6}" type="pres">
      <dgm:prSet presAssocID="{8AF47283-7F7C-7E45-BBC5-6CE7B0CAB3D6}" presName="Name0" presStyleCnt="0">
        <dgm:presLayoutVars>
          <dgm:chMax val="4"/>
          <dgm:resizeHandles val="exact"/>
        </dgm:presLayoutVars>
      </dgm:prSet>
      <dgm:spPr/>
    </dgm:pt>
    <dgm:pt modelId="{2D9E5341-4516-2E4C-90B2-C119091F61D7}" type="pres">
      <dgm:prSet presAssocID="{8AF47283-7F7C-7E45-BBC5-6CE7B0CAB3D6}" presName="ellipse" presStyleLbl="trBgShp" presStyleIdx="0" presStyleCnt="1"/>
      <dgm:spPr/>
    </dgm:pt>
    <dgm:pt modelId="{0A1D24D6-F2BE-B647-80A0-951095BF02CD}" type="pres">
      <dgm:prSet presAssocID="{8AF47283-7F7C-7E45-BBC5-6CE7B0CAB3D6}" presName="arrow1" presStyleLbl="fgShp" presStyleIdx="0" presStyleCnt="1"/>
      <dgm:spPr/>
    </dgm:pt>
    <dgm:pt modelId="{BCA3E028-1EC7-C643-82A6-5BB5DDFC9278}" type="pres">
      <dgm:prSet presAssocID="{8AF47283-7F7C-7E45-BBC5-6CE7B0CAB3D6}" presName="rectangle" presStyleLbl="revTx" presStyleIdx="0" presStyleCnt="1" custScaleX="162025">
        <dgm:presLayoutVars>
          <dgm:bulletEnabled val="1"/>
        </dgm:presLayoutVars>
      </dgm:prSet>
      <dgm:spPr/>
    </dgm:pt>
    <dgm:pt modelId="{EA4265BA-8F2C-4F48-99D4-2BCAEF13EC4E}" type="pres">
      <dgm:prSet presAssocID="{9E1B0AA5-8986-4F4B-BA08-93B11A8339E0}" presName="item1" presStyleLbl="node1" presStyleIdx="0" presStyleCnt="3" custLinFactNeighborX="-10444" custLinFactNeighborY="56089">
        <dgm:presLayoutVars>
          <dgm:bulletEnabled val="1"/>
        </dgm:presLayoutVars>
      </dgm:prSet>
      <dgm:spPr/>
    </dgm:pt>
    <dgm:pt modelId="{18C4185F-73DB-5E47-8FA3-3EA6FFBDA9F8}" type="pres">
      <dgm:prSet presAssocID="{0EED8101-183D-3042-A542-3E8F6AD32307}" presName="item2" presStyleLbl="node1" presStyleIdx="1" presStyleCnt="3" custLinFactNeighborX="11111" custLinFactNeighborY="31111">
        <dgm:presLayoutVars>
          <dgm:bulletEnabled val="1"/>
        </dgm:presLayoutVars>
      </dgm:prSet>
      <dgm:spPr/>
    </dgm:pt>
    <dgm:pt modelId="{36D26ABE-B412-0E49-A538-5EC92AD697AC}" type="pres">
      <dgm:prSet presAssocID="{4431C395-31FD-CE4B-9022-E628DF583F56}" presName="item3" presStyleLbl="node1" presStyleIdx="2" presStyleCnt="3" custLinFactNeighborX="8889" custLinFactNeighborY="55289">
        <dgm:presLayoutVars>
          <dgm:bulletEnabled val="1"/>
        </dgm:presLayoutVars>
      </dgm:prSet>
      <dgm:spPr/>
    </dgm:pt>
    <dgm:pt modelId="{62156171-7383-B949-B477-93AB9775DBB5}" type="pres">
      <dgm:prSet presAssocID="{8AF47283-7F7C-7E45-BBC5-6CE7B0CAB3D6}" presName="funnel" presStyleLbl="trAlignAcc1" presStyleIdx="0" presStyleCnt="1" custScaleX="118626" custScaleY="128390" custLinFactNeighborX="0" custLinFactNeighborY="780"/>
      <dgm:spPr/>
    </dgm:pt>
  </dgm:ptLst>
  <dgm:cxnLst>
    <dgm:cxn modelId="{329CC22E-F11C-F84D-A648-701CAB350504}" type="presOf" srcId="{9E1B0AA5-8986-4F4B-BA08-93B11A8339E0}" destId="{18C4185F-73DB-5E47-8FA3-3EA6FFBDA9F8}" srcOrd="0" destOrd="0" presId="urn:microsoft.com/office/officeart/2005/8/layout/funnel1"/>
    <dgm:cxn modelId="{FAE6BD3A-4DFB-8E43-9AC1-FDAAA4DBD7E0}" type="presOf" srcId="{0EED8101-183D-3042-A542-3E8F6AD32307}" destId="{EA4265BA-8F2C-4F48-99D4-2BCAEF13EC4E}" srcOrd="0" destOrd="0" presId="urn:microsoft.com/office/officeart/2005/8/layout/funnel1"/>
    <dgm:cxn modelId="{CD5E2A43-1169-8749-B791-1F26993A1209}" srcId="{8AF47283-7F7C-7E45-BBC5-6CE7B0CAB3D6}" destId="{8F63E18F-F243-7F44-BE4A-7882060F41CF}" srcOrd="0" destOrd="0" parTransId="{6043AB67-B614-EE46-B0E8-FF74994E9088}" sibTransId="{ED5DA61E-DEC8-264E-994C-ECC057F4D397}"/>
    <dgm:cxn modelId="{FA64D04E-41FC-154F-BD5E-CE1643CB0563}" type="presOf" srcId="{8F63E18F-F243-7F44-BE4A-7882060F41CF}" destId="{36D26ABE-B412-0E49-A538-5EC92AD697AC}" srcOrd="0" destOrd="0" presId="urn:microsoft.com/office/officeart/2005/8/layout/funnel1"/>
    <dgm:cxn modelId="{F641CD4F-9ED7-6946-9E04-682B2C8F67A3}" srcId="{8AF47283-7F7C-7E45-BBC5-6CE7B0CAB3D6}" destId="{9E1B0AA5-8986-4F4B-BA08-93B11A8339E0}" srcOrd="1" destOrd="0" parTransId="{DDB807D0-BD4A-FC44-A8CF-EBCC1D998724}" sibTransId="{5D7C9192-A69A-7049-AE59-9E8F587DBB5B}"/>
    <dgm:cxn modelId="{EA388B54-5511-8949-BF62-6B89542E9144}" type="presOf" srcId="{4431C395-31FD-CE4B-9022-E628DF583F56}" destId="{BCA3E028-1EC7-C643-82A6-5BB5DDFC9278}" srcOrd="0" destOrd="0" presId="urn:microsoft.com/office/officeart/2005/8/layout/funnel1"/>
    <dgm:cxn modelId="{9DFC6D7B-CB19-174E-B7BD-9F11130C0F94}" type="presOf" srcId="{8AF47283-7F7C-7E45-BBC5-6CE7B0CAB3D6}" destId="{C5DFE025-0ADC-634D-8B43-E8115EB7CCE6}" srcOrd="0" destOrd="0" presId="urn:microsoft.com/office/officeart/2005/8/layout/funnel1"/>
    <dgm:cxn modelId="{557F8A9B-A5E9-4F4F-8AEE-E6861864BE88}" srcId="{8AF47283-7F7C-7E45-BBC5-6CE7B0CAB3D6}" destId="{0EED8101-183D-3042-A542-3E8F6AD32307}" srcOrd="2" destOrd="0" parTransId="{2C0AA381-CBEB-9445-89F9-21657E2F05F4}" sibTransId="{9E16F626-3176-7B43-A34D-B6CC57DCDC4A}"/>
    <dgm:cxn modelId="{248D4BC0-3B80-834A-BF30-31F8BD946596}" srcId="{8AF47283-7F7C-7E45-BBC5-6CE7B0CAB3D6}" destId="{4431C395-31FD-CE4B-9022-E628DF583F56}" srcOrd="3" destOrd="0" parTransId="{B9B82061-80B6-7F4E-B201-5C9E3F95E22E}" sibTransId="{9A577902-6E19-AB46-82CA-CBE0BCD98AF9}"/>
    <dgm:cxn modelId="{EA62868F-AAF9-D649-9BED-919305ED6037}" type="presParOf" srcId="{C5DFE025-0ADC-634D-8B43-E8115EB7CCE6}" destId="{2D9E5341-4516-2E4C-90B2-C119091F61D7}" srcOrd="0" destOrd="0" presId="urn:microsoft.com/office/officeart/2005/8/layout/funnel1"/>
    <dgm:cxn modelId="{EB7907E0-BF42-6647-B2DA-242AD5118002}" type="presParOf" srcId="{C5DFE025-0ADC-634D-8B43-E8115EB7CCE6}" destId="{0A1D24D6-F2BE-B647-80A0-951095BF02CD}" srcOrd="1" destOrd="0" presId="urn:microsoft.com/office/officeart/2005/8/layout/funnel1"/>
    <dgm:cxn modelId="{3565B6E8-97E1-5743-BA02-FC26CAB2090E}" type="presParOf" srcId="{C5DFE025-0ADC-634D-8B43-E8115EB7CCE6}" destId="{BCA3E028-1EC7-C643-82A6-5BB5DDFC9278}" srcOrd="2" destOrd="0" presId="urn:microsoft.com/office/officeart/2005/8/layout/funnel1"/>
    <dgm:cxn modelId="{CFBD7B38-9351-2A41-8F64-4303D91AA1BD}" type="presParOf" srcId="{C5DFE025-0ADC-634D-8B43-E8115EB7CCE6}" destId="{EA4265BA-8F2C-4F48-99D4-2BCAEF13EC4E}" srcOrd="3" destOrd="0" presId="urn:microsoft.com/office/officeart/2005/8/layout/funnel1"/>
    <dgm:cxn modelId="{4559F79C-3046-6A4C-9E6C-A790A12936CF}" type="presParOf" srcId="{C5DFE025-0ADC-634D-8B43-E8115EB7CCE6}" destId="{18C4185F-73DB-5E47-8FA3-3EA6FFBDA9F8}" srcOrd="4" destOrd="0" presId="urn:microsoft.com/office/officeart/2005/8/layout/funnel1"/>
    <dgm:cxn modelId="{CC96A973-6B66-CE4A-9B5E-9F992DC6D967}" type="presParOf" srcId="{C5DFE025-0ADC-634D-8B43-E8115EB7CCE6}" destId="{36D26ABE-B412-0E49-A538-5EC92AD697AC}" srcOrd="5" destOrd="0" presId="urn:microsoft.com/office/officeart/2005/8/layout/funnel1"/>
    <dgm:cxn modelId="{7DA924C1-60D5-8641-804C-EF62CD83747B}" type="presParOf" srcId="{C5DFE025-0ADC-634D-8B43-E8115EB7CCE6}" destId="{62156171-7383-B949-B477-93AB9775DBB5}" srcOrd="6" destOrd="0" presId="urn:microsoft.com/office/officeart/2005/8/layout/funnel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AF47283-7F7C-7E45-BBC5-6CE7B0CAB3D6}" type="doc">
      <dgm:prSet loTypeId="urn:microsoft.com/office/officeart/2005/8/layout/funnel1" loCatId="relationship" qsTypeId="urn:microsoft.com/office/officeart/2005/8/quickstyle/3D1" qsCatId="3D" csTypeId="urn:microsoft.com/office/officeart/2005/8/colors/accent1_2" csCatId="accent1" phldr="1"/>
      <dgm:spPr/>
      <dgm:t>
        <a:bodyPr/>
        <a:lstStyle/>
        <a:p>
          <a:endParaRPr lang="en-US"/>
        </a:p>
      </dgm:t>
    </dgm:pt>
    <dgm:pt modelId="{8F63E18F-F243-7F44-BE4A-7882060F41CF}">
      <dgm:prSet phldrT="[Text]"/>
      <dgm:spPr/>
      <dgm:t>
        <a:bodyPr/>
        <a:lstStyle/>
        <a:p>
          <a:r>
            <a:rPr lang="en-US"/>
            <a:t>Middle Eastern</a:t>
          </a:r>
          <a:endParaRPr lang="en-US" dirty="0"/>
        </a:p>
      </dgm:t>
    </dgm:pt>
    <dgm:pt modelId="{6043AB67-B614-EE46-B0E8-FF74994E9088}" type="parTrans" cxnId="{CD5E2A43-1169-8749-B791-1F26993A1209}">
      <dgm:prSet/>
      <dgm:spPr/>
      <dgm:t>
        <a:bodyPr/>
        <a:lstStyle/>
        <a:p>
          <a:endParaRPr lang="en-US"/>
        </a:p>
      </dgm:t>
    </dgm:pt>
    <dgm:pt modelId="{ED5DA61E-DEC8-264E-994C-ECC057F4D397}" type="sibTrans" cxnId="{CD5E2A43-1169-8749-B791-1F26993A1209}">
      <dgm:prSet/>
      <dgm:spPr/>
      <dgm:t>
        <a:bodyPr/>
        <a:lstStyle/>
        <a:p>
          <a:endParaRPr lang="en-US"/>
        </a:p>
      </dgm:t>
    </dgm:pt>
    <dgm:pt modelId="{9E1B0AA5-8986-4F4B-BA08-93B11A8339E0}">
      <dgm:prSet phldrT="[Text]" custT="1"/>
      <dgm:spPr/>
      <dgm:t>
        <a:bodyPr/>
        <a:lstStyle/>
        <a:p>
          <a:r>
            <a:rPr lang="en-US" sz="1600" dirty="0">
              <a:latin typeface="Candara"/>
            </a:rPr>
            <a:t>Multi-racial</a:t>
          </a:r>
        </a:p>
      </dgm:t>
    </dgm:pt>
    <dgm:pt modelId="{DDB807D0-BD4A-FC44-A8CF-EBCC1D998724}" type="parTrans" cxnId="{F641CD4F-9ED7-6946-9E04-682B2C8F67A3}">
      <dgm:prSet/>
      <dgm:spPr/>
      <dgm:t>
        <a:bodyPr/>
        <a:lstStyle/>
        <a:p>
          <a:endParaRPr lang="en-US"/>
        </a:p>
      </dgm:t>
    </dgm:pt>
    <dgm:pt modelId="{5D7C9192-A69A-7049-AE59-9E8F587DBB5B}" type="sibTrans" cxnId="{F641CD4F-9ED7-6946-9E04-682B2C8F67A3}">
      <dgm:prSet/>
      <dgm:spPr/>
      <dgm:t>
        <a:bodyPr/>
        <a:lstStyle/>
        <a:p>
          <a:endParaRPr lang="en-US"/>
        </a:p>
      </dgm:t>
    </dgm:pt>
    <dgm:pt modelId="{0EED8101-183D-3042-A542-3E8F6AD32307}">
      <dgm:prSet phldrT="[Text]"/>
      <dgm:spPr/>
      <dgm:t>
        <a:bodyPr/>
        <a:lstStyle/>
        <a:p>
          <a:r>
            <a:rPr lang="en-US" dirty="0"/>
            <a:t>Latinx</a:t>
          </a:r>
        </a:p>
      </dgm:t>
    </dgm:pt>
    <dgm:pt modelId="{2C0AA381-CBEB-9445-89F9-21657E2F05F4}" type="parTrans" cxnId="{557F8A9B-A5E9-4F4F-8AEE-E6861864BE88}">
      <dgm:prSet/>
      <dgm:spPr/>
      <dgm:t>
        <a:bodyPr/>
        <a:lstStyle/>
        <a:p>
          <a:endParaRPr lang="en-US"/>
        </a:p>
      </dgm:t>
    </dgm:pt>
    <dgm:pt modelId="{9E16F626-3176-7B43-A34D-B6CC57DCDC4A}" type="sibTrans" cxnId="{557F8A9B-A5E9-4F4F-8AEE-E6861864BE88}">
      <dgm:prSet/>
      <dgm:spPr/>
      <dgm:t>
        <a:bodyPr/>
        <a:lstStyle/>
        <a:p>
          <a:endParaRPr lang="en-US"/>
        </a:p>
      </dgm:t>
    </dgm:pt>
    <dgm:pt modelId="{4431C395-31FD-CE4B-9022-E628DF583F56}">
      <dgm:prSet phldrT="[Text]" custT="1"/>
      <dgm:spPr/>
      <dgm:t>
        <a:bodyPr/>
        <a:lstStyle/>
        <a:p>
          <a:r>
            <a:rPr lang="en-US" sz="2000" dirty="0"/>
            <a:t>Race/Ethnicity</a:t>
          </a:r>
        </a:p>
      </dgm:t>
    </dgm:pt>
    <dgm:pt modelId="{B9B82061-80B6-7F4E-B201-5C9E3F95E22E}" type="parTrans" cxnId="{248D4BC0-3B80-834A-BF30-31F8BD946596}">
      <dgm:prSet/>
      <dgm:spPr/>
      <dgm:t>
        <a:bodyPr/>
        <a:lstStyle/>
        <a:p>
          <a:endParaRPr lang="en-US"/>
        </a:p>
      </dgm:t>
    </dgm:pt>
    <dgm:pt modelId="{9A577902-6E19-AB46-82CA-CBE0BCD98AF9}" type="sibTrans" cxnId="{248D4BC0-3B80-834A-BF30-31F8BD946596}">
      <dgm:prSet/>
      <dgm:spPr/>
      <dgm:t>
        <a:bodyPr/>
        <a:lstStyle/>
        <a:p>
          <a:endParaRPr lang="en-US"/>
        </a:p>
      </dgm:t>
    </dgm:pt>
    <dgm:pt modelId="{C5DFE025-0ADC-634D-8B43-E8115EB7CCE6}" type="pres">
      <dgm:prSet presAssocID="{8AF47283-7F7C-7E45-BBC5-6CE7B0CAB3D6}" presName="Name0" presStyleCnt="0">
        <dgm:presLayoutVars>
          <dgm:chMax val="4"/>
          <dgm:resizeHandles val="exact"/>
        </dgm:presLayoutVars>
      </dgm:prSet>
      <dgm:spPr/>
    </dgm:pt>
    <dgm:pt modelId="{2D9E5341-4516-2E4C-90B2-C119091F61D7}" type="pres">
      <dgm:prSet presAssocID="{8AF47283-7F7C-7E45-BBC5-6CE7B0CAB3D6}" presName="ellipse" presStyleLbl="trBgShp" presStyleIdx="0" presStyleCnt="1"/>
      <dgm:spPr/>
    </dgm:pt>
    <dgm:pt modelId="{0A1D24D6-F2BE-B647-80A0-951095BF02CD}" type="pres">
      <dgm:prSet presAssocID="{8AF47283-7F7C-7E45-BBC5-6CE7B0CAB3D6}" presName="arrow1" presStyleLbl="fgShp" presStyleIdx="0" presStyleCnt="1"/>
      <dgm:spPr/>
    </dgm:pt>
    <dgm:pt modelId="{BCA3E028-1EC7-C643-82A6-5BB5DDFC9278}" type="pres">
      <dgm:prSet presAssocID="{8AF47283-7F7C-7E45-BBC5-6CE7B0CAB3D6}" presName="rectangle" presStyleLbl="revTx" presStyleIdx="0" presStyleCnt="1" custScaleX="162025">
        <dgm:presLayoutVars>
          <dgm:bulletEnabled val="1"/>
        </dgm:presLayoutVars>
      </dgm:prSet>
      <dgm:spPr/>
    </dgm:pt>
    <dgm:pt modelId="{EA4265BA-8F2C-4F48-99D4-2BCAEF13EC4E}" type="pres">
      <dgm:prSet presAssocID="{9E1B0AA5-8986-4F4B-BA08-93B11A8339E0}" presName="item1" presStyleLbl="node1" presStyleIdx="0" presStyleCnt="3" custLinFactNeighborX="-10444" custLinFactNeighborY="56089">
        <dgm:presLayoutVars>
          <dgm:bulletEnabled val="1"/>
        </dgm:presLayoutVars>
      </dgm:prSet>
      <dgm:spPr/>
    </dgm:pt>
    <dgm:pt modelId="{18C4185F-73DB-5E47-8FA3-3EA6FFBDA9F8}" type="pres">
      <dgm:prSet presAssocID="{0EED8101-183D-3042-A542-3E8F6AD32307}" presName="item2" presStyleLbl="node1" presStyleIdx="1" presStyleCnt="3" custLinFactNeighborX="11111" custLinFactNeighborY="31111">
        <dgm:presLayoutVars>
          <dgm:bulletEnabled val="1"/>
        </dgm:presLayoutVars>
      </dgm:prSet>
      <dgm:spPr/>
    </dgm:pt>
    <dgm:pt modelId="{36D26ABE-B412-0E49-A538-5EC92AD697AC}" type="pres">
      <dgm:prSet presAssocID="{4431C395-31FD-CE4B-9022-E628DF583F56}" presName="item3" presStyleLbl="node1" presStyleIdx="2" presStyleCnt="3" custLinFactNeighborX="8889" custLinFactNeighborY="55289">
        <dgm:presLayoutVars>
          <dgm:bulletEnabled val="1"/>
        </dgm:presLayoutVars>
      </dgm:prSet>
      <dgm:spPr/>
    </dgm:pt>
    <dgm:pt modelId="{62156171-7383-B949-B477-93AB9775DBB5}" type="pres">
      <dgm:prSet presAssocID="{8AF47283-7F7C-7E45-BBC5-6CE7B0CAB3D6}" presName="funnel" presStyleLbl="trAlignAcc1" presStyleIdx="0" presStyleCnt="1" custScaleX="118626" custScaleY="128390" custLinFactNeighborX="0" custLinFactNeighborY="780"/>
      <dgm:spPr/>
    </dgm:pt>
  </dgm:ptLst>
  <dgm:cxnLst>
    <dgm:cxn modelId="{CD5E2A43-1169-8749-B791-1F26993A1209}" srcId="{8AF47283-7F7C-7E45-BBC5-6CE7B0CAB3D6}" destId="{8F63E18F-F243-7F44-BE4A-7882060F41CF}" srcOrd="0" destOrd="0" parTransId="{6043AB67-B614-EE46-B0E8-FF74994E9088}" sibTransId="{ED5DA61E-DEC8-264E-994C-ECC057F4D397}"/>
    <dgm:cxn modelId="{F641CD4F-9ED7-6946-9E04-682B2C8F67A3}" srcId="{8AF47283-7F7C-7E45-BBC5-6CE7B0CAB3D6}" destId="{9E1B0AA5-8986-4F4B-BA08-93B11A8339E0}" srcOrd="1" destOrd="0" parTransId="{DDB807D0-BD4A-FC44-A8CF-EBCC1D998724}" sibTransId="{5D7C9192-A69A-7049-AE59-9E8F587DBB5B}"/>
    <dgm:cxn modelId="{206C2687-02CB-3B40-B074-F5FF592EDB81}" type="presOf" srcId="{0EED8101-183D-3042-A542-3E8F6AD32307}" destId="{EA4265BA-8F2C-4F48-99D4-2BCAEF13EC4E}" srcOrd="0" destOrd="0" presId="urn:microsoft.com/office/officeart/2005/8/layout/funnel1"/>
    <dgm:cxn modelId="{B7444599-0859-2543-A1F1-5284DB0AE10D}" type="presOf" srcId="{8F63E18F-F243-7F44-BE4A-7882060F41CF}" destId="{36D26ABE-B412-0E49-A538-5EC92AD697AC}" srcOrd="0" destOrd="0" presId="urn:microsoft.com/office/officeart/2005/8/layout/funnel1"/>
    <dgm:cxn modelId="{557F8A9B-A5E9-4F4F-8AEE-E6861864BE88}" srcId="{8AF47283-7F7C-7E45-BBC5-6CE7B0CAB3D6}" destId="{0EED8101-183D-3042-A542-3E8F6AD32307}" srcOrd="2" destOrd="0" parTransId="{2C0AA381-CBEB-9445-89F9-21657E2F05F4}" sibTransId="{9E16F626-3176-7B43-A34D-B6CC57DCDC4A}"/>
    <dgm:cxn modelId="{64FC8EB8-42CA-CF48-A1D5-9300BC327773}" type="presOf" srcId="{4431C395-31FD-CE4B-9022-E628DF583F56}" destId="{BCA3E028-1EC7-C643-82A6-5BB5DDFC9278}" srcOrd="0" destOrd="0" presId="urn:microsoft.com/office/officeart/2005/8/layout/funnel1"/>
    <dgm:cxn modelId="{248D4BC0-3B80-834A-BF30-31F8BD946596}" srcId="{8AF47283-7F7C-7E45-BBC5-6CE7B0CAB3D6}" destId="{4431C395-31FD-CE4B-9022-E628DF583F56}" srcOrd="3" destOrd="0" parTransId="{B9B82061-80B6-7F4E-B201-5C9E3F95E22E}" sibTransId="{9A577902-6E19-AB46-82CA-CBE0BCD98AF9}"/>
    <dgm:cxn modelId="{1D712BD5-826E-8844-8CB8-1A22920062DC}" type="presOf" srcId="{8AF47283-7F7C-7E45-BBC5-6CE7B0CAB3D6}" destId="{C5DFE025-0ADC-634D-8B43-E8115EB7CCE6}" srcOrd="0" destOrd="0" presId="urn:microsoft.com/office/officeart/2005/8/layout/funnel1"/>
    <dgm:cxn modelId="{F2EFB4FC-6B95-3545-8BA7-9205460E20E5}" type="presOf" srcId="{9E1B0AA5-8986-4F4B-BA08-93B11A8339E0}" destId="{18C4185F-73DB-5E47-8FA3-3EA6FFBDA9F8}" srcOrd="0" destOrd="0" presId="urn:microsoft.com/office/officeart/2005/8/layout/funnel1"/>
    <dgm:cxn modelId="{F5E29B15-65DF-3C43-9F4F-158571796F72}" type="presParOf" srcId="{C5DFE025-0ADC-634D-8B43-E8115EB7CCE6}" destId="{2D9E5341-4516-2E4C-90B2-C119091F61D7}" srcOrd="0" destOrd="0" presId="urn:microsoft.com/office/officeart/2005/8/layout/funnel1"/>
    <dgm:cxn modelId="{D43D15D6-F460-144A-AC56-F8CA33677583}" type="presParOf" srcId="{C5DFE025-0ADC-634D-8B43-E8115EB7CCE6}" destId="{0A1D24D6-F2BE-B647-80A0-951095BF02CD}" srcOrd="1" destOrd="0" presId="urn:microsoft.com/office/officeart/2005/8/layout/funnel1"/>
    <dgm:cxn modelId="{C03DC374-D35C-8D49-8422-42E783BC8625}" type="presParOf" srcId="{C5DFE025-0ADC-634D-8B43-E8115EB7CCE6}" destId="{BCA3E028-1EC7-C643-82A6-5BB5DDFC9278}" srcOrd="2" destOrd="0" presId="urn:microsoft.com/office/officeart/2005/8/layout/funnel1"/>
    <dgm:cxn modelId="{042BF79C-C1C5-5A46-B01D-15BAE9045B4F}" type="presParOf" srcId="{C5DFE025-0ADC-634D-8B43-E8115EB7CCE6}" destId="{EA4265BA-8F2C-4F48-99D4-2BCAEF13EC4E}" srcOrd="3" destOrd="0" presId="urn:microsoft.com/office/officeart/2005/8/layout/funnel1"/>
    <dgm:cxn modelId="{FB1473E0-926A-EC43-A09C-6288DEF13635}" type="presParOf" srcId="{C5DFE025-0ADC-634D-8B43-E8115EB7CCE6}" destId="{18C4185F-73DB-5E47-8FA3-3EA6FFBDA9F8}" srcOrd="4" destOrd="0" presId="urn:microsoft.com/office/officeart/2005/8/layout/funnel1"/>
    <dgm:cxn modelId="{9B82DC85-4F01-2949-929E-9BA2BE37DA91}" type="presParOf" srcId="{C5DFE025-0ADC-634D-8B43-E8115EB7CCE6}" destId="{36D26ABE-B412-0E49-A538-5EC92AD697AC}" srcOrd="5" destOrd="0" presId="urn:microsoft.com/office/officeart/2005/8/layout/funnel1"/>
    <dgm:cxn modelId="{941F1913-2CC5-B249-B435-3861BD35F42C}" type="presParOf" srcId="{C5DFE025-0ADC-634D-8B43-E8115EB7CCE6}" destId="{62156171-7383-B949-B477-93AB9775DBB5}" srcOrd="6" destOrd="0" presId="urn:microsoft.com/office/officeart/2005/8/layout/funnel1"/>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9E5341-4516-2E4C-90B2-C119091F61D7}">
      <dsp:nvSpPr>
        <dsp:cNvPr id="0" name=""/>
        <dsp:cNvSpPr/>
      </dsp:nvSpPr>
      <dsp:spPr>
        <a:xfrm>
          <a:off x="692667" y="349663"/>
          <a:ext cx="2531279" cy="879079"/>
        </a:xfrm>
        <a:prstGeom prst="ellipse">
          <a:avLst/>
        </a:prstGeom>
        <a:solidFill>
          <a:schemeClr val="accent4">
            <a:tint val="50000"/>
            <a:alpha val="40000"/>
            <a:hueOff val="0"/>
            <a:satOff val="0"/>
            <a:lumOff val="0"/>
            <a:alphaOff val="0"/>
          </a:schemeClr>
        </a:solidFill>
        <a:ln>
          <a:noFill/>
        </a:ln>
        <a:effectLst/>
        <a:scene3d>
          <a:camera prst="orthographicFront"/>
          <a:lightRig rig="flat" dir="t"/>
        </a:scene3d>
        <a:sp3d z="-190500" extrusionH="12700" prstMaterial="matte"/>
      </dsp:spPr>
      <dsp:style>
        <a:lnRef idx="0">
          <a:scrgbClr r="0" g="0" b="0"/>
        </a:lnRef>
        <a:fillRef idx="1">
          <a:scrgbClr r="0" g="0" b="0"/>
        </a:fillRef>
        <a:effectRef idx="0">
          <a:scrgbClr r="0" g="0" b="0"/>
        </a:effectRef>
        <a:fontRef idx="minor"/>
      </dsp:style>
    </dsp:sp>
    <dsp:sp modelId="{0A1D24D6-F2BE-B647-80A0-951095BF02CD}">
      <dsp:nvSpPr>
        <dsp:cNvPr id="0" name=""/>
        <dsp:cNvSpPr/>
      </dsp:nvSpPr>
      <dsp:spPr>
        <a:xfrm>
          <a:off x="1716952" y="2502231"/>
          <a:ext cx="490558" cy="313957"/>
        </a:xfrm>
        <a:prstGeom prst="downArrow">
          <a:avLst/>
        </a:prstGeom>
        <a:solidFill>
          <a:schemeClr val="accent4">
            <a:tint val="60000"/>
            <a:hueOff val="0"/>
            <a:satOff val="0"/>
            <a:lumOff val="0"/>
            <a:alphaOff val="0"/>
          </a:schemeClr>
        </a:solidFill>
        <a:ln>
          <a:noFill/>
        </a:ln>
        <a:effectLst>
          <a:outerShdw blurRad="38100" dist="25400" dir="5400000" rotWithShape="0">
            <a:srgbClr val="000000">
              <a:alpha val="35000"/>
            </a:srgbClr>
          </a:outerShdw>
        </a:effectLst>
        <a:scene3d>
          <a:camera prst="orthographicFront"/>
          <a:lightRig rig="flat" dir="t"/>
        </a:scene3d>
        <a:sp3d z="190500" prstMaterial="plastic">
          <a:bevelT w="120900" h="88900"/>
          <a:bevelB w="88900" h="31750" prst="angle"/>
        </a:sp3d>
      </dsp:spPr>
      <dsp:style>
        <a:lnRef idx="0">
          <a:scrgbClr r="0" g="0" b="0"/>
        </a:lnRef>
        <a:fillRef idx="1">
          <a:scrgbClr r="0" g="0" b="0"/>
        </a:fillRef>
        <a:effectRef idx="3">
          <a:scrgbClr r="0" g="0" b="0"/>
        </a:effectRef>
        <a:fontRef idx="minor">
          <a:schemeClr val="lt1"/>
        </a:fontRef>
      </dsp:style>
    </dsp:sp>
    <dsp:sp modelId="{BCA3E028-1EC7-C643-82A6-5BB5DDFC9278}">
      <dsp:nvSpPr>
        <dsp:cNvPr id="0" name=""/>
        <dsp:cNvSpPr/>
      </dsp:nvSpPr>
      <dsp:spPr>
        <a:xfrm>
          <a:off x="54648" y="2753397"/>
          <a:ext cx="3815167" cy="588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Sexual Orientation</a:t>
          </a:r>
        </a:p>
      </dsp:txBody>
      <dsp:txXfrm>
        <a:off x="54648" y="2753397"/>
        <a:ext cx="3815167" cy="588669"/>
      </dsp:txXfrm>
    </dsp:sp>
    <dsp:sp modelId="{EA4265BA-8F2C-4F48-99D4-2BCAEF13EC4E}">
      <dsp:nvSpPr>
        <dsp:cNvPr id="0" name=""/>
        <dsp:cNvSpPr/>
      </dsp:nvSpPr>
      <dsp:spPr>
        <a:xfrm>
          <a:off x="1520733" y="1791904"/>
          <a:ext cx="883004" cy="883004"/>
        </a:xfrm>
        <a:prstGeom prst="ellipse">
          <a:avLst/>
        </a:prstGeom>
        <a:solidFill>
          <a:schemeClr val="accent4">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Bisexual</a:t>
          </a:r>
        </a:p>
      </dsp:txBody>
      <dsp:txXfrm>
        <a:off x="1650046" y="1921217"/>
        <a:ext cx="624378" cy="624378"/>
      </dsp:txXfrm>
    </dsp:sp>
    <dsp:sp modelId="{18C4185F-73DB-5E47-8FA3-3EA6FFBDA9F8}">
      <dsp:nvSpPr>
        <dsp:cNvPr id="0" name=""/>
        <dsp:cNvSpPr/>
      </dsp:nvSpPr>
      <dsp:spPr>
        <a:xfrm>
          <a:off x="1079226" y="908898"/>
          <a:ext cx="883004" cy="883004"/>
        </a:xfrm>
        <a:prstGeom prst="ellipse">
          <a:avLst/>
        </a:prstGeom>
        <a:solidFill>
          <a:schemeClr val="accent4">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Lesbian</a:t>
          </a:r>
        </a:p>
      </dsp:txBody>
      <dsp:txXfrm>
        <a:off x="1208539" y="1038211"/>
        <a:ext cx="624378" cy="624378"/>
      </dsp:txXfrm>
    </dsp:sp>
    <dsp:sp modelId="{36D26ABE-B412-0E49-A538-5EC92AD697AC}">
      <dsp:nvSpPr>
        <dsp:cNvPr id="0" name=""/>
        <dsp:cNvSpPr/>
      </dsp:nvSpPr>
      <dsp:spPr>
        <a:xfrm>
          <a:off x="1962232" y="908900"/>
          <a:ext cx="883004" cy="883004"/>
        </a:xfrm>
        <a:prstGeom prst="ellipse">
          <a:avLst/>
        </a:prstGeom>
        <a:solidFill>
          <a:schemeClr val="accent4">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Gay</a:t>
          </a:r>
        </a:p>
      </dsp:txBody>
      <dsp:txXfrm>
        <a:off x="2091545" y="1038213"/>
        <a:ext cx="624378" cy="624378"/>
      </dsp:txXfrm>
    </dsp:sp>
    <dsp:sp modelId="{62156171-7383-B949-B477-93AB9775DBB5}">
      <dsp:nvSpPr>
        <dsp:cNvPr id="0" name=""/>
        <dsp:cNvSpPr/>
      </dsp:nvSpPr>
      <dsp:spPr>
        <a:xfrm>
          <a:off x="332829" y="-53080"/>
          <a:ext cx="3258804" cy="2821626"/>
        </a:xfrm>
        <a:prstGeom prst="funnel">
          <a:avLst/>
        </a:prstGeom>
        <a:solidFill>
          <a:schemeClr val="lt1">
            <a:alpha val="40000"/>
            <a:hueOff val="0"/>
            <a:satOff val="0"/>
            <a:lumOff val="0"/>
            <a:alphaOff val="0"/>
          </a:schemeClr>
        </a:solidFill>
        <a:ln w="10000" cap="flat" cmpd="sng" algn="ctr">
          <a:solidFill>
            <a:schemeClr val="accent4">
              <a:hueOff val="0"/>
              <a:satOff val="0"/>
              <a:lumOff val="0"/>
              <a:alphaOff val="0"/>
            </a:schemeClr>
          </a:solidFill>
          <a:prstDash val="solid"/>
        </a:ln>
        <a:effectLst>
          <a:outerShdw blurRad="38100" dist="30000" dir="5400000" rotWithShape="0">
            <a:srgbClr val="000000">
              <a:alpha val="4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9E5341-4516-2E4C-90B2-C119091F61D7}">
      <dsp:nvSpPr>
        <dsp:cNvPr id="0" name=""/>
        <dsp:cNvSpPr/>
      </dsp:nvSpPr>
      <dsp:spPr>
        <a:xfrm>
          <a:off x="692667" y="349663"/>
          <a:ext cx="2531279" cy="879079"/>
        </a:xfrm>
        <a:prstGeom prst="ellipse">
          <a:avLst/>
        </a:prstGeom>
        <a:solidFill>
          <a:schemeClr val="accent3">
            <a:tint val="50000"/>
            <a:alpha val="40000"/>
            <a:hueOff val="0"/>
            <a:satOff val="0"/>
            <a:lumOff val="0"/>
            <a:alphaOff val="0"/>
          </a:schemeClr>
        </a:solidFill>
        <a:ln>
          <a:noFill/>
        </a:ln>
        <a:effectLst/>
        <a:scene3d>
          <a:camera prst="orthographicFront"/>
          <a:lightRig rig="flat" dir="t"/>
        </a:scene3d>
        <a:sp3d z="-190500" extrusionH="12700" prstMaterial="matte"/>
      </dsp:spPr>
      <dsp:style>
        <a:lnRef idx="0">
          <a:scrgbClr r="0" g="0" b="0"/>
        </a:lnRef>
        <a:fillRef idx="1">
          <a:scrgbClr r="0" g="0" b="0"/>
        </a:fillRef>
        <a:effectRef idx="0">
          <a:scrgbClr r="0" g="0" b="0"/>
        </a:effectRef>
        <a:fontRef idx="minor"/>
      </dsp:style>
    </dsp:sp>
    <dsp:sp modelId="{0A1D24D6-F2BE-B647-80A0-951095BF02CD}">
      <dsp:nvSpPr>
        <dsp:cNvPr id="0" name=""/>
        <dsp:cNvSpPr/>
      </dsp:nvSpPr>
      <dsp:spPr>
        <a:xfrm>
          <a:off x="1716952" y="2502231"/>
          <a:ext cx="490558" cy="313957"/>
        </a:xfrm>
        <a:prstGeom prst="downArrow">
          <a:avLst/>
        </a:prstGeom>
        <a:solidFill>
          <a:schemeClr val="accent3">
            <a:tint val="60000"/>
            <a:hueOff val="0"/>
            <a:satOff val="0"/>
            <a:lumOff val="0"/>
            <a:alphaOff val="0"/>
          </a:schemeClr>
        </a:solidFill>
        <a:ln>
          <a:noFill/>
        </a:ln>
        <a:effectLst>
          <a:outerShdw blurRad="38100" dist="25400" dir="5400000" rotWithShape="0">
            <a:srgbClr val="000000">
              <a:alpha val="35000"/>
            </a:srgbClr>
          </a:outerShdw>
        </a:effectLst>
        <a:scene3d>
          <a:camera prst="orthographicFront"/>
          <a:lightRig rig="flat" dir="t"/>
        </a:scene3d>
        <a:sp3d z="190500" prstMaterial="plastic">
          <a:bevelT w="120900" h="88900"/>
          <a:bevelB w="88900" h="31750" prst="angle"/>
        </a:sp3d>
      </dsp:spPr>
      <dsp:style>
        <a:lnRef idx="0">
          <a:scrgbClr r="0" g="0" b="0"/>
        </a:lnRef>
        <a:fillRef idx="1">
          <a:scrgbClr r="0" g="0" b="0"/>
        </a:fillRef>
        <a:effectRef idx="3">
          <a:scrgbClr r="0" g="0" b="0"/>
        </a:effectRef>
        <a:fontRef idx="minor">
          <a:schemeClr val="lt1"/>
        </a:fontRef>
      </dsp:style>
    </dsp:sp>
    <dsp:sp modelId="{BCA3E028-1EC7-C643-82A6-5BB5DDFC9278}">
      <dsp:nvSpPr>
        <dsp:cNvPr id="0" name=""/>
        <dsp:cNvSpPr/>
      </dsp:nvSpPr>
      <dsp:spPr>
        <a:xfrm>
          <a:off x="54648" y="2753397"/>
          <a:ext cx="3815167" cy="588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Gender</a:t>
          </a:r>
        </a:p>
      </dsp:txBody>
      <dsp:txXfrm>
        <a:off x="54648" y="2753397"/>
        <a:ext cx="3815167" cy="588669"/>
      </dsp:txXfrm>
    </dsp:sp>
    <dsp:sp modelId="{EA4265BA-8F2C-4F48-99D4-2BCAEF13EC4E}">
      <dsp:nvSpPr>
        <dsp:cNvPr id="0" name=""/>
        <dsp:cNvSpPr/>
      </dsp:nvSpPr>
      <dsp:spPr>
        <a:xfrm>
          <a:off x="1520733" y="1791904"/>
          <a:ext cx="883004" cy="883004"/>
        </a:xfrm>
        <a:prstGeom prst="ellipse">
          <a:avLst/>
        </a:prstGeom>
        <a:solidFill>
          <a:schemeClr val="accent3">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Gender Non-Binary</a:t>
          </a:r>
        </a:p>
      </dsp:txBody>
      <dsp:txXfrm>
        <a:off x="1650046" y="1921217"/>
        <a:ext cx="624378" cy="624378"/>
      </dsp:txXfrm>
    </dsp:sp>
    <dsp:sp modelId="{18C4185F-73DB-5E47-8FA3-3EA6FFBDA9F8}">
      <dsp:nvSpPr>
        <dsp:cNvPr id="0" name=""/>
        <dsp:cNvSpPr/>
      </dsp:nvSpPr>
      <dsp:spPr>
        <a:xfrm>
          <a:off x="1079226" y="908898"/>
          <a:ext cx="883004" cy="883004"/>
        </a:xfrm>
        <a:prstGeom prst="ellipse">
          <a:avLst/>
        </a:prstGeom>
        <a:solidFill>
          <a:schemeClr val="accent3">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Woman</a:t>
          </a:r>
        </a:p>
      </dsp:txBody>
      <dsp:txXfrm>
        <a:off x="1208539" y="1038211"/>
        <a:ext cx="624378" cy="624378"/>
      </dsp:txXfrm>
    </dsp:sp>
    <dsp:sp modelId="{36D26ABE-B412-0E49-A538-5EC92AD697AC}">
      <dsp:nvSpPr>
        <dsp:cNvPr id="0" name=""/>
        <dsp:cNvSpPr/>
      </dsp:nvSpPr>
      <dsp:spPr>
        <a:xfrm>
          <a:off x="1962232" y="908900"/>
          <a:ext cx="883004" cy="883004"/>
        </a:xfrm>
        <a:prstGeom prst="ellipse">
          <a:avLst/>
        </a:prstGeom>
        <a:solidFill>
          <a:schemeClr val="accent3">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Trans</a:t>
          </a:r>
        </a:p>
      </dsp:txBody>
      <dsp:txXfrm>
        <a:off x="2091545" y="1038213"/>
        <a:ext cx="624378" cy="624378"/>
      </dsp:txXfrm>
    </dsp:sp>
    <dsp:sp modelId="{62156171-7383-B949-B477-93AB9775DBB5}">
      <dsp:nvSpPr>
        <dsp:cNvPr id="0" name=""/>
        <dsp:cNvSpPr/>
      </dsp:nvSpPr>
      <dsp:spPr>
        <a:xfrm>
          <a:off x="332829" y="-53080"/>
          <a:ext cx="3258804" cy="2821626"/>
        </a:xfrm>
        <a:prstGeom prst="funnel">
          <a:avLst/>
        </a:prstGeom>
        <a:solidFill>
          <a:schemeClr val="lt1">
            <a:alpha val="40000"/>
            <a:hueOff val="0"/>
            <a:satOff val="0"/>
            <a:lumOff val="0"/>
            <a:alphaOff val="0"/>
          </a:schemeClr>
        </a:solidFill>
        <a:ln w="10000" cap="flat" cmpd="sng" algn="ctr">
          <a:solidFill>
            <a:schemeClr val="accent3">
              <a:hueOff val="0"/>
              <a:satOff val="0"/>
              <a:lumOff val="0"/>
              <a:alphaOff val="0"/>
            </a:schemeClr>
          </a:solidFill>
          <a:prstDash val="solid"/>
        </a:ln>
        <a:effectLst>
          <a:outerShdw blurRad="38100" dist="30000" dir="5400000" rotWithShape="0">
            <a:srgbClr val="000000">
              <a:alpha val="4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9E5341-4516-2E4C-90B2-C119091F61D7}">
      <dsp:nvSpPr>
        <dsp:cNvPr id="0" name=""/>
        <dsp:cNvSpPr/>
      </dsp:nvSpPr>
      <dsp:spPr>
        <a:xfrm>
          <a:off x="692667" y="349663"/>
          <a:ext cx="2531279" cy="879079"/>
        </a:xfrm>
        <a:prstGeom prst="ellipse">
          <a:avLst/>
        </a:prstGeom>
        <a:solidFill>
          <a:schemeClr val="accent1">
            <a:tint val="50000"/>
            <a:alpha val="40000"/>
            <a:hueOff val="0"/>
            <a:satOff val="0"/>
            <a:lumOff val="0"/>
            <a:alphaOff val="0"/>
          </a:schemeClr>
        </a:solidFill>
        <a:ln>
          <a:noFill/>
        </a:ln>
        <a:effectLst/>
        <a:scene3d>
          <a:camera prst="orthographicFront"/>
          <a:lightRig rig="flat" dir="t"/>
        </a:scene3d>
        <a:sp3d z="-190500" extrusionH="12700" prstMaterial="matte"/>
      </dsp:spPr>
      <dsp:style>
        <a:lnRef idx="0">
          <a:scrgbClr r="0" g="0" b="0"/>
        </a:lnRef>
        <a:fillRef idx="1">
          <a:scrgbClr r="0" g="0" b="0"/>
        </a:fillRef>
        <a:effectRef idx="0">
          <a:scrgbClr r="0" g="0" b="0"/>
        </a:effectRef>
        <a:fontRef idx="minor"/>
      </dsp:style>
    </dsp:sp>
    <dsp:sp modelId="{0A1D24D6-F2BE-B647-80A0-951095BF02CD}">
      <dsp:nvSpPr>
        <dsp:cNvPr id="0" name=""/>
        <dsp:cNvSpPr/>
      </dsp:nvSpPr>
      <dsp:spPr>
        <a:xfrm>
          <a:off x="1716952" y="2502231"/>
          <a:ext cx="490558" cy="313957"/>
        </a:xfrm>
        <a:prstGeom prst="downArrow">
          <a:avLst/>
        </a:prstGeom>
        <a:solidFill>
          <a:schemeClr val="accent1">
            <a:tint val="60000"/>
            <a:hueOff val="0"/>
            <a:satOff val="0"/>
            <a:lumOff val="0"/>
            <a:alphaOff val="0"/>
          </a:schemeClr>
        </a:solidFill>
        <a:ln>
          <a:noFill/>
        </a:ln>
        <a:effectLst>
          <a:outerShdw blurRad="38100" dist="25400" dir="5400000" rotWithShape="0">
            <a:srgbClr val="000000">
              <a:alpha val="35000"/>
            </a:srgbClr>
          </a:outerShdw>
        </a:effectLst>
        <a:scene3d>
          <a:camera prst="orthographicFront"/>
          <a:lightRig rig="flat" dir="t"/>
        </a:scene3d>
        <a:sp3d z="190500" prstMaterial="plastic">
          <a:bevelT w="120900" h="88900"/>
          <a:bevelB w="88900" h="31750" prst="angle"/>
        </a:sp3d>
      </dsp:spPr>
      <dsp:style>
        <a:lnRef idx="0">
          <a:scrgbClr r="0" g="0" b="0"/>
        </a:lnRef>
        <a:fillRef idx="1">
          <a:scrgbClr r="0" g="0" b="0"/>
        </a:fillRef>
        <a:effectRef idx="3">
          <a:scrgbClr r="0" g="0" b="0"/>
        </a:effectRef>
        <a:fontRef idx="minor">
          <a:schemeClr val="lt1"/>
        </a:fontRef>
      </dsp:style>
    </dsp:sp>
    <dsp:sp modelId="{BCA3E028-1EC7-C643-82A6-5BB5DDFC9278}">
      <dsp:nvSpPr>
        <dsp:cNvPr id="0" name=""/>
        <dsp:cNvSpPr/>
      </dsp:nvSpPr>
      <dsp:spPr>
        <a:xfrm>
          <a:off x="54648" y="2753397"/>
          <a:ext cx="3815167" cy="588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Race/Ethnicity</a:t>
          </a:r>
        </a:p>
      </dsp:txBody>
      <dsp:txXfrm>
        <a:off x="54648" y="2753397"/>
        <a:ext cx="3815167" cy="588669"/>
      </dsp:txXfrm>
    </dsp:sp>
    <dsp:sp modelId="{EA4265BA-8F2C-4F48-99D4-2BCAEF13EC4E}">
      <dsp:nvSpPr>
        <dsp:cNvPr id="0" name=""/>
        <dsp:cNvSpPr/>
      </dsp:nvSpPr>
      <dsp:spPr>
        <a:xfrm>
          <a:off x="1520733" y="1791904"/>
          <a:ext cx="883004" cy="883004"/>
        </a:xfrm>
        <a:prstGeom prst="ellipse">
          <a:avLst/>
        </a:prstGeom>
        <a:solidFill>
          <a:schemeClr val="accent1">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Latinx</a:t>
          </a:r>
        </a:p>
      </dsp:txBody>
      <dsp:txXfrm>
        <a:off x="1650046" y="1921217"/>
        <a:ext cx="624378" cy="624378"/>
      </dsp:txXfrm>
    </dsp:sp>
    <dsp:sp modelId="{18C4185F-73DB-5E47-8FA3-3EA6FFBDA9F8}">
      <dsp:nvSpPr>
        <dsp:cNvPr id="0" name=""/>
        <dsp:cNvSpPr/>
      </dsp:nvSpPr>
      <dsp:spPr>
        <a:xfrm>
          <a:off x="1079226" y="908898"/>
          <a:ext cx="883004" cy="883004"/>
        </a:xfrm>
        <a:prstGeom prst="ellipse">
          <a:avLst/>
        </a:prstGeom>
        <a:solidFill>
          <a:schemeClr val="accent1">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Candara"/>
            </a:rPr>
            <a:t>Multi-racial</a:t>
          </a:r>
        </a:p>
      </dsp:txBody>
      <dsp:txXfrm>
        <a:off x="1208539" y="1038211"/>
        <a:ext cx="624378" cy="624378"/>
      </dsp:txXfrm>
    </dsp:sp>
    <dsp:sp modelId="{36D26ABE-B412-0E49-A538-5EC92AD697AC}">
      <dsp:nvSpPr>
        <dsp:cNvPr id="0" name=""/>
        <dsp:cNvSpPr/>
      </dsp:nvSpPr>
      <dsp:spPr>
        <a:xfrm>
          <a:off x="1962232" y="908900"/>
          <a:ext cx="883004" cy="883004"/>
        </a:xfrm>
        <a:prstGeom prst="ellipse">
          <a:avLst/>
        </a:prstGeom>
        <a:solidFill>
          <a:schemeClr val="accent1">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a:t>Middle Eastern</a:t>
          </a:r>
          <a:endParaRPr lang="en-US" sz="1500" kern="1200" dirty="0"/>
        </a:p>
      </dsp:txBody>
      <dsp:txXfrm>
        <a:off x="2091545" y="1038213"/>
        <a:ext cx="624378" cy="624378"/>
      </dsp:txXfrm>
    </dsp:sp>
    <dsp:sp modelId="{62156171-7383-B949-B477-93AB9775DBB5}">
      <dsp:nvSpPr>
        <dsp:cNvPr id="0" name=""/>
        <dsp:cNvSpPr/>
      </dsp:nvSpPr>
      <dsp:spPr>
        <a:xfrm>
          <a:off x="332829" y="-53080"/>
          <a:ext cx="3258804" cy="2821626"/>
        </a:xfrm>
        <a:prstGeom prst="funnel">
          <a:avLst/>
        </a:prstGeom>
        <a:solidFill>
          <a:schemeClr val="lt1">
            <a:alpha val="40000"/>
            <a:hueOff val="0"/>
            <a:satOff val="0"/>
            <a:lumOff val="0"/>
            <a:alphaOff val="0"/>
          </a:schemeClr>
        </a:solidFill>
        <a:ln w="10000" cap="flat" cmpd="sng" algn="ctr">
          <a:solidFill>
            <a:schemeClr val="accent1">
              <a:hueOff val="0"/>
              <a:satOff val="0"/>
              <a:lumOff val="0"/>
              <a:alphaOff val="0"/>
            </a:schemeClr>
          </a:solidFill>
          <a:prstDash val="solid"/>
        </a:ln>
        <a:effectLst>
          <a:outerShdw blurRad="38100" dist="30000" dir="5400000" rotWithShape="0">
            <a:srgbClr val="000000">
              <a:alpha val="4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2.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3.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E5871C0-4143-3C47-93F9-018B7AC9C652}" type="datetimeFigureOut">
              <a:rPr lang="en-US" smtClean="0"/>
              <a:t>11/30/23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65A2349-FF19-EF47-84EE-09ED62A759E1}" type="slidenum">
              <a:rPr lang="en-US" smtClean="0"/>
              <a:t>‹#›</a:t>
            </a:fld>
            <a:endParaRPr lang="en-US"/>
          </a:p>
        </p:txBody>
      </p:sp>
    </p:spTree>
    <p:extLst>
      <p:ext uri="{BB962C8B-B14F-4D97-AF65-F5344CB8AC3E}">
        <p14:creationId xmlns:p14="http://schemas.microsoft.com/office/powerpoint/2010/main" val="295130886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84A3B1-2FEC-B445-AC6B-70C3ACB4A1F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Date Placeholder 4"/>
          <p:cNvSpPr>
            <a:spLocks noGrp="1"/>
          </p:cNvSpPr>
          <p:nvPr>
            <p:ph type="dt"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10/15/20</a:t>
            </a:r>
          </a:p>
        </p:txBody>
      </p:sp>
    </p:spTree>
    <p:extLst>
      <p:ext uri="{BB962C8B-B14F-4D97-AF65-F5344CB8AC3E}">
        <p14:creationId xmlns:p14="http://schemas.microsoft.com/office/powerpoint/2010/main" val="14500701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25488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610065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sz="2400" b="1" u="sng" dirty="0">
              <a:effectLst/>
              <a:latin typeface="+mn-lt"/>
              <a:ea typeface="+mn-ea"/>
              <a:cs typeface="+mn-cs"/>
              <a:sym typeface="Helvetica Neue"/>
            </a:endParaRPr>
          </a:p>
        </p:txBody>
      </p:sp>
    </p:spTree>
    <p:extLst>
      <p:ext uri="{BB962C8B-B14F-4D97-AF65-F5344CB8AC3E}">
        <p14:creationId xmlns:p14="http://schemas.microsoft.com/office/powerpoint/2010/main" val="20255128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959505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560607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697112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5A2349-FF19-EF47-84EE-09ED62A759E1}" type="slidenum">
              <a:rPr lang="en-US" smtClean="0"/>
              <a:t>8</a:t>
            </a:fld>
            <a:endParaRPr lang="en-US"/>
          </a:p>
        </p:txBody>
      </p:sp>
    </p:spTree>
    <p:extLst>
      <p:ext uri="{BB962C8B-B14F-4D97-AF65-F5344CB8AC3E}">
        <p14:creationId xmlns:p14="http://schemas.microsoft.com/office/powerpoint/2010/main" val="40146427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5A2349-FF19-EF47-84EE-09ED62A759E1}" type="slidenum">
              <a:rPr lang="en-US" smtClean="0"/>
              <a:t>9</a:t>
            </a:fld>
            <a:endParaRPr lang="en-US"/>
          </a:p>
        </p:txBody>
      </p:sp>
    </p:spTree>
    <p:extLst>
      <p:ext uri="{BB962C8B-B14F-4D97-AF65-F5344CB8AC3E}">
        <p14:creationId xmlns:p14="http://schemas.microsoft.com/office/powerpoint/2010/main" val="40315364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5A2349-FF19-EF47-84EE-09ED62A759E1}" type="slidenum">
              <a:rPr lang="en-US" smtClean="0"/>
              <a:t>10</a:t>
            </a:fld>
            <a:endParaRPr lang="en-US"/>
          </a:p>
        </p:txBody>
      </p:sp>
    </p:spTree>
    <p:extLst>
      <p:ext uri="{BB962C8B-B14F-4D97-AF65-F5344CB8AC3E}">
        <p14:creationId xmlns:p14="http://schemas.microsoft.com/office/powerpoint/2010/main" val="38802386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5A2349-FF19-EF47-84EE-09ED62A759E1}" type="slidenum">
              <a:rPr lang="en-US" smtClean="0"/>
              <a:t>11</a:t>
            </a:fld>
            <a:endParaRPr lang="en-US"/>
          </a:p>
        </p:txBody>
      </p:sp>
    </p:spTree>
    <p:extLst>
      <p:ext uri="{BB962C8B-B14F-4D97-AF65-F5344CB8AC3E}">
        <p14:creationId xmlns:p14="http://schemas.microsoft.com/office/powerpoint/2010/main" val="42323754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5A2349-FF19-EF47-84EE-09ED62A759E1}" type="slidenum">
              <a:rPr lang="en-US" smtClean="0"/>
              <a:t>12</a:t>
            </a:fld>
            <a:endParaRPr lang="en-US"/>
          </a:p>
        </p:txBody>
      </p:sp>
    </p:spTree>
    <p:extLst>
      <p:ext uri="{BB962C8B-B14F-4D97-AF65-F5344CB8AC3E}">
        <p14:creationId xmlns:p14="http://schemas.microsoft.com/office/powerpoint/2010/main" val="20867514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84A3B1-2FEC-B445-AC6B-70C3ACB4A1F3}" type="slidenum">
              <a:rPr lang="en-US" smtClean="0">
                <a:solidFill>
                  <a:prstClr val="black"/>
                </a:solidFill>
                <a:latin typeface="Calibri"/>
              </a:rPr>
              <a:pPr/>
              <a:t>13</a:t>
            </a:fld>
            <a:endParaRPr lang="en-US">
              <a:solidFill>
                <a:prstClr val="black"/>
              </a:solidFill>
              <a:latin typeface="Calibri"/>
            </a:endParaRPr>
          </a:p>
        </p:txBody>
      </p:sp>
    </p:spTree>
    <p:extLst>
      <p:ext uri="{BB962C8B-B14F-4D97-AF65-F5344CB8AC3E}">
        <p14:creationId xmlns:p14="http://schemas.microsoft.com/office/powerpoint/2010/main" val="15241243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84A3B1-2FEC-B445-AC6B-70C3ACB4A1F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027710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5A2349-FF19-EF47-84EE-09ED62A759E1}" type="slidenum">
              <a:rPr lang="en-US" smtClean="0"/>
              <a:t>15</a:t>
            </a:fld>
            <a:endParaRPr lang="en-US"/>
          </a:p>
        </p:txBody>
      </p:sp>
    </p:spTree>
    <p:extLst>
      <p:ext uri="{BB962C8B-B14F-4D97-AF65-F5344CB8AC3E}">
        <p14:creationId xmlns:p14="http://schemas.microsoft.com/office/powerpoint/2010/main" val="24297998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5A2349-FF19-EF47-84EE-09ED62A759E1}" type="slidenum">
              <a:rPr lang="en-US" smtClean="0"/>
              <a:t>16</a:t>
            </a:fld>
            <a:endParaRPr lang="en-US"/>
          </a:p>
        </p:txBody>
      </p:sp>
    </p:spTree>
    <p:extLst>
      <p:ext uri="{BB962C8B-B14F-4D97-AF65-F5344CB8AC3E}">
        <p14:creationId xmlns:p14="http://schemas.microsoft.com/office/powerpoint/2010/main" val="24530060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945642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5A2349-FF19-EF47-84EE-09ED62A759E1}" type="slidenum">
              <a:rPr lang="en-US" smtClean="0"/>
              <a:t>18</a:t>
            </a:fld>
            <a:endParaRPr lang="en-US"/>
          </a:p>
        </p:txBody>
      </p:sp>
    </p:spTree>
    <p:extLst>
      <p:ext uri="{BB962C8B-B14F-4D97-AF65-F5344CB8AC3E}">
        <p14:creationId xmlns:p14="http://schemas.microsoft.com/office/powerpoint/2010/main" val="1738459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4300" indent="0">
              <a:buNone/>
            </a:pPr>
            <a:endParaRPr lang="en-US" dirty="0"/>
          </a:p>
        </p:txBody>
      </p:sp>
      <p:sp>
        <p:nvSpPr>
          <p:cNvPr id="4" name="Slide Number Placeholder 3"/>
          <p:cNvSpPr>
            <a:spLocks noGrp="1"/>
          </p:cNvSpPr>
          <p:nvPr>
            <p:ph type="sldNum" sz="quarter" idx="10"/>
          </p:nvPr>
        </p:nvSpPr>
        <p:spPr/>
        <p:txBody>
          <a:bodyPr/>
          <a:lstStyle/>
          <a:p>
            <a:fld id="{D584A3B1-2FEC-B445-AC6B-70C3ACB4A1F3}" type="slidenum">
              <a:rPr lang="en-US" smtClean="0">
                <a:solidFill>
                  <a:prstClr val="black"/>
                </a:solidFill>
                <a:latin typeface="Calibri"/>
              </a:rPr>
              <a:pPr/>
              <a:t>19</a:t>
            </a:fld>
            <a:endParaRPr lang="en-US">
              <a:solidFill>
                <a:prstClr val="black"/>
              </a:solidFill>
              <a:latin typeface="Calibri"/>
            </a:endParaRPr>
          </a:p>
        </p:txBody>
      </p:sp>
      <p:sp>
        <p:nvSpPr>
          <p:cNvPr id="5" name="Date Placeholder 4"/>
          <p:cNvSpPr>
            <a:spLocks noGrp="1"/>
          </p:cNvSpPr>
          <p:nvPr>
            <p:ph type="dt" idx="11"/>
          </p:nvPr>
        </p:nvSpPr>
        <p:spPr/>
        <p:txBody>
          <a:bodyPr/>
          <a:lstStyle/>
          <a:p>
            <a:r>
              <a:rPr lang="en-US"/>
              <a:t>10/15/20</a:t>
            </a:r>
          </a:p>
        </p:txBody>
      </p:sp>
    </p:spTree>
    <p:extLst>
      <p:ext uri="{BB962C8B-B14F-4D97-AF65-F5344CB8AC3E}">
        <p14:creationId xmlns:p14="http://schemas.microsoft.com/office/powerpoint/2010/main" val="13843089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5A2349-FF19-EF47-84EE-09ED62A759E1}" type="slidenum">
              <a:rPr lang="en-US" smtClean="0"/>
              <a:t>20</a:t>
            </a:fld>
            <a:endParaRPr lang="en-US"/>
          </a:p>
        </p:txBody>
      </p:sp>
    </p:spTree>
    <p:extLst>
      <p:ext uri="{BB962C8B-B14F-4D97-AF65-F5344CB8AC3E}">
        <p14:creationId xmlns:p14="http://schemas.microsoft.com/office/powerpoint/2010/main" val="31432673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5A2349-FF19-EF47-84EE-09ED62A759E1}" type="slidenum">
              <a:rPr lang="en-US" smtClean="0"/>
              <a:t>21</a:t>
            </a:fld>
            <a:endParaRPr lang="en-US"/>
          </a:p>
        </p:txBody>
      </p:sp>
    </p:spTree>
    <p:extLst>
      <p:ext uri="{BB962C8B-B14F-4D97-AF65-F5344CB8AC3E}">
        <p14:creationId xmlns:p14="http://schemas.microsoft.com/office/powerpoint/2010/main" val="35706213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84A3B1-2FEC-B445-AC6B-70C3ACB4A1F3}" type="slidenum">
              <a:rPr lang="en-US" smtClean="0">
                <a:solidFill>
                  <a:prstClr val="black"/>
                </a:solidFill>
                <a:latin typeface="Calibri"/>
              </a:rPr>
              <a:pPr/>
              <a:t>22</a:t>
            </a:fld>
            <a:endParaRPr lang="en-US">
              <a:solidFill>
                <a:prstClr val="black"/>
              </a:solidFill>
              <a:latin typeface="Calibri"/>
            </a:endParaRPr>
          </a:p>
        </p:txBody>
      </p:sp>
    </p:spTree>
    <p:extLst>
      <p:ext uri="{BB962C8B-B14F-4D97-AF65-F5344CB8AC3E}">
        <p14:creationId xmlns:p14="http://schemas.microsoft.com/office/powerpoint/2010/main" val="37874884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DE790D4-DA03-6340-80B8-B097AB59520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882268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5A2349-FF19-EF47-84EE-09ED62A759E1}" type="slidenum">
              <a:rPr lang="en-US" smtClean="0"/>
              <a:t>24</a:t>
            </a:fld>
            <a:endParaRPr lang="en-US"/>
          </a:p>
        </p:txBody>
      </p:sp>
    </p:spTree>
    <p:extLst>
      <p:ext uri="{BB962C8B-B14F-4D97-AF65-F5344CB8AC3E}">
        <p14:creationId xmlns:p14="http://schemas.microsoft.com/office/powerpoint/2010/main" val="20495599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84A3B1-2FEC-B445-AC6B-70C3ACB4A1F3}" type="slidenum">
              <a:rPr lang="en-US" smtClean="0">
                <a:solidFill>
                  <a:prstClr val="black"/>
                </a:solidFill>
                <a:latin typeface="Calibri"/>
              </a:rPr>
              <a:pPr/>
              <a:t>25</a:t>
            </a:fld>
            <a:endParaRPr lang="en-US">
              <a:solidFill>
                <a:prstClr val="black"/>
              </a:solidFill>
              <a:latin typeface="Calibri"/>
            </a:endParaRPr>
          </a:p>
        </p:txBody>
      </p:sp>
    </p:spTree>
    <p:extLst>
      <p:ext uri="{BB962C8B-B14F-4D97-AF65-F5344CB8AC3E}">
        <p14:creationId xmlns:p14="http://schemas.microsoft.com/office/powerpoint/2010/main" val="37200161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84A3B1-2FEC-B445-AC6B-70C3ACB4A1F3}" type="slidenum">
              <a:rPr lang="en-US" smtClean="0">
                <a:solidFill>
                  <a:prstClr val="black"/>
                </a:solidFill>
                <a:latin typeface="Calibri"/>
              </a:rPr>
              <a:pPr/>
              <a:t>26</a:t>
            </a:fld>
            <a:endParaRPr lang="en-US">
              <a:solidFill>
                <a:prstClr val="black"/>
              </a:solidFill>
              <a:latin typeface="Calibri"/>
            </a:endParaRPr>
          </a:p>
        </p:txBody>
      </p:sp>
    </p:spTree>
    <p:extLst>
      <p:ext uri="{BB962C8B-B14F-4D97-AF65-F5344CB8AC3E}">
        <p14:creationId xmlns:p14="http://schemas.microsoft.com/office/powerpoint/2010/main" val="42668481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5A2349-FF19-EF47-84EE-09ED62A759E1}" type="slidenum">
              <a:rPr lang="en-US" smtClean="0"/>
              <a:t>27</a:t>
            </a:fld>
            <a:endParaRPr lang="en-US"/>
          </a:p>
        </p:txBody>
      </p:sp>
    </p:spTree>
    <p:extLst>
      <p:ext uri="{BB962C8B-B14F-4D97-AF65-F5344CB8AC3E}">
        <p14:creationId xmlns:p14="http://schemas.microsoft.com/office/powerpoint/2010/main" val="19035314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DE790D4-DA03-6340-80B8-B097AB59520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632334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DE790D4-DA03-6340-80B8-B097AB59520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957134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DE790D4-DA03-6340-80B8-B097AB59520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562012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DE790D4-DA03-6340-80B8-B097AB59520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791460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sz="2400" b="1" u="sng" dirty="0">
              <a:effectLst/>
              <a:latin typeface="+mn-lt"/>
              <a:ea typeface="+mn-ea"/>
              <a:cs typeface="+mn-cs"/>
              <a:sym typeface="Helvetica Neue"/>
            </a:endParaRPr>
          </a:p>
        </p:txBody>
      </p:sp>
    </p:spTree>
    <p:extLst>
      <p:ext uri="{BB962C8B-B14F-4D97-AF65-F5344CB8AC3E}">
        <p14:creationId xmlns:p14="http://schemas.microsoft.com/office/powerpoint/2010/main" val="35333959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99101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sz="2400" b="1" u="sng" dirty="0">
              <a:effectLst/>
              <a:latin typeface="+mn-lt"/>
              <a:ea typeface="+mn-ea"/>
              <a:cs typeface="+mn-cs"/>
              <a:sym typeface="Helvetica Neue"/>
            </a:endParaRPr>
          </a:p>
        </p:txBody>
      </p:sp>
    </p:spTree>
    <p:extLst>
      <p:ext uri="{BB962C8B-B14F-4D97-AF65-F5344CB8AC3E}">
        <p14:creationId xmlns:p14="http://schemas.microsoft.com/office/powerpoint/2010/main" val="9106310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017440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sz="2400" b="1" u="sng" dirty="0">
              <a:effectLst/>
              <a:latin typeface="+mn-lt"/>
              <a:ea typeface="+mn-ea"/>
              <a:cs typeface="+mn-cs"/>
              <a:sym typeface="Helvetica Neue"/>
            </a:endParaRPr>
          </a:p>
        </p:txBody>
      </p:sp>
    </p:spTree>
    <p:extLst>
      <p:ext uri="{BB962C8B-B14F-4D97-AF65-F5344CB8AC3E}">
        <p14:creationId xmlns:p14="http://schemas.microsoft.com/office/powerpoint/2010/main" val="183695920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0357469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DE790D4-DA03-6340-80B8-B097AB59520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1273729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5A2349-FF19-EF47-84EE-09ED62A759E1}" type="slidenum">
              <a:rPr lang="en-US" smtClean="0"/>
              <a:t>39</a:t>
            </a:fld>
            <a:endParaRPr lang="en-US"/>
          </a:p>
        </p:txBody>
      </p:sp>
    </p:spTree>
    <p:extLst>
      <p:ext uri="{BB962C8B-B14F-4D97-AF65-F5344CB8AC3E}">
        <p14:creationId xmlns:p14="http://schemas.microsoft.com/office/powerpoint/2010/main" val="304185383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5A2349-FF19-EF47-84EE-09ED62A759E1}" type="slidenum">
              <a:rPr lang="en-US" smtClean="0"/>
              <a:t>40</a:t>
            </a:fld>
            <a:endParaRPr lang="en-US"/>
          </a:p>
        </p:txBody>
      </p:sp>
    </p:spTree>
    <p:extLst>
      <p:ext uri="{BB962C8B-B14F-4D97-AF65-F5344CB8AC3E}">
        <p14:creationId xmlns:p14="http://schemas.microsoft.com/office/powerpoint/2010/main" val="298452966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84A3B1-2FEC-B445-AC6B-70C3ACB4A1F3}" type="slidenum">
              <a:rPr lang="en-US" smtClean="0">
                <a:solidFill>
                  <a:prstClr val="black"/>
                </a:solidFill>
                <a:latin typeface="Calibri"/>
              </a:rPr>
              <a:pPr/>
              <a:t>41</a:t>
            </a:fld>
            <a:endParaRPr lang="en-US">
              <a:solidFill>
                <a:prstClr val="black"/>
              </a:solidFill>
              <a:latin typeface="Calibri"/>
            </a:endParaRPr>
          </a:p>
        </p:txBody>
      </p:sp>
    </p:spTree>
    <p:extLst>
      <p:ext uri="{BB962C8B-B14F-4D97-AF65-F5344CB8AC3E}">
        <p14:creationId xmlns:p14="http://schemas.microsoft.com/office/powerpoint/2010/main" val="14761566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84A3B1-2FEC-B445-AC6B-70C3ACB4A1F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5142402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5A2349-FF19-EF47-84EE-09ED62A759E1}" type="slidenum">
              <a:rPr lang="en-US" smtClean="0"/>
              <a:t>43</a:t>
            </a:fld>
            <a:endParaRPr lang="en-US"/>
          </a:p>
        </p:txBody>
      </p:sp>
    </p:spTree>
    <p:extLst>
      <p:ext uri="{BB962C8B-B14F-4D97-AF65-F5344CB8AC3E}">
        <p14:creationId xmlns:p14="http://schemas.microsoft.com/office/powerpoint/2010/main" val="416435260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5CC5AAB-F852-7242-A756-94B7E7E172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483388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5A2349-FF19-EF47-84EE-09ED62A759E1}" type="slidenum">
              <a:rPr lang="en-US" smtClean="0"/>
              <a:t>45</a:t>
            </a:fld>
            <a:endParaRPr lang="en-US"/>
          </a:p>
        </p:txBody>
      </p:sp>
    </p:spTree>
    <p:extLst>
      <p:ext uri="{BB962C8B-B14F-4D97-AF65-F5344CB8AC3E}">
        <p14:creationId xmlns:p14="http://schemas.microsoft.com/office/powerpoint/2010/main" val="20389650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5CC5AAB-F852-7242-A756-94B7E7E172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4944586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5A2349-FF19-EF47-84EE-09ED62A759E1}" type="slidenum">
              <a:rPr lang="en-US" smtClean="0"/>
              <a:t>47</a:t>
            </a:fld>
            <a:endParaRPr lang="en-US"/>
          </a:p>
        </p:txBody>
      </p:sp>
    </p:spTree>
    <p:extLst>
      <p:ext uri="{BB962C8B-B14F-4D97-AF65-F5344CB8AC3E}">
        <p14:creationId xmlns:p14="http://schemas.microsoft.com/office/powerpoint/2010/main" val="178846907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5A2349-FF19-EF47-84EE-09ED62A759E1}" type="slidenum">
              <a:rPr lang="en-US" smtClean="0"/>
              <a:t>48</a:t>
            </a:fld>
            <a:endParaRPr lang="en-US"/>
          </a:p>
        </p:txBody>
      </p:sp>
    </p:spTree>
    <p:extLst>
      <p:ext uri="{BB962C8B-B14F-4D97-AF65-F5344CB8AC3E}">
        <p14:creationId xmlns:p14="http://schemas.microsoft.com/office/powerpoint/2010/main" val="201221264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5A2349-FF19-EF47-84EE-09ED62A759E1}" type="slidenum">
              <a:rPr lang="en-US" smtClean="0"/>
              <a:t>49</a:t>
            </a:fld>
            <a:endParaRPr lang="en-US"/>
          </a:p>
        </p:txBody>
      </p:sp>
    </p:spTree>
    <p:extLst>
      <p:ext uri="{BB962C8B-B14F-4D97-AF65-F5344CB8AC3E}">
        <p14:creationId xmlns:p14="http://schemas.microsoft.com/office/powerpoint/2010/main" val="221789890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5A2349-FF19-EF47-84EE-09ED62A759E1}" type="slidenum">
              <a:rPr lang="en-US" smtClean="0"/>
              <a:t>50</a:t>
            </a:fld>
            <a:endParaRPr lang="en-US"/>
          </a:p>
        </p:txBody>
      </p:sp>
    </p:spTree>
    <p:extLst>
      <p:ext uri="{BB962C8B-B14F-4D97-AF65-F5344CB8AC3E}">
        <p14:creationId xmlns:p14="http://schemas.microsoft.com/office/powerpoint/2010/main" val="329949324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1" eaLnBrk="1" hangingPunct="1">
              <a:spcAft>
                <a:spcPct val="10000"/>
              </a:spcAft>
            </a:pPr>
            <a:endParaRPr lang="en-US" dirty="0"/>
          </a:p>
        </p:txBody>
      </p:sp>
      <p:sp>
        <p:nvSpPr>
          <p:cNvPr id="4" name="Slide Number Placeholder 3"/>
          <p:cNvSpPr>
            <a:spLocks noGrp="1"/>
          </p:cNvSpPr>
          <p:nvPr>
            <p:ph type="sldNum" sz="quarter" idx="10"/>
          </p:nvPr>
        </p:nvSpPr>
        <p:spPr/>
        <p:txBody>
          <a:bodyPr/>
          <a:lstStyle/>
          <a:p>
            <a:fld id="{7223F2D1-5CF3-4306-853C-BB040D389380}" type="slidenum">
              <a:rPr lang="en-US" smtClean="0">
                <a:solidFill>
                  <a:prstClr val="black"/>
                </a:solidFill>
                <a:latin typeface="Calibri"/>
              </a:rPr>
              <a:pPr/>
              <a:t>51</a:t>
            </a:fld>
            <a:endParaRPr lang="en-US">
              <a:solidFill>
                <a:prstClr val="black"/>
              </a:solidFill>
              <a:latin typeface="Calibri"/>
            </a:endParaRPr>
          </a:p>
        </p:txBody>
      </p:sp>
    </p:spTree>
    <p:extLst>
      <p:ext uri="{BB962C8B-B14F-4D97-AF65-F5344CB8AC3E}">
        <p14:creationId xmlns:p14="http://schemas.microsoft.com/office/powerpoint/2010/main" val="378986008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DE790D4-DA03-6340-80B8-B097AB59520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0534233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6163094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84A3B1-2FEC-B445-AC6B-70C3ACB4A1F3}" type="slidenum">
              <a:rPr lang="en-US" smtClean="0">
                <a:solidFill>
                  <a:prstClr val="black"/>
                </a:solidFill>
                <a:latin typeface="Calibri"/>
              </a:rPr>
              <a:pPr/>
              <a:t>54</a:t>
            </a:fld>
            <a:endParaRPr lang="en-US">
              <a:solidFill>
                <a:prstClr val="black"/>
              </a:solidFill>
              <a:latin typeface="Calibri"/>
            </a:endParaRPr>
          </a:p>
        </p:txBody>
      </p:sp>
    </p:spTree>
    <p:extLst>
      <p:ext uri="{BB962C8B-B14F-4D97-AF65-F5344CB8AC3E}">
        <p14:creationId xmlns:p14="http://schemas.microsoft.com/office/powerpoint/2010/main" val="372001615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5A2349-FF19-EF47-84EE-09ED62A759E1}" type="slidenum">
              <a:rPr lang="en-US" smtClean="0"/>
              <a:t>55</a:t>
            </a:fld>
            <a:endParaRPr lang="en-US"/>
          </a:p>
        </p:txBody>
      </p:sp>
    </p:spTree>
    <p:extLst>
      <p:ext uri="{BB962C8B-B14F-4D97-AF65-F5344CB8AC3E}">
        <p14:creationId xmlns:p14="http://schemas.microsoft.com/office/powerpoint/2010/main" val="45659383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114300" indent="0">
              <a:buFont typeface="Arial" pitchFamily="34" charset="0"/>
              <a:buNone/>
            </a:pPr>
            <a:r>
              <a:rPr lang="en-US" sz="1200" b="1" dirty="0">
                <a:solidFill>
                  <a:srgbClr val="D16349"/>
                </a:solidFill>
              </a:rPr>
              <a:t>Despite these trends, most health disparities research</a:t>
            </a:r>
            <a:r>
              <a:rPr lang="mr-IN" sz="1200" b="1" dirty="0">
                <a:solidFill>
                  <a:srgbClr val="D16349"/>
                </a:solidFill>
              </a:rPr>
              <a:t>…</a:t>
            </a:r>
            <a:endParaRPr lang="en-US" sz="1200" b="1" dirty="0">
              <a:solidFill>
                <a:srgbClr val="D16349"/>
              </a:solidFill>
            </a:endParaRPr>
          </a:p>
          <a:p>
            <a:pPr marL="171450" indent="-171450">
              <a:buFont typeface="Arial" panose="020B0604020202020204" pitchFamily="34" charset="0"/>
              <a:buChar char="•"/>
            </a:pPr>
            <a:r>
              <a:rPr lang="en-US" sz="1200" dirty="0"/>
              <a:t>Tends to </a:t>
            </a:r>
            <a:r>
              <a:rPr lang="en-US" sz="1200" b="1" dirty="0"/>
              <a:t>focus on one aspect of stigma </a:t>
            </a:r>
            <a:r>
              <a:rPr lang="en-US" sz="1200" dirty="0"/>
              <a:t>in isolation from others</a:t>
            </a:r>
          </a:p>
          <a:p>
            <a:pPr marL="171450" indent="-171450">
              <a:buFont typeface="Arial" panose="020B0604020202020204" pitchFamily="34" charset="0"/>
              <a:buChar char="•"/>
            </a:pPr>
            <a:r>
              <a:rPr lang="en-US" sz="1200" dirty="0"/>
              <a:t>Thinks about stigma </a:t>
            </a:r>
            <a:r>
              <a:rPr lang="en-US" sz="1200" b="1" dirty="0"/>
              <a:t>additively</a:t>
            </a:r>
            <a:r>
              <a:rPr lang="en-US" sz="1200" dirty="0"/>
              <a:t>, overlooks potential for intersectionality</a:t>
            </a:r>
          </a:p>
          <a:p>
            <a:pPr marL="171450" indent="-171450">
              <a:buFont typeface="Arial" panose="020B0604020202020204" pitchFamily="34" charset="0"/>
              <a:buChar char="•"/>
            </a:pPr>
            <a:r>
              <a:rPr lang="en-US" sz="1200" b="1" dirty="0"/>
              <a:t>Lacks measures </a:t>
            </a:r>
            <a:r>
              <a:rPr lang="en-US" sz="1200" dirty="0"/>
              <a:t>to begin to quantify and model intersectional stigma</a:t>
            </a:r>
            <a:endParaRPr lang="en-US" dirty="0"/>
          </a:p>
          <a:p>
            <a:pPr marL="171450" indent="-171450">
              <a:buFontTx/>
              <a:buChar char="-"/>
            </a:pP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84A3B1-2FEC-B445-AC6B-70C3ACB4A1F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5882106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D584A3B1-2FEC-B445-AC6B-70C3ACB4A1F3}" type="slidenum">
              <a:rPr lang="en-US" smtClean="0"/>
              <a:t>57</a:t>
            </a:fld>
            <a:endParaRPr lang="en-US"/>
          </a:p>
        </p:txBody>
      </p:sp>
    </p:spTree>
    <p:extLst>
      <p:ext uri="{BB962C8B-B14F-4D97-AF65-F5344CB8AC3E}">
        <p14:creationId xmlns:p14="http://schemas.microsoft.com/office/powerpoint/2010/main" val="395882106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5A2349-FF19-EF47-84EE-09ED62A759E1}" type="slidenum">
              <a:rPr lang="en-US" smtClean="0"/>
              <a:t>58</a:t>
            </a:fld>
            <a:endParaRPr lang="en-US"/>
          </a:p>
        </p:txBody>
      </p:sp>
    </p:spTree>
    <p:extLst>
      <p:ext uri="{BB962C8B-B14F-4D97-AF65-F5344CB8AC3E}">
        <p14:creationId xmlns:p14="http://schemas.microsoft.com/office/powerpoint/2010/main" val="152882568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White heterosexual (</a:t>
            </a:r>
            <a:r>
              <a:rPr lang="en-US" sz="1200" i="1" kern="1200" dirty="0">
                <a:solidFill>
                  <a:schemeClr val="tx1"/>
                </a:solidFill>
                <a:effectLst/>
                <a:latin typeface="+mn-lt"/>
                <a:ea typeface="+mn-ea"/>
                <a:cs typeface="+mn-cs"/>
              </a:rPr>
              <a:t>n = </a:t>
            </a:r>
            <a:r>
              <a:rPr lang="en-US" sz="1200" kern="1200" dirty="0">
                <a:solidFill>
                  <a:schemeClr val="tx1"/>
                </a:solidFill>
                <a:effectLst/>
                <a:latin typeface="+mn-lt"/>
                <a:ea typeface="+mn-ea"/>
                <a:cs typeface="+mn-cs"/>
              </a:rPr>
              <a:t>92)</a:t>
            </a:r>
          </a:p>
          <a:p>
            <a:r>
              <a:rPr lang="en-US" sz="1200" kern="1200" dirty="0">
                <a:solidFill>
                  <a:schemeClr val="tx1"/>
                </a:solidFill>
                <a:effectLst/>
                <a:latin typeface="+mn-lt"/>
                <a:ea typeface="+mn-ea"/>
                <a:cs typeface="+mn-cs"/>
              </a:rPr>
              <a:t>White LGB (</a:t>
            </a:r>
            <a:r>
              <a:rPr lang="en-US" sz="1200" i="1" kern="1200" dirty="0">
                <a:solidFill>
                  <a:schemeClr val="tx1"/>
                </a:solidFill>
                <a:effectLst/>
                <a:latin typeface="+mn-lt"/>
                <a:ea typeface="+mn-ea"/>
                <a:cs typeface="+mn-cs"/>
              </a:rPr>
              <a:t>n</a:t>
            </a:r>
            <a:r>
              <a:rPr lang="en-US" sz="1200" kern="1200" dirty="0">
                <a:solidFill>
                  <a:schemeClr val="tx1"/>
                </a:solidFill>
                <a:effectLst/>
                <a:latin typeface="+mn-lt"/>
                <a:ea typeface="+mn-ea"/>
                <a:cs typeface="+mn-cs"/>
              </a:rPr>
              <a:t> = 161)</a:t>
            </a:r>
          </a:p>
          <a:p>
            <a:r>
              <a:rPr lang="en-US" sz="1200" kern="1200" dirty="0">
                <a:solidFill>
                  <a:schemeClr val="tx1"/>
                </a:solidFill>
                <a:effectLst/>
                <a:latin typeface="+mn-lt"/>
                <a:ea typeface="+mn-ea"/>
                <a:cs typeface="+mn-cs"/>
              </a:rPr>
              <a:t>Black heterosexual (</a:t>
            </a:r>
            <a:r>
              <a:rPr lang="en-US" sz="1200" i="1" kern="1200" dirty="0">
                <a:solidFill>
                  <a:schemeClr val="tx1"/>
                </a:solidFill>
                <a:effectLst/>
                <a:latin typeface="+mn-lt"/>
                <a:ea typeface="+mn-ea"/>
                <a:cs typeface="+mn-cs"/>
              </a:rPr>
              <a:t>n = </a:t>
            </a:r>
            <a:r>
              <a:rPr lang="en-US" sz="1200" kern="1200" dirty="0">
                <a:solidFill>
                  <a:schemeClr val="tx1"/>
                </a:solidFill>
                <a:effectLst/>
                <a:latin typeface="+mn-lt"/>
                <a:ea typeface="+mn-ea"/>
                <a:cs typeface="+mn-cs"/>
              </a:rPr>
              <a:t>117)</a:t>
            </a:r>
          </a:p>
          <a:p>
            <a:r>
              <a:rPr lang="en-US" sz="1200" kern="1200" dirty="0">
                <a:solidFill>
                  <a:schemeClr val="tx1"/>
                </a:solidFill>
                <a:effectLst/>
                <a:latin typeface="+mn-lt"/>
                <a:ea typeface="+mn-ea"/>
                <a:cs typeface="+mn-cs"/>
              </a:rPr>
              <a:t>Black LGB (</a:t>
            </a:r>
            <a:r>
              <a:rPr lang="en-US" sz="1200" i="1" kern="1200" dirty="0">
                <a:solidFill>
                  <a:schemeClr val="tx1"/>
                </a:solidFill>
                <a:effectLst/>
                <a:latin typeface="+mn-lt"/>
                <a:ea typeface="+mn-ea"/>
                <a:cs typeface="+mn-cs"/>
              </a:rPr>
              <a:t>n </a:t>
            </a:r>
            <a:r>
              <a:rPr lang="en-US" sz="1200" kern="1200" dirty="0">
                <a:solidFill>
                  <a:schemeClr val="tx1"/>
                </a:solidFill>
                <a:effectLst/>
                <a:latin typeface="+mn-lt"/>
                <a:ea typeface="+mn-ea"/>
                <a:cs typeface="+mn-cs"/>
              </a:rPr>
              <a:t>= 50)</a:t>
            </a:r>
            <a:endParaRPr lang="en-US" dirty="0"/>
          </a:p>
        </p:txBody>
      </p:sp>
      <p:sp>
        <p:nvSpPr>
          <p:cNvPr id="4" name="Slide Number Placeholder 3"/>
          <p:cNvSpPr>
            <a:spLocks noGrp="1"/>
          </p:cNvSpPr>
          <p:nvPr>
            <p:ph type="sldNum" sz="quarter" idx="10"/>
          </p:nvPr>
        </p:nvSpPr>
        <p:spPr/>
        <p:txBody>
          <a:bodyPr/>
          <a:lstStyle/>
          <a:p>
            <a:fld id="{665A2349-FF19-EF47-84EE-09ED62A759E1}" type="slidenum">
              <a:rPr lang="en-US" smtClean="0"/>
              <a:t>59</a:t>
            </a:fld>
            <a:endParaRPr lang="en-US"/>
          </a:p>
        </p:txBody>
      </p:sp>
    </p:spTree>
    <p:extLst>
      <p:ext uri="{BB962C8B-B14F-4D97-AF65-F5344CB8AC3E}">
        <p14:creationId xmlns:p14="http://schemas.microsoft.com/office/powerpoint/2010/main" val="312846399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White heterosexual (</a:t>
            </a:r>
            <a:r>
              <a:rPr lang="en-US" sz="1200" i="1" kern="1200" dirty="0">
                <a:solidFill>
                  <a:schemeClr val="tx1"/>
                </a:solidFill>
                <a:effectLst/>
                <a:latin typeface="+mn-lt"/>
                <a:ea typeface="+mn-ea"/>
                <a:cs typeface="+mn-cs"/>
              </a:rPr>
              <a:t>n = </a:t>
            </a:r>
            <a:r>
              <a:rPr lang="en-US" sz="1200" kern="1200" dirty="0">
                <a:solidFill>
                  <a:schemeClr val="tx1"/>
                </a:solidFill>
                <a:effectLst/>
                <a:latin typeface="+mn-lt"/>
                <a:ea typeface="+mn-ea"/>
                <a:cs typeface="+mn-cs"/>
              </a:rPr>
              <a:t>92)</a:t>
            </a:r>
          </a:p>
          <a:p>
            <a:r>
              <a:rPr lang="en-US" sz="1200" kern="1200" dirty="0">
                <a:solidFill>
                  <a:schemeClr val="tx1"/>
                </a:solidFill>
                <a:effectLst/>
                <a:latin typeface="+mn-lt"/>
                <a:ea typeface="+mn-ea"/>
                <a:cs typeface="+mn-cs"/>
              </a:rPr>
              <a:t>White LGB (</a:t>
            </a:r>
            <a:r>
              <a:rPr lang="en-US" sz="1200" i="1" kern="1200" dirty="0">
                <a:solidFill>
                  <a:schemeClr val="tx1"/>
                </a:solidFill>
                <a:effectLst/>
                <a:latin typeface="+mn-lt"/>
                <a:ea typeface="+mn-ea"/>
                <a:cs typeface="+mn-cs"/>
              </a:rPr>
              <a:t>n</a:t>
            </a:r>
            <a:r>
              <a:rPr lang="en-US" sz="1200" kern="1200" dirty="0">
                <a:solidFill>
                  <a:schemeClr val="tx1"/>
                </a:solidFill>
                <a:effectLst/>
                <a:latin typeface="+mn-lt"/>
                <a:ea typeface="+mn-ea"/>
                <a:cs typeface="+mn-cs"/>
              </a:rPr>
              <a:t> = 161)</a:t>
            </a:r>
          </a:p>
          <a:p>
            <a:r>
              <a:rPr lang="en-US" sz="1200" kern="1200" dirty="0">
                <a:solidFill>
                  <a:schemeClr val="tx1"/>
                </a:solidFill>
                <a:effectLst/>
                <a:latin typeface="+mn-lt"/>
                <a:ea typeface="+mn-ea"/>
                <a:cs typeface="+mn-cs"/>
              </a:rPr>
              <a:t>Black heterosexual (</a:t>
            </a:r>
            <a:r>
              <a:rPr lang="en-US" sz="1200" i="1" kern="1200" dirty="0">
                <a:solidFill>
                  <a:schemeClr val="tx1"/>
                </a:solidFill>
                <a:effectLst/>
                <a:latin typeface="+mn-lt"/>
                <a:ea typeface="+mn-ea"/>
                <a:cs typeface="+mn-cs"/>
              </a:rPr>
              <a:t>n = </a:t>
            </a:r>
            <a:r>
              <a:rPr lang="en-US" sz="1200" kern="1200" dirty="0">
                <a:solidFill>
                  <a:schemeClr val="tx1"/>
                </a:solidFill>
                <a:effectLst/>
                <a:latin typeface="+mn-lt"/>
                <a:ea typeface="+mn-ea"/>
                <a:cs typeface="+mn-cs"/>
              </a:rPr>
              <a:t>117)</a:t>
            </a:r>
          </a:p>
          <a:p>
            <a:r>
              <a:rPr lang="en-US" sz="1200" kern="1200" dirty="0">
                <a:solidFill>
                  <a:schemeClr val="tx1"/>
                </a:solidFill>
                <a:effectLst/>
                <a:latin typeface="+mn-lt"/>
                <a:ea typeface="+mn-ea"/>
                <a:cs typeface="+mn-cs"/>
              </a:rPr>
              <a:t>Black LGB (</a:t>
            </a:r>
            <a:r>
              <a:rPr lang="en-US" sz="1200" i="1" kern="1200" dirty="0">
                <a:solidFill>
                  <a:schemeClr val="tx1"/>
                </a:solidFill>
                <a:effectLst/>
                <a:latin typeface="+mn-lt"/>
                <a:ea typeface="+mn-ea"/>
                <a:cs typeface="+mn-cs"/>
              </a:rPr>
              <a:t>n </a:t>
            </a:r>
            <a:r>
              <a:rPr lang="en-US" sz="1200" kern="1200" dirty="0">
                <a:solidFill>
                  <a:schemeClr val="tx1"/>
                </a:solidFill>
                <a:effectLst/>
                <a:latin typeface="+mn-lt"/>
                <a:ea typeface="+mn-ea"/>
                <a:cs typeface="+mn-cs"/>
              </a:rPr>
              <a:t>= 50)</a:t>
            </a:r>
            <a:endParaRPr lang="en-US" dirty="0"/>
          </a:p>
          <a:p>
            <a:endParaRPr lang="en-US" dirty="0"/>
          </a:p>
        </p:txBody>
      </p:sp>
      <p:sp>
        <p:nvSpPr>
          <p:cNvPr id="4" name="Slide Number Placeholder 3"/>
          <p:cNvSpPr>
            <a:spLocks noGrp="1"/>
          </p:cNvSpPr>
          <p:nvPr>
            <p:ph type="sldNum" sz="quarter" idx="10"/>
          </p:nvPr>
        </p:nvSpPr>
        <p:spPr/>
        <p:txBody>
          <a:bodyPr/>
          <a:lstStyle/>
          <a:p>
            <a:fld id="{665A2349-FF19-EF47-84EE-09ED62A759E1}" type="slidenum">
              <a:rPr lang="en-US" smtClean="0"/>
              <a:t>60</a:t>
            </a:fld>
            <a:endParaRPr lang="en-US"/>
          </a:p>
        </p:txBody>
      </p:sp>
    </p:spTree>
    <p:extLst>
      <p:ext uri="{BB962C8B-B14F-4D97-AF65-F5344CB8AC3E}">
        <p14:creationId xmlns:p14="http://schemas.microsoft.com/office/powerpoint/2010/main" val="101249782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84A3B1-2FEC-B445-AC6B-70C3ACB4A1F3}" type="slidenum">
              <a:rPr lang="en-US" smtClean="0"/>
              <a:t>61</a:t>
            </a:fld>
            <a:endParaRPr lang="en-US"/>
          </a:p>
        </p:txBody>
      </p:sp>
      <p:sp>
        <p:nvSpPr>
          <p:cNvPr id="5" name="Date Placeholder 4"/>
          <p:cNvSpPr>
            <a:spLocks noGrp="1"/>
          </p:cNvSpPr>
          <p:nvPr>
            <p:ph type="dt" idx="11"/>
          </p:nvPr>
        </p:nvSpPr>
        <p:spPr/>
        <p:txBody>
          <a:bodyPr/>
          <a:lstStyle/>
          <a:p>
            <a:endParaRPr lang="en-US" dirty="0"/>
          </a:p>
        </p:txBody>
      </p:sp>
    </p:spTree>
    <p:extLst>
      <p:ext uri="{BB962C8B-B14F-4D97-AF65-F5344CB8AC3E}">
        <p14:creationId xmlns:p14="http://schemas.microsoft.com/office/powerpoint/2010/main" val="194292756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84A3B1-2FEC-B445-AC6B-70C3ACB4A1F3}" type="slidenum">
              <a:rPr lang="en-US" smtClean="0">
                <a:solidFill>
                  <a:prstClr val="black"/>
                </a:solidFill>
                <a:latin typeface="Calibri"/>
              </a:rPr>
              <a:pPr/>
              <a:t>62</a:t>
            </a:fld>
            <a:endParaRPr lang="en-US">
              <a:solidFill>
                <a:prstClr val="black"/>
              </a:solidFill>
              <a:latin typeface="Calibri"/>
            </a:endParaRPr>
          </a:p>
        </p:txBody>
      </p:sp>
      <p:sp>
        <p:nvSpPr>
          <p:cNvPr id="5" name="Date Placeholder 4"/>
          <p:cNvSpPr>
            <a:spLocks noGrp="1"/>
          </p:cNvSpPr>
          <p:nvPr>
            <p:ph type="dt" idx="11"/>
          </p:nvPr>
        </p:nvSpPr>
        <p:spPr/>
        <p:txBody>
          <a:bodyPr/>
          <a:lstStyle/>
          <a:p>
            <a:endParaRPr lang="en-US" dirty="0">
              <a:solidFill>
                <a:prstClr val="black"/>
              </a:solidFill>
              <a:latin typeface="Calibri"/>
            </a:endParaRPr>
          </a:p>
        </p:txBody>
      </p:sp>
    </p:spTree>
    <p:extLst>
      <p:ext uri="{BB962C8B-B14F-4D97-AF65-F5344CB8AC3E}">
        <p14:creationId xmlns:p14="http://schemas.microsoft.com/office/powerpoint/2010/main" val="7311321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5A2349-FF19-EF47-84EE-09ED62A759E1}" type="slidenum">
              <a:rPr lang="en-US" smtClean="0"/>
              <a:t>63</a:t>
            </a:fld>
            <a:endParaRPr lang="en-US"/>
          </a:p>
        </p:txBody>
      </p:sp>
    </p:spTree>
    <p:extLst>
      <p:ext uri="{BB962C8B-B14F-4D97-AF65-F5344CB8AC3E}">
        <p14:creationId xmlns:p14="http://schemas.microsoft.com/office/powerpoint/2010/main" val="286510117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5A2349-FF19-EF47-84EE-09ED62A759E1}" type="slidenum">
              <a:rPr lang="en-US" smtClean="0"/>
              <a:t>64</a:t>
            </a:fld>
            <a:endParaRPr lang="en-US"/>
          </a:p>
        </p:txBody>
      </p:sp>
    </p:spTree>
    <p:extLst>
      <p:ext uri="{BB962C8B-B14F-4D97-AF65-F5344CB8AC3E}">
        <p14:creationId xmlns:p14="http://schemas.microsoft.com/office/powerpoint/2010/main" val="12358907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5A2349-FF19-EF47-84EE-09ED62A759E1}" type="slidenum">
              <a:rPr lang="en-US" smtClean="0"/>
              <a:t>65</a:t>
            </a:fld>
            <a:endParaRPr lang="en-US"/>
          </a:p>
        </p:txBody>
      </p:sp>
    </p:spTree>
    <p:extLst>
      <p:ext uri="{BB962C8B-B14F-4D97-AF65-F5344CB8AC3E}">
        <p14:creationId xmlns:p14="http://schemas.microsoft.com/office/powerpoint/2010/main" val="362271426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5A2349-FF19-EF47-84EE-09ED62A759E1}" type="slidenum">
              <a:rPr lang="en-US" smtClean="0"/>
              <a:t>66</a:t>
            </a:fld>
            <a:endParaRPr lang="en-US"/>
          </a:p>
        </p:txBody>
      </p:sp>
    </p:spTree>
    <p:extLst>
      <p:ext uri="{BB962C8B-B14F-4D97-AF65-F5344CB8AC3E}">
        <p14:creationId xmlns:p14="http://schemas.microsoft.com/office/powerpoint/2010/main" val="80165411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5A2349-FF19-EF47-84EE-09ED62A759E1}" type="slidenum">
              <a:rPr lang="en-US" smtClean="0"/>
              <a:t>67</a:t>
            </a:fld>
            <a:endParaRPr lang="en-US"/>
          </a:p>
        </p:txBody>
      </p:sp>
    </p:spTree>
    <p:extLst>
      <p:ext uri="{BB962C8B-B14F-4D97-AF65-F5344CB8AC3E}">
        <p14:creationId xmlns:p14="http://schemas.microsoft.com/office/powerpoint/2010/main" val="384666251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5A2349-FF19-EF47-84EE-09ED62A759E1}" type="slidenum">
              <a:rPr lang="en-US" smtClean="0"/>
              <a:t>68</a:t>
            </a:fld>
            <a:endParaRPr lang="en-US"/>
          </a:p>
        </p:txBody>
      </p:sp>
    </p:spTree>
    <p:extLst>
      <p:ext uri="{BB962C8B-B14F-4D97-AF65-F5344CB8AC3E}">
        <p14:creationId xmlns:p14="http://schemas.microsoft.com/office/powerpoint/2010/main" val="235431470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5A2349-FF19-EF47-84EE-09ED62A759E1}" type="slidenum">
              <a:rPr lang="en-US" smtClean="0"/>
              <a:t>69</a:t>
            </a:fld>
            <a:endParaRPr lang="en-US"/>
          </a:p>
        </p:txBody>
      </p:sp>
    </p:spTree>
    <p:extLst>
      <p:ext uri="{BB962C8B-B14F-4D97-AF65-F5344CB8AC3E}">
        <p14:creationId xmlns:p14="http://schemas.microsoft.com/office/powerpoint/2010/main" val="188736076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5A2349-FF19-EF47-84EE-09ED62A759E1}" type="slidenum">
              <a:rPr lang="en-US" smtClean="0"/>
              <a:t>70</a:t>
            </a:fld>
            <a:endParaRPr lang="en-US"/>
          </a:p>
        </p:txBody>
      </p:sp>
    </p:spTree>
    <p:extLst>
      <p:ext uri="{BB962C8B-B14F-4D97-AF65-F5344CB8AC3E}">
        <p14:creationId xmlns:p14="http://schemas.microsoft.com/office/powerpoint/2010/main" val="344936268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5A2349-FF19-EF47-84EE-09ED62A759E1}" type="slidenum">
              <a:rPr lang="en-US" smtClean="0"/>
              <a:t>71</a:t>
            </a:fld>
            <a:endParaRPr lang="en-US"/>
          </a:p>
        </p:txBody>
      </p:sp>
    </p:spTree>
    <p:extLst>
      <p:ext uri="{BB962C8B-B14F-4D97-AF65-F5344CB8AC3E}">
        <p14:creationId xmlns:p14="http://schemas.microsoft.com/office/powerpoint/2010/main" val="85288219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84A3B1-2FEC-B445-AC6B-70C3ACB4A1F3}" type="slidenum">
              <a:rPr lang="en-US" smtClean="0">
                <a:solidFill>
                  <a:prstClr val="black"/>
                </a:solidFill>
                <a:latin typeface="Calibri"/>
              </a:rPr>
              <a:pPr/>
              <a:t>72</a:t>
            </a:fld>
            <a:endParaRPr lang="en-US">
              <a:solidFill>
                <a:prstClr val="black"/>
              </a:solidFill>
              <a:latin typeface="Calibri"/>
            </a:endParaRPr>
          </a:p>
        </p:txBody>
      </p:sp>
      <p:sp>
        <p:nvSpPr>
          <p:cNvPr id="5" name="Date Placeholder 4"/>
          <p:cNvSpPr>
            <a:spLocks noGrp="1"/>
          </p:cNvSpPr>
          <p:nvPr>
            <p:ph type="dt" idx="11"/>
          </p:nvPr>
        </p:nvSpPr>
        <p:spPr/>
        <p:txBody>
          <a:bodyPr/>
          <a:lstStyle/>
          <a:p>
            <a:r>
              <a:rPr lang="en-US">
                <a:solidFill>
                  <a:prstClr val="black"/>
                </a:solidFill>
                <a:latin typeface="Calibri"/>
              </a:rPr>
              <a:t>10/15/20</a:t>
            </a:r>
          </a:p>
        </p:txBody>
      </p:sp>
    </p:spTree>
    <p:extLst>
      <p:ext uri="{BB962C8B-B14F-4D97-AF65-F5344CB8AC3E}">
        <p14:creationId xmlns:p14="http://schemas.microsoft.com/office/powerpoint/2010/main" val="14761566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D584A3B1-2FEC-B445-AC6B-70C3ACB4A1F3}" type="slidenum">
              <a:rPr lang="en-US" smtClean="0"/>
              <a:t>73</a:t>
            </a:fld>
            <a:endParaRPr lang="en-US"/>
          </a:p>
        </p:txBody>
      </p:sp>
      <p:sp>
        <p:nvSpPr>
          <p:cNvPr id="5" name="Date Placeholder 4"/>
          <p:cNvSpPr>
            <a:spLocks noGrp="1"/>
          </p:cNvSpPr>
          <p:nvPr>
            <p:ph type="dt" idx="11"/>
          </p:nvPr>
        </p:nvSpPr>
        <p:spPr/>
        <p:txBody>
          <a:bodyPr/>
          <a:lstStyle/>
          <a:p>
            <a:r>
              <a:rPr lang="en-US"/>
              <a:t>10/15/20</a:t>
            </a:r>
          </a:p>
        </p:txBody>
      </p:sp>
    </p:spTree>
    <p:extLst>
      <p:ext uri="{BB962C8B-B14F-4D97-AF65-F5344CB8AC3E}">
        <p14:creationId xmlns:p14="http://schemas.microsoft.com/office/powerpoint/2010/main" val="152412436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D584A3B1-2FEC-B445-AC6B-70C3ACB4A1F3}" type="slidenum">
              <a:rPr lang="en-US" smtClean="0">
                <a:solidFill>
                  <a:prstClr val="black"/>
                </a:solidFill>
                <a:latin typeface="Calibri"/>
              </a:rPr>
              <a:pPr/>
              <a:t>74</a:t>
            </a:fld>
            <a:endParaRPr lang="en-US">
              <a:solidFill>
                <a:prstClr val="black"/>
              </a:solidFill>
              <a:latin typeface="Calibri"/>
            </a:endParaRPr>
          </a:p>
        </p:txBody>
      </p:sp>
    </p:spTree>
    <p:extLst>
      <p:ext uri="{BB962C8B-B14F-4D97-AF65-F5344CB8AC3E}">
        <p14:creationId xmlns:p14="http://schemas.microsoft.com/office/powerpoint/2010/main" val="395882106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D584A3B1-2FEC-B445-AC6B-70C3ACB4A1F3}" type="slidenum">
              <a:rPr lang="en-US" smtClean="0">
                <a:solidFill>
                  <a:prstClr val="black"/>
                </a:solidFill>
                <a:latin typeface="Calibri"/>
              </a:rPr>
              <a:pPr/>
              <a:t>75</a:t>
            </a:fld>
            <a:endParaRPr lang="en-US">
              <a:solidFill>
                <a:prstClr val="black"/>
              </a:solidFill>
              <a:latin typeface="Calibri"/>
            </a:endParaRPr>
          </a:p>
        </p:txBody>
      </p:sp>
    </p:spTree>
    <p:extLst>
      <p:ext uri="{BB962C8B-B14F-4D97-AF65-F5344CB8AC3E}">
        <p14:creationId xmlns:p14="http://schemas.microsoft.com/office/powerpoint/2010/main" val="395882106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84A3B1-2FEC-B445-AC6B-70C3ACB4A1F3}" type="slidenum">
              <a:rPr lang="en-US" smtClean="0"/>
              <a:t>76</a:t>
            </a:fld>
            <a:endParaRPr lang="en-US"/>
          </a:p>
        </p:txBody>
      </p:sp>
    </p:spTree>
    <p:extLst>
      <p:ext uri="{BB962C8B-B14F-4D97-AF65-F5344CB8AC3E}">
        <p14:creationId xmlns:p14="http://schemas.microsoft.com/office/powerpoint/2010/main" val="7311321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84A3B1-2FEC-B445-AC6B-70C3ACB4A1F3}" type="slidenum">
              <a:rPr lang="en-US" smtClean="0">
                <a:solidFill>
                  <a:prstClr val="black"/>
                </a:solidFill>
                <a:latin typeface="Calibri"/>
              </a:rPr>
              <a:pPr/>
              <a:t>77</a:t>
            </a:fld>
            <a:endParaRPr lang="en-US">
              <a:solidFill>
                <a:prstClr val="black"/>
              </a:solidFill>
              <a:latin typeface="Calibri"/>
            </a:endParaRPr>
          </a:p>
        </p:txBody>
      </p:sp>
      <p:sp>
        <p:nvSpPr>
          <p:cNvPr id="5" name="Date Placeholder 4"/>
          <p:cNvSpPr>
            <a:spLocks noGrp="1"/>
          </p:cNvSpPr>
          <p:nvPr>
            <p:ph type="dt" idx="11"/>
          </p:nvPr>
        </p:nvSpPr>
        <p:spPr/>
        <p:txBody>
          <a:bodyPr/>
          <a:lstStyle/>
          <a:p>
            <a:r>
              <a:rPr lang="en-US">
                <a:solidFill>
                  <a:prstClr val="black"/>
                </a:solidFill>
                <a:latin typeface="Calibri"/>
              </a:rPr>
              <a:t>10/15/20</a:t>
            </a:r>
          </a:p>
        </p:txBody>
      </p:sp>
    </p:spTree>
    <p:extLst>
      <p:ext uri="{BB962C8B-B14F-4D97-AF65-F5344CB8AC3E}">
        <p14:creationId xmlns:p14="http://schemas.microsoft.com/office/powerpoint/2010/main" val="7311321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D584A3B1-2FEC-B445-AC6B-70C3ACB4A1F3}" type="slidenum">
              <a:rPr lang="en-US" smtClean="0">
                <a:solidFill>
                  <a:prstClr val="black"/>
                </a:solidFill>
                <a:latin typeface="Calibri"/>
              </a:rPr>
              <a:pPr/>
              <a:t>78</a:t>
            </a:fld>
            <a:endParaRPr lang="en-US">
              <a:solidFill>
                <a:prstClr val="black"/>
              </a:solidFill>
              <a:latin typeface="Calibri"/>
            </a:endParaRPr>
          </a:p>
        </p:txBody>
      </p:sp>
    </p:spTree>
    <p:extLst>
      <p:ext uri="{BB962C8B-B14F-4D97-AF65-F5344CB8AC3E}">
        <p14:creationId xmlns:p14="http://schemas.microsoft.com/office/powerpoint/2010/main" val="395882106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D584A3B1-2FEC-B445-AC6B-70C3ACB4A1F3}" type="slidenum">
              <a:rPr lang="en-US" smtClean="0"/>
              <a:t>79</a:t>
            </a:fld>
            <a:endParaRPr lang="en-US"/>
          </a:p>
        </p:txBody>
      </p:sp>
    </p:spTree>
    <p:extLst>
      <p:ext uri="{BB962C8B-B14F-4D97-AF65-F5344CB8AC3E}">
        <p14:creationId xmlns:p14="http://schemas.microsoft.com/office/powerpoint/2010/main" val="194292756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D584A3B1-2FEC-B445-AC6B-70C3ACB4A1F3}" type="slidenum">
              <a:rPr lang="en-US" smtClean="0">
                <a:solidFill>
                  <a:prstClr val="black"/>
                </a:solidFill>
                <a:latin typeface="Calibri"/>
              </a:rPr>
              <a:pPr/>
              <a:t>80</a:t>
            </a:fld>
            <a:endParaRPr lang="en-US">
              <a:solidFill>
                <a:prstClr val="black"/>
              </a:solidFill>
              <a:latin typeface="Calibri"/>
            </a:endParaRPr>
          </a:p>
        </p:txBody>
      </p:sp>
    </p:spTree>
    <p:extLst>
      <p:ext uri="{BB962C8B-B14F-4D97-AF65-F5344CB8AC3E}">
        <p14:creationId xmlns:p14="http://schemas.microsoft.com/office/powerpoint/2010/main" val="128579582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D584A3B1-2FEC-B445-AC6B-70C3ACB4A1F3}" type="slidenum">
              <a:rPr lang="en-US" smtClean="0">
                <a:solidFill>
                  <a:prstClr val="black"/>
                </a:solidFill>
                <a:latin typeface="Calibri"/>
              </a:rPr>
              <a:pPr/>
              <a:t>81</a:t>
            </a:fld>
            <a:endParaRPr lang="en-US">
              <a:solidFill>
                <a:prstClr val="black"/>
              </a:solidFill>
              <a:latin typeface="Calibri"/>
            </a:endParaRPr>
          </a:p>
        </p:txBody>
      </p:sp>
      <p:sp>
        <p:nvSpPr>
          <p:cNvPr id="5" name="Date Placeholder 4"/>
          <p:cNvSpPr>
            <a:spLocks noGrp="1"/>
          </p:cNvSpPr>
          <p:nvPr>
            <p:ph type="dt" idx="11"/>
          </p:nvPr>
        </p:nvSpPr>
        <p:spPr/>
        <p:txBody>
          <a:bodyPr/>
          <a:lstStyle/>
          <a:p>
            <a:r>
              <a:rPr lang="en-US">
                <a:solidFill>
                  <a:prstClr val="black"/>
                </a:solidFill>
                <a:latin typeface="Calibri"/>
              </a:rPr>
              <a:t>10/15/20</a:t>
            </a:r>
          </a:p>
        </p:txBody>
      </p:sp>
    </p:spTree>
    <p:extLst>
      <p:ext uri="{BB962C8B-B14F-4D97-AF65-F5344CB8AC3E}">
        <p14:creationId xmlns:p14="http://schemas.microsoft.com/office/powerpoint/2010/main" val="426539542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84A3B1-2FEC-B445-AC6B-70C3ACB4A1F3}" type="slidenum">
              <a:rPr lang="en-US" smtClean="0">
                <a:solidFill>
                  <a:prstClr val="black"/>
                </a:solidFill>
                <a:latin typeface="Calibri"/>
              </a:rPr>
              <a:pPr/>
              <a:t>82</a:t>
            </a:fld>
            <a:endParaRPr lang="en-US">
              <a:solidFill>
                <a:prstClr val="black"/>
              </a:solidFill>
              <a:latin typeface="Calibri"/>
            </a:endParaRPr>
          </a:p>
        </p:txBody>
      </p:sp>
      <p:sp>
        <p:nvSpPr>
          <p:cNvPr id="5" name="Date Placeholder 4"/>
          <p:cNvSpPr>
            <a:spLocks noGrp="1"/>
          </p:cNvSpPr>
          <p:nvPr>
            <p:ph type="dt" idx="11"/>
          </p:nvPr>
        </p:nvSpPr>
        <p:spPr/>
        <p:txBody>
          <a:bodyPr/>
          <a:lstStyle/>
          <a:p>
            <a:r>
              <a:rPr lang="en-US">
                <a:solidFill>
                  <a:prstClr val="black"/>
                </a:solidFill>
                <a:latin typeface="Calibri"/>
              </a:rPr>
              <a:t>10/15/20</a:t>
            </a:r>
          </a:p>
        </p:txBody>
      </p:sp>
    </p:spTree>
    <p:extLst>
      <p:ext uri="{BB962C8B-B14F-4D97-AF65-F5344CB8AC3E}">
        <p14:creationId xmlns:p14="http://schemas.microsoft.com/office/powerpoint/2010/main" val="119357212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84A3B1-2FEC-B445-AC6B-70C3ACB4A1F3}" type="slidenum">
              <a:rPr lang="en-US" smtClean="0">
                <a:solidFill>
                  <a:prstClr val="black"/>
                </a:solidFill>
                <a:latin typeface="Calibri"/>
              </a:rPr>
              <a:pPr/>
              <a:t>83</a:t>
            </a:fld>
            <a:endParaRPr lang="en-US">
              <a:solidFill>
                <a:prstClr val="black"/>
              </a:solidFill>
              <a:latin typeface="Calibri"/>
            </a:endParaRPr>
          </a:p>
        </p:txBody>
      </p:sp>
      <p:sp>
        <p:nvSpPr>
          <p:cNvPr id="5" name="Date Placeholder 4"/>
          <p:cNvSpPr>
            <a:spLocks noGrp="1"/>
          </p:cNvSpPr>
          <p:nvPr>
            <p:ph type="dt" idx="11"/>
          </p:nvPr>
        </p:nvSpPr>
        <p:spPr/>
        <p:txBody>
          <a:bodyPr/>
          <a:lstStyle/>
          <a:p>
            <a:r>
              <a:rPr lang="en-US">
                <a:solidFill>
                  <a:prstClr val="black"/>
                </a:solidFill>
                <a:latin typeface="Calibri"/>
              </a:rPr>
              <a:t>10/15/20</a:t>
            </a:r>
          </a:p>
        </p:txBody>
      </p:sp>
    </p:spTree>
    <p:extLst>
      <p:ext uri="{BB962C8B-B14F-4D97-AF65-F5344CB8AC3E}">
        <p14:creationId xmlns:p14="http://schemas.microsoft.com/office/powerpoint/2010/main" val="172223753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84A3B1-2FEC-B445-AC6B-70C3ACB4A1F3}" type="slidenum">
              <a:rPr lang="en-US" smtClean="0">
                <a:solidFill>
                  <a:prstClr val="black"/>
                </a:solidFill>
                <a:latin typeface="Calibri"/>
              </a:rPr>
              <a:pPr/>
              <a:t>84</a:t>
            </a:fld>
            <a:endParaRPr lang="en-US">
              <a:solidFill>
                <a:prstClr val="black"/>
              </a:solidFill>
              <a:latin typeface="Calibri"/>
            </a:endParaRPr>
          </a:p>
        </p:txBody>
      </p:sp>
      <p:sp>
        <p:nvSpPr>
          <p:cNvPr id="5" name="Date Placeholder 4"/>
          <p:cNvSpPr>
            <a:spLocks noGrp="1"/>
          </p:cNvSpPr>
          <p:nvPr>
            <p:ph type="dt" idx="11"/>
          </p:nvPr>
        </p:nvSpPr>
        <p:spPr/>
        <p:txBody>
          <a:bodyPr/>
          <a:lstStyle/>
          <a:p>
            <a:r>
              <a:rPr lang="en-US">
                <a:solidFill>
                  <a:prstClr val="black"/>
                </a:solidFill>
                <a:latin typeface="Calibri"/>
              </a:rPr>
              <a:t>10/15/20</a:t>
            </a:r>
          </a:p>
        </p:txBody>
      </p:sp>
    </p:spTree>
    <p:extLst>
      <p:ext uri="{BB962C8B-B14F-4D97-AF65-F5344CB8AC3E}">
        <p14:creationId xmlns:p14="http://schemas.microsoft.com/office/powerpoint/2010/main" val="277125860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sz="2400" dirty="0"/>
          </a:p>
        </p:txBody>
      </p:sp>
      <p:sp>
        <p:nvSpPr>
          <p:cNvPr id="4" name="Slide Number Placeholder 3"/>
          <p:cNvSpPr>
            <a:spLocks noGrp="1"/>
          </p:cNvSpPr>
          <p:nvPr>
            <p:ph type="sldNum" sz="quarter" idx="10"/>
          </p:nvPr>
        </p:nvSpPr>
        <p:spPr/>
        <p:txBody>
          <a:bodyPr/>
          <a:lstStyle/>
          <a:p>
            <a:fld id="{D584A3B1-2FEC-B445-AC6B-70C3ACB4A1F3}" type="slidenum">
              <a:rPr lang="en-US" smtClean="0">
                <a:solidFill>
                  <a:prstClr val="black"/>
                </a:solidFill>
                <a:latin typeface="Calibri"/>
              </a:rPr>
              <a:pPr/>
              <a:t>85</a:t>
            </a:fld>
            <a:endParaRPr lang="en-US">
              <a:solidFill>
                <a:prstClr val="black"/>
              </a:solidFill>
              <a:latin typeface="Calibri"/>
            </a:endParaRPr>
          </a:p>
        </p:txBody>
      </p:sp>
      <p:sp>
        <p:nvSpPr>
          <p:cNvPr id="5" name="Date Placeholder 4"/>
          <p:cNvSpPr>
            <a:spLocks noGrp="1"/>
          </p:cNvSpPr>
          <p:nvPr>
            <p:ph type="dt" idx="11"/>
          </p:nvPr>
        </p:nvSpPr>
        <p:spPr/>
        <p:txBody>
          <a:bodyPr/>
          <a:lstStyle/>
          <a:p>
            <a:r>
              <a:rPr lang="en-US">
                <a:solidFill>
                  <a:prstClr val="black"/>
                </a:solidFill>
                <a:latin typeface="Calibri"/>
              </a:rPr>
              <a:t>10/15/20</a:t>
            </a:r>
          </a:p>
        </p:txBody>
      </p:sp>
    </p:spTree>
    <p:extLst>
      <p:ext uri="{BB962C8B-B14F-4D97-AF65-F5344CB8AC3E}">
        <p14:creationId xmlns:p14="http://schemas.microsoft.com/office/powerpoint/2010/main" val="171110353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84A3B1-2FEC-B445-AC6B-70C3ACB4A1F3}" type="slidenum">
              <a:rPr lang="en-US" smtClean="0">
                <a:solidFill>
                  <a:prstClr val="black"/>
                </a:solidFill>
                <a:latin typeface="Calibri"/>
              </a:rPr>
              <a:pPr/>
              <a:t>86</a:t>
            </a:fld>
            <a:endParaRPr lang="en-US">
              <a:solidFill>
                <a:prstClr val="black"/>
              </a:solidFill>
              <a:latin typeface="Calibri"/>
            </a:endParaRPr>
          </a:p>
        </p:txBody>
      </p:sp>
      <p:sp>
        <p:nvSpPr>
          <p:cNvPr id="5" name="Date Placeholder 4"/>
          <p:cNvSpPr>
            <a:spLocks noGrp="1"/>
          </p:cNvSpPr>
          <p:nvPr>
            <p:ph type="dt" idx="11"/>
          </p:nvPr>
        </p:nvSpPr>
        <p:spPr/>
        <p:txBody>
          <a:bodyPr/>
          <a:lstStyle/>
          <a:p>
            <a:r>
              <a:rPr lang="en-US">
                <a:solidFill>
                  <a:prstClr val="black"/>
                </a:solidFill>
                <a:latin typeface="Calibri"/>
              </a:rPr>
              <a:t>10/15/20</a:t>
            </a:r>
          </a:p>
        </p:txBody>
      </p:sp>
    </p:spTree>
    <p:extLst>
      <p:ext uri="{BB962C8B-B14F-4D97-AF65-F5344CB8AC3E}">
        <p14:creationId xmlns:p14="http://schemas.microsoft.com/office/powerpoint/2010/main" val="57289016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5A2349-FF19-EF47-84EE-09ED62A759E1}" type="slidenum">
              <a:rPr lang="en-US" smtClean="0"/>
              <a:t>87</a:t>
            </a:fld>
            <a:endParaRPr lang="en-US"/>
          </a:p>
        </p:txBody>
      </p:sp>
    </p:spTree>
    <p:extLst>
      <p:ext uri="{BB962C8B-B14F-4D97-AF65-F5344CB8AC3E}">
        <p14:creationId xmlns:p14="http://schemas.microsoft.com/office/powerpoint/2010/main" val="62504355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84A3B1-2FEC-B445-AC6B-70C3ACB4A1F3}" type="slidenum">
              <a:rPr lang="en-US" smtClean="0">
                <a:solidFill>
                  <a:prstClr val="black"/>
                </a:solidFill>
                <a:latin typeface="Calibri"/>
              </a:rPr>
              <a:pPr/>
              <a:t>88</a:t>
            </a:fld>
            <a:endParaRPr lang="en-US">
              <a:solidFill>
                <a:prstClr val="black"/>
              </a:solidFill>
              <a:latin typeface="Calibri"/>
            </a:endParaRPr>
          </a:p>
        </p:txBody>
      </p:sp>
      <p:sp>
        <p:nvSpPr>
          <p:cNvPr id="5" name="Date Placeholder 4"/>
          <p:cNvSpPr>
            <a:spLocks noGrp="1"/>
          </p:cNvSpPr>
          <p:nvPr>
            <p:ph type="dt" idx="11"/>
          </p:nvPr>
        </p:nvSpPr>
        <p:spPr/>
        <p:txBody>
          <a:bodyPr/>
          <a:lstStyle/>
          <a:p>
            <a:r>
              <a:rPr lang="en-US">
                <a:solidFill>
                  <a:prstClr val="black"/>
                </a:solidFill>
                <a:latin typeface="Calibri"/>
              </a:rPr>
              <a:t>10/15/20</a:t>
            </a:r>
          </a:p>
        </p:txBody>
      </p:sp>
    </p:spTree>
    <p:extLst>
      <p:ext uri="{BB962C8B-B14F-4D97-AF65-F5344CB8AC3E}">
        <p14:creationId xmlns:p14="http://schemas.microsoft.com/office/powerpoint/2010/main" val="63992662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indent="0">
              <a:buFontTx/>
              <a:buNone/>
            </a:pPr>
            <a:r>
              <a:rPr lang="en-US" dirty="0"/>
              <a:t>Results figure 1</a:t>
            </a:r>
          </a:p>
        </p:txBody>
      </p:sp>
      <p:sp>
        <p:nvSpPr>
          <p:cNvPr id="4" name="Slide Number Placeholder 3"/>
          <p:cNvSpPr>
            <a:spLocks noGrp="1"/>
          </p:cNvSpPr>
          <p:nvPr>
            <p:ph type="sldNum" sz="quarter" idx="10"/>
          </p:nvPr>
        </p:nvSpPr>
        <p:spPr/>
        <p:txBody>
          <a:bodyPr/>
          <a:lstStyle/>
          <a:p>
            <a:fld id="{D584A3B1-2FEC-B445-AC6B-70C3ACB4A1F3}" type="slidenum">
              <a:rPr lang="en-US" smtClean="0">
                <a:solidFill>
                  <a:prstClr val="black"/>
                </a:solidFill>
                <a:latin typeface="Calibri"/>
              </a:rPr>
              <a:pPr/>
              <a:t>89</a:t>
            </a:fld>
            <a:endParaRPr lang="en-US">
              <a:solidFill>
                <a:prstClr val="black"/>
              </a:solidFill>
              <a:latin typeface="Calibri"/>
            </a:endParaRPr>
          </a:p>
        </p:txBody>
      </p:sp>
      <p:sp>
        <p:nvSpPr>
          <p:cNvPr id="5" name="Date Placeholder 4"/>
          <p:cNvSpPr>
            <a:spLocks noGrp="1"/>
          </p:cNvSpPr>
          <p:nvPr>
            <p:ph type="dt" idx="11"/>
          </p:nvPr>
        </p:nvSpPr>
        <p:spPr/>
        <p:txBody>
          <a:bodyPr/>
          <a:lstStyle/>
          <a:p>
            <a:r>
              <a:rPr lang="en-US">
                <a:solidFill>
                  <a:prstClr val="black"/>
                </a:solidFill>
                <a:latin typeface="Calibri"/>
              </a:rPr>
              <a:t>10/15/20</a:t>
            </a:r>
          </a:p>
        </p:txBody>
      </p:sp>
    </p:spTree>
    <p:extLst>
      <p:ext uri="{BB962C8B-B14F-4D97-AF65-F5344CB8AC3E}">
        <p14:creationId xmlns:p14="http://schemas.microsoft.com/office/powerpoint/2010/main" val="395882106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indent="0">
              <a:buFontTx/>
              <a:buNone/>
            </a:pPr>
            <a:r>
              <a:rPr lang="en-US" dirty="0"/>
              <a:t>Results figure 2</a:t>
            </a:r>
          </a:p>
        </p:txBody>
      </p:sp>
      <p:sp>
        <p:nvSpPr>
          <p:cNvPr id="4" name="Slide Number Placeholder 3"/>
          <p:cNvSpPr>
            <a:spLocks noGrp="1"/>
          </p:cNvSpPr>
          <p:nvPr>
            <p:ph type="sldNum" sz="quarter" idx="10"/>
          </p:nvPr>
        </p:nvSpPr>
        <p:spPr/>
        <p:txBody>
          <a:bodyPr/>
          <a:lstStyle/>
          <a:p>
            <a:fld id="{D584A3B1-2FEC-B445-AC6B-70C3ACB4A1F3}" type="slidenum">
              <a:rPr lang="en-US" smtClean="0">
                <a:solidFill>
                  <a:prstClr val="black"/>
                </a:solidFill>
                <a:latin typeface="Calibri"/>
              </a:rPr>
              <a:pPr/>
              <a:t>90</a:t>
            </a:fld>
            <a:endParaRPr lang="en-US">
              <a:solidFill>
                <a:prstClr val="black"/>
              </a:solidFill>
              <a:latin typeface="Calibri"/>
            </a:endParaRPr>
          </a:p>
        </p:txBody>
      </p:sp>
      <p:sp>
        <p:nvSpPr>
          <p:cNvPr id="5" name="Date Placeholder 4"/>
          <p:cNvSpPr>
            <a:spLocks noGrp="1"/>
          </p:cNvSpPr>
          <p:nvPr>
            <p:ph type="dt" idx="11"/>
          </p:nvPr>
        </p:nvSpPr>
        <p:spPr/>
        <p:txBody>
          <a:bodyPr/>
          <a:lstStyle/>
          <a:p>
            <a:r>
              <a:rPr lang="en-US">
                <a:solidFill>
                  <a:prstClr val="black"/>
                </a:solidFill>
                <a:latin typeface="Calibri"/>
              </a:rPr>
              <a:t>10/15/20</a:t>
            </a:r>
          </a:p>
        </p:txBody>
      </p:sp>
    </p:spTree>
    <p:extLst>
      <p:ext uri="{BB962C8B-B14F-4D97-AF65-F5344CB8AC3E}">
        <p14:creationId xmlns:p14="http://schemas.microsoft.com/office/powerpoint/2010/main" val="395882106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84A3B1-2FEC-B445-AC6B-70C3ACB4A1F3}" type="slidenum">
              <a:rPr lang="en-US" smtClean="0">
                <a:solidFill>
                  <a:prstClr val="black"/>
                </a:solidFill>
                <a:latin typeface="Calibri"/>
              </a:rPr>
              <a:pPr/>
              <a:t>91</a:t>
            </a:fld>
            <a:endParaRPr lang="en-US">
              <a:solidFill>
                <a:prstClr val="black"/>
              </a:solidFill>
              <a:latin typeface="Calibri"/>
            </a:endParaRPr>
          </a:p>
        </p:txBody>
      </p:sp>
      <p:sp>
        <p:nvSpPr>
          <p:cNvPr id="5" name="Date Placeholder 4"/>
          <p:cNvSpPr>
            <a:spLocks noGrp="1"/>
          </p:cNvSpPr>
          <p:nvPr>
            <p:ph type="dt" idx="11"/>
          </p:nvPr>
        </p:nvSpPr>
        <p:spPr/>
        <p:txBody>
          <a:bodyPr/>
          <a:lstStyle/>
          <a:p>
            <a:r>
              <a:rPr lang="en-US">
                <a:solidFill>
                  <a:prstClr val="black"/>
                </a:solidFill>
                <a:latin typeface="Calibri"/>
              </a:rPr>
              <a:t>10/15/20</a:t>
            </a:r>
          </a:p>
        </p:txBody>
      </p:sp>
    </p:spTree>
    <p:extLst>
      <p:ext uri="{BB962C8B-B14F-4D97-AF65-F5344CB8AC3E}">
        <p14:creationId xmlns:p14="http://schemas.microsoft.com/office/powerpoint/2010/main" val="64455330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84A3B1-2FEC-B445-AC6B-70C3ACB4A1F3}" type="slidenum">
              <a:rPr lang="en-US" smtClean="0">
                <a:solidFill>
                  <a:prstClr val="black"/>
                </a:solidFill>
                <a:latin typeface="Calibri"/>
              </a:rPr>
              <a:pPr/>
              <a:t>92</a:t>
            </a:fld>
            <a:endParaRPr lang="en-US">
              <a:solidFill>
                <a:prstClr val="black"/>
              </a:solidFill>
              <a:latin typeface="Calibri"/>
            </a:endParaRPr>
          </a:p>
        </p:txBody>
      </p:sp>
      <p:sp>
        <p:nvSpPr>
          <p:cNvPr id="5" name="Date Placeholder 4"/>
          <p:cNvSpPr>
            <a:spLocks noGrp="1"/>
          </p:cNvSpPr>
          <p:nvPr>
            <p:ph type="dt" idx="11"/>
          </p:nvPr>
        </p:nvSpPr>
        <p:spPr/>
        <p:txBody>
          <a:bodyPr/>
          <a:lstStyle/>
          <a:p>
            <a:r>
              <a:rPr lang="en-US">
                <a:solidFill>
                  <a:prstClr val="black"/>
                </a:solidFill>
                <a:latin typeface="Calibri"/>
              </a:rPr>
              <a:t>10/15/20</a:t>
            </a:r>
          </a:p>
        </p:txBody>
      </p:sp>
    </p:spTree>
    <p:extLst>
      <p:ext uri="{BB962C8B-B14F-4D97-AF65-F5344CB8AC3E}">
        <p14:creationId xmlns:p14="http://schemas.microsoft.com/office/powerpoint/2010/main" val="170991875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indent="0">
              <a:buFontTx/>
              <a:buNone/>
            </a:pPr>
            <a:r>
              <a:rPr lang="en-US" dirty="0"/>
              <a:t>Results figure 3</a:t>
            </a:r>
          </a:p>
        </p:txBody>
      </p:sp>
      <p:sp>
        <p:nvSpPr>
          <p:cNvPr id="4" name="Slide Number Placeholder 3"/>
          <p:cNvSpPr>
            <a:spLocks noGrp="1"/>
          </p:cNvSpPr>
          <p:nvPr>
            <p:ph type="sldNum" sz="quarter" idx="10"/>
          </p:nvPr>
        </p:nvSpPr>
        <p:spPr/>
        <p:txBody>
          <a:bodyPr/>
          <a:lstStyle/>
          <a:p>
            <a:fld id="{D584A3B1-2FEC-B445-AC6B-70C3ACB4A1F3}" type="slidenum">
              <a:rPr lang="en-US" smtClean="0">
                <a:solidFill>
                  <a:prstClr val="black"/>
                </a:solidFill>
                <a:latin typeface="Calibri"/>
              </a:rPr>
              <a:pPr/>
              <a:t>93</a:t>
            </a:fld>
            <a:endParaRPr lang="en-US">
              <a:solidFill>
                <a:prstClr val="black"/>
              </a:solidFill>
              <a:latin typeface="Calibri"/>
            </a:endParaRPr>
          </a:p>
        </p:txBody>
      </p:sp>
      <p:sp>
        <p:nvSpPr>
          <p:cNvPr id="5" name="Date Placeholder 4"/>
          <p:cNvSpPr>
            <a:spLocks noGrp="1"/>
          </p:cNvSpPr>
          <p:nvPr>
            <p:ph type="dt" idx="11"/>
          </p:nvPr>
        </p:nvSpPr>
        <p:spPr/>
        <p:txBody>
          <a:bodyPr/>
          <a:lstStyle/>
          <a:p>
            <a:r>
              <a:rPr lang="en-US">
                <a:solidFill>
                  <a:prstClr val="black"/>
                </a:solidFill>
                <a:latin typeface="Calibri"/>
              </a:rPr>
              <a:t>10/15/20</a:t>
            </a:r>
          </a:p>
        </p:txBody>
      </p:sp>
    </p:spTree>
    <p:extLst>
      <p:ext uri="{BB962C8B-B14F-4D97-AF65-F5344CB8AC3E}">
        <p14:creationId xmlns:p14="http://schemas.microsoft.com/office/powerpoint/2010/main" val="395882106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indent="0">
              <a:buFontTx/>
              <a:buNone/>
            </a:pPr>
            <a:r>
              <a:rPr lang="en-US" dirty="0"/>
              <a:t>Results figure 4</a:t>
            </a:r>
          </a:p>
        </p:txBody>
      </p:sp>
      <p:sp>
        <p:nvSpPr>
          <p:cNvPr id="4" name="Slide Number Placeholder 3"/>
          <p:cNvSpPr>
            <a:spLocks noGrp="1"/>
          </p:cNvSpPr>
          <p:nvPr>
            <p:ph type="sldNum" sz="quarter" idx="10"/>
          </p:nvPr>
        </p:nvSpPr>
        <p:spPr/>
        <p:txBody>
          <a:bodyPr/>
          <a:lstStyle/>
          <a:p>
            <a:fld id="{D584A3B1-2FEC-B445-AC6B-70C3ACB4A1F3}" type="slidenum">
              <a:rPr lang="en-US" smtClean="0">
                <a:solidFill>
                  <a:prstClr val="black"/>
                </a:solidFill>
                <a:latin typeface="Calibri"/>
              </a:rPr>
              <a:pPr/>
              <a:t>94</a:t>
            </a:fld>
            <a:endParaRPr lang="en-US">
              <a:solidFill>
                <a:prstClr val="black"/>
              </a:solidFill>
              <a:latin typeface="Calibri"/>
            </a:endParaRPr>
          </a:p>
        </p:txBody>
      </p:sp>
      <p:sp>
        <p:nvSpPr>
          <p:cNvPr id="5" name="Date Placeholder 4"/>
          <p:cNvSpPr>
            <a:spLocks noGrp="1"/>
          </p:cNvSpPr>
          <p:nvPr>
            <p:ph type="dt" idx="11"/>
          </p:nvPr>
        </p:nvSpPr>
        <p:spPr/>
        <p:txBody>
          <a:bodyPr/>
          <a:lstStyle/>
          <a:p>
            <a:r>
              <a:rPr lang="en-US">
                <a:solidFill>
                  <a:prstClr val="black"/>
                </a:solidFill>
                <a:latin typeface="Calibri"/>
              </a:rPr>
              <a:t>10/15/20</a:t>
            </a:r>
          </a:p>
        </p:txBody>
      </p:sp>
    </p:spTree>
    <p:extLst>
      <p:ext uri="{BB962C8B-B14F-4D97-AF65-F5344CB8AC3E}">
        <p14:creationId xmlns:p14="http://schemas.microsoft.com/office/powerpoint/2010/main" val="395882106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5A2349-FF19-EF47-84EE-09ED62A759E1}" type="slidenum">
              <a:rPr lang="en-US" smtClean="0"/>
              <a:t>95</a:t>
            </a:fld>
            <a:endParaRPr lang="en-US"/>
          </a:p>
        </p:txBody>
      </p:sp>
    </p:spTree>
    <p:extLst>
      <p:ext uri="{BB962C8B-B14F-4D97-AF65-F5344CB8AC3E}">
        <p14:creationId xmlns:p14="http://schemas.microsoft.com/office/powerpoint/2010/main" val="369522462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3679873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DE790D4-DA03-6340-80B8-B097AB59520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6625501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84A3B1-2FEC-B445-AC6B-70C3ACB4A1F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7575717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823003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5A2349-FF19-EF47-84EE-09ED62A759E1}" type="slidenum">
              <a:rPr lang="en-US" smtClean="0"/>
              <a:t>104</a:t>
            </a:fld>
            <a:endParaRPr lang="en-US"/>
          </a:p>
        </p:txBody>
      </p:sp>
    </p:spTree>
    <p:extLst>
      <p:ext uri="{BB962C8B-B14F-4D97-AF65-F5344CB8AC3E}">
        <p14:creationId xmlns:p14="http://schemas.microsoft.com/office/powerpoint/2010/main" val="255409030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5A2349-FF19-EF47-84EE-09ED62A759E1}" type="slidenum">
              <a:rPr lang="en-US" smtClean="0"/>
              <a:t>105</a:t>
            </a:fld>
            <a:endParaRPr lang="en-US"/>
          </a:p>
        </p:txBody>
      </p:sp>
    </p:spTree>
    <p:extLst>
      <p:ext uri="{BB962C8B-B14F-4D97-AF65-F5344CB8AC3E}">
        <p14:creationId xmlns:p14="http://schemas.microsoft.com/office/powerpoint/2010/main" val="126597719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5A2349-FF19-EF47-84EE-09ED62A759E1}" type="slidenum">
              <a:rPr lang="en-US" smtClean="0"/>
              <a:t>106</a:t>
            </a:fld>
            <a:endParaRPr lang="en-US"/>
          </a:p>
        </p:txBody>
      </p:sp>
    </p:spTree>
    <p:extLst>
      <p:ext uri="{BB962C8B-B14F-4D97-AF65-F5344CB8AC3E}">
        <p14:creationId xmlns:p14="http://schemas.microsoft.com/office/powerpoint/2010/main" val="291037014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5A2349-FF19-EF47-84EE-09ED62A759E1}" type="slidenum">
              <a:rPr lang="en-US" smtClean="0"/>
              <a:t>107</a:t>
            </a:fld>
            <a:endParaRPr lang="en-US"/>
          </a:p>
        </p:txBody>
      </p:sp>
    </p:spTree>
    <p:extLst>
      <p:ext uri="{BB962C8B-B14F-4D97-AF65-F5344CB8AC3E}">
        <p14:creationId xmlns:p14="http://schemas.microsoft.com/office/powerpoint/2010/main" val="363749687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84A3B1-2FEC-B445-AC6B-70C3ACB4A1F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2412436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DE790D4-DA03-6340-80B8-B097AB59520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286648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5A2349-FF19-EF47-84EE-09ED62A759E1}" type="slidenum">
              <a:rPr lang="en-US" smtClean="0"/>
              <a:t>110</a:t>
            </a:fld>
            <a:endParaRPr lang="en-US"/>
          </a:p>
        </p:txBody>
      </p:sp>
    </p:spTree>
    <p:extLst>
      <p:ext uri="{BB962C8B-B14F-4D97-AF65-F5344CB8AC3E}">
        <p14:creationId xmlns:p14="http://schemas.microsoft.com/office/powerpoint/2010/main" val="3340518142"/>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5A2349-FF19-EF47-84EE-09ED62A759E1}" type="slidenum">
              <a:rPr lang="en-US" smtClean="0"/>
              <a:t>111</a:t>
            </a:fld>
            <a:endParaRPr lang="en-US"/>
          </a:p>
        </p:txBody>
      </p:sp>
    </p:spTree>
    <p:extLst>
      <p:ext uri="{BB962C8B-B14F-4D97-AF65-F5344CB8AC3E}">
        <p14:creationId xmlns:p14="http://schemas.microsoft.com/office/powerpoint/2010/main" val="3128297830"/>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DE790D4-DA03-6340-80B8-B097AB59520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36930900"/>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DE790D4-DA03-6340-80B8-B097AB59520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Date Placeholder 4"/>
          <p:cNvSpPr>
            <a:spLocks noGrp="1"/>
          </p:cNvSpPr>
          <p:nvPr>
            <p:ph type="dt"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10/15/20</a:t>
            </a:r>
          </a:p>
        </p:txBody>
      </p:sp>
    </p:spTree>
    <p:extLst>
      <p:ext uri="{BB962C8B-B14F-4D97-AF65-F5344CB8AC3E}">
        <p14:creationId xmlns:p14="http://schemas.microsoft.com/office/powerpoint/2010/main" val="414287108"/>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DE790D4-DA03-6340-80B8-B097AB59520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96290717"/>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5A2349-FF19-EF47-84EE-09ED62A759E1}" type="slidenum">
              <a:rPr lang="en-US" smtClean="0"/>
              <a:t>115</a:t>
            </a:fld>
            <a:endParaRPr lang="en-US"/>
          </a:p>
        </p:txBody>
      </p:sp>
    </p:spTree>
    <p:extLst>
      <p:ext uri="{BB962C8B-B14F-4D97-AF65-F5344CB8AC3E}">
        <p14:creationId xmlns:p14="http://schemas.microsoft.com/office/powerpoint/2010/main" val="1204989937"/>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5A2349-FF19-EF47-84EE-09ED62A759E1}" type="slidenum">
              <a:rPr lang="en-US" smtClean="0"/>
              <a:t>116</a:t>
            </a:fld>
            <a:endParaRPr lang="en-US"/>
          </a:p>
        </p:txBody>
      </p:sp>
    </p:spTree>
    <p:extLst>
      <p:ext uri="{BB962C8B-B14F-4D97-AF65-F5344CB8AC3E}">
        <p14:creationId xmlns:p14="http://schemas.microsoft.com/office/powerpoint/2010/main" val="843178505"/>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5A2349-FF19-EF47-84EE-09ED62A759E1}" type="slidenum">
              <a:rPr lang="en-US" smtClean="0"/>
              <a:t>117</a:t>
            </a:fld>
            <a:endParaRPr lang="en-US"/>
          </a:p>
        </p:txBody>
      </p:sp>
    </p:spTree>
    <p:extLst>
      <p:ext uri="{BB962C8B-B14F-4D97-AF65-F5344CB8AC3E}">
        <p14:creationId xmlns:p14="http://schemas.microsoft.com/office/powerpoint/2010/main" val="2707656130"/>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5A2349-FF19-EF47-84EE-09ED62A759E1}" type="slidenum">
              <a:rPr lang="en-US" smtClean="0"/>
              <a:t>118</a:t>
            </a:fld>
            <a:endParaRPr lang="en-US"/>
          </a:p>
        </p:txBody>
      </p:sp>
    </p:spTree>
    <p:extLst>
      <p:ext uri="{BB962C8B-B14F-4D97-AF65-F5344CB8AC3E}">
        <p14:creationId xmlns:p14="http://schemas.microsoft.com/office/powerpoint/2010/main" val="288494725"/>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5A2349-FF19-EF47-84EE-09ED62A759E1}" type="slidenum">
              <a:rPr lang="en-US" smtClean="0"/>
              <a:t>119</a:t>
            </a:fld>
            <a:endParaRPr lang="en-US"/>
          </a:p>
        </p:txBody>
      </p:sp>
    </p:spTree>
    <p:extLst>
      <p:ext uri="{BB962C8B-B14F-4D97-AF65-F5344CB8AC3E}">
        <p14:creationId xmlns:p14="http://schemas.microsoft.com/office/powerpoint/2010/main" val="842105879"/>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5A2349-FF19-EF47-84EE-09ED62A759E1}" type="slidenum">
              <a:rPr lang="en-US" smtClean="0"/>
              <a:t>120</a:t>
            </a:fld>
            <a:endParaRPr lang="en-US"/>
          </a:p>
        </p:txBody>
      </p:sp>
    </p:spTree>
    <p:extLst>
      <p:ext uri="{BB962C8B-B14F-4D97-AF65-F5344CB8AC3E}">
        <p14:creationId xmlns:p14="http://schemas.microsoft.com/office/powerpoint/2010/main" val="2800757947"/>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5A2349-FF19-EF47-84EE-09ED62A759E1}" type="slidenum">
              <a:rPr lang="en-US" smtClean="0"/>
              <a:t>121</a:t>
            </a:fld>
            <a:endParaRPr lang="en-US"/>
          </a:p>
        </p:txBody>
      </p:sp>
    </p:spTree>
    <p:extLst>
      <p:ext uri="{BB962C8B-B14F-4D97-AF65-F5344CB8AC3E}">
        <p14:creationId xmlns:p14="http://schemas.microsoft.com/office/powerpoint/2010/main" val="2980291722"/>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5A2349-FF19-EF47-84EE-09ED62A759E1}" type="slidenum">
              <a:rPr lang="en-US" smtClean="0"/>
              <a:t>122</a:t>
            </a:fld>
            <a:endParaRPr lang="en-US"/>
          </a:p>
        </p:txBody>
      </p:sp>
    </p:spTree>
    <p:extLst>
      <p:ext uri="{BB962C8B-B14F-4D97-AF65-F5344CB8AC3E}">
        <p14:creationId xmlns:p14="http://schemas.microsoft.com/office/powerpoint/2010/main" val="2860085370"/>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5A2349-FF19-EF47-84EE-09ED62A759E1}" type="slidenum">
              <a:rPr lang="en-US" smtClean="0"/>
              <a:t>123</a:t>
            </a:fld>
            <a:endParaRPr lang="en-US"/>
          </a:p>
        </p:txBody>
      </p:sp>
    </p:spTree>
    <p:extLst>
      <p:ext uri="{BB962C8B-B14F-4D97-AF65-F5344CB8AC3E}">
        <p14:creationId xmlns:p14="http://schemas.microsoft.com/office/powerpoint/2010/main" val="413991071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5A2349-FF19-EF47-84EE-09ED62A759E1}" type="slidenum">
              <a:rPr lang="en-US" smtClean="0"/>
              <a:t>124</a:t>
            </a:fld>
            <a:endParaRPr lang="en-US"/>
          </a:p>
        </p:txBody>
      </p:sp>
    </p:spTree>
    <p:extLst>
      <p:ext uri="{BB962C8B-B14F-4D97-AF65-F5344CB8AC3E}">
        <p14:creationId xmlns:p14="http://schemas.microsoft.com/office/powerpoint/2010/main" val="74355342"/>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5A2349-FF19-EF47-84EE-09ED62A759E1}" type="slidenum">
              <a:rPr lang="en-US" smtClean="0"/>
              <a:t>125</a:t>
            </a:fld>
            <a:endParaRPr lang="en-US"/>
          </a:p>
        </p:txBody>
      </p:sp>
    </p:spTree>
    <p:extLst>
      <p:ext uri="{BB962C8B-B14F-4D97-AF65-F5344CB8AC3E}">
        <p14:creationId xmlns:p14="http://schemas.microsoft.com/office/powerpoint/2010/main" val="224397906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5A2349-FF19-EF47-84EE-09ED62A759E1}" type="slidenum">
              <a:rPr lang="en-US" smtClean="0"/>
              <a:t>126</a:t>
            </a:fld>
            <a:endParaRPr lang="en-US"/>
          </a:p>
        </p:txBody>
      </p:sp>
    </p:spTree>
    <p:extLst>
      <p:ext uri="{BB962C8B-B14F-4D97-AF65-F5344CB8AC3E}">
        <p14:creationId xmlns:p14="http://schemas.microsoft.com/office/powerpoint/2010/main" val="2711021653"/>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5A2349-FF19-EF47-84EE-09ED62A759E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1512650"/>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5A2349-FF19-EF47-84EE-09ED62A759E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7035372"/>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5A2349-FF19-EF47-84EE-09ED62A759E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61983113"/>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5A2349-FF19-EF47-84EE-09ED62A759E1}" type="slidenum">
              <a:rPr lang="en-US" smtClean="0"/>
              <a:t>130</a:t>
            </a:fld>
            <a:endParaRPr lang="en-US"/>
          </a:p>
        </p:txBody>
      </p:sp>
    </p:spTree>
    <p:extLst>
      <p:ext uri="{BB962C8B-B14F-4D97-AF65-F5344CB8AC3E}">
        <p14:creationId xmlns:p14="http://schemas.microsoft.com/office/powerpoint/2010/main" val="3267729557"/>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5A2349-FF19-EF47-84EE-09ED62A759E1}" type="slidenum">
              <a:rPr lang="en-US" smtClean="0"/>
              <a:t>131</a:t>
            </a:fld>
            <a:endParaRPr lang="en-US"/>
          </a:p>
        </p:txBody>
      </p:sp>
    </p:spTree>
    <p:extLst>
      <p:ext uri="{BB962C8B-B14F-4D97-AF65-F5344CB8AC3E}">
        <p14:creationId xmlns:p14="http://schemas.microsoft.com/office/powerpoint/2010/main" val="2190556190"/>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5A2349-FF19-EF47-84EE-09ED62A759E1}" type="slidenum">
              <a:rPr lang="en-US" smtClean="0"/>
              <a:t>132</a:t>
            </a:fld>
            <a:endParaRPr lang="en-US"/>
          </a:p>
        </p:txBody>
      </p:sp>
    </p:spTree>
    <p:extLst>
      <p:ext uri="{BB962C8B-B14F-4D97-AF65-F5344CB8AC3E}">
        <p14:creationId xmlns:p14="http://schemas.microsoft.com/office/powerpoint/2010/main" val="1883525167"/>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DE790D4-DA03-6340-80B8-B097AB59520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7643228"/>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81324059"/>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5A2349-FF19-EF47-84EE-09ED62A759E1}" type="slidenum">
              <a:rPr lang="en-US" smtClean="0"/>
              <a:t>135</a:t>
            </a:fld>
            <a:endParaRPr lang="en-US"/>
          </a:p>
        </p:txBody>
      </p:sp>
    </p:spTree>
    <p:extLst>
      <p:ext uri="{BB962C8B-B14F-4D97-AF65-F5344CB8AC3E}">
        <p14:creationId xmlns:p14="http://schemas.microsoft.com/office/powerpoint/2010/main" val="2780521463"/>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5A2349-FF19-EF47-84EE-09ED62A759E1}" type="slidenum">
              <a:rPr lang="en-US" smtClean="0"/>
              <a:t>136</a:t>
            </a:fld>
            <a:endParaRPr lang="en-US"/>
          </a:p>
        </p:txBody>
      </p:sp>
    </p:spTree>
    <p:extLst>
      <p:ext uri="{BB962C8B-B14F-4D97-AF65-F5344CB8AC3E}">
        <p14:creationId xmlns:p14="http://schemas.microsoft.com/office/powerpoint/2010/main" val="1486768243"/>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5A2349-FF19-EF47-84EE-09ED62A759E1}" type="slidenum">
              <a:rPr lang="en-US" smtClean="0"/>
              <a:t>137</a:t>
            </a:fld>
            <a:endParaRPr lang="en-US"/>
          </a:p>
        </p:txBody>
      </p:sp>
    </p:spTree>
    <p:extLst>
      <p:ext uri="{BB962C8B-B14F-4D97-AF65-F5344CB8AC3E}">
        <p14:creationId xmlns:p14="http://schemas.microsoft.com/office/powerpoint/2010/main" val="3942287523"/>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5A2349-FF19-EF47-84EE-09ED62A759E1}" type="slidenum">
              <a:rPr lang="en-US" smtClean="0"/>
              <a:t>138</a:t>
            </a:fld>
            <a:endParaRPr lang="en-US"/>
          </a:p>
        </p:txBody>
      </p:sp>
    </p:spTree>
    <p:extLst>
      <p:ext uri="{BB962C8B-B14F-4D97-AF65-F5344CB8AC3E}">
        <p14:creationId xmlns:p14="http://schemas.microsoft.com/office/powerpoint/2010/main" val="2012857472"/>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5A2349-FF19-EF47-84EE-09ED62A759E1}" type="slidenum">
              <a:rPr lang="en-US" smtClean="0"/>
              <a:t>139</a:t>
            </a:fld>
            <a:endParaRPr lang="en-US"/>
          </a:p>
        </p:txBody>
      </p:sp>
    </p:spTree>
    <p:extLst>
      <p:ext uri="{BB962C8B-B14F-4D97-AF65-F5344CB8AC3E}">
        <p14:creationId xmlns:p14="http://schemas.microsoft.com/office/powerpoint/2010/main" val="3998002278"/>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5A2349-FF19-EF47-84EE-09ED62A759E1}" type="slidenum">
              <a:rPr lang="en-US" smtClean="0"/>
              <a:t>140</a:t>
            </a:fld>
            <a:endParaRPr lang="en-US"/>
          </a:p>
        </p:txBody>
      </p:sp>
    </p:spTree>
    <p:extLst>
      <p:ext uri="{BB962C8B-B14F-4D97-AF65-F5344CB8AC3E}">
        <p14:creationId xmlns:p14="http://schemas.microsoft.com/office/powerpoint/2010/main" val="410710718"/>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5A2349-FF19-EF47-84EE-09ED62A759E1}" type="slidenum">
              <a:rPr lang="en-US" smtClean="0"/>
              <a:t>141</a:t>
            </a:fld>
            <a:endParaRPr lang="en-US"/>
          </a:p>
        </p:txBody>
      </p:sp>
    </p:spTree>
    <p:extLst>
      <p:ext uri="{BB962C8B-B14F-4D97-AF65-F5344CB8AC3E}">
        <p14:creationId xmlns:p14="http://schemas.microsoft.com/office/powerpoint/2010/main" val="2726308560"/>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5A2349-FF19-EF47-84EE-09ED62A759E1}" type="slidenum">
              <a:rPr lang="en-US" smtClean="0"/>
              <a:t>142</a:t>
            </a:fld>
            <a:endParaRPr lang="en-US"/>
          </a:p>
        </p:txBody>
      </p:sp>
    </p:spTree>
    <p:extLst>
      <p:ext uri="{BB962C8B-B14F-4D97-AF65-F5344CB8AC3E}">
        <p14:creationId xmlns:p14="http://schemas.microsoft.com/office/powerpoint/2010/main" val="3857709600"/>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5A2349-FF19-EF47-84EE-09ED62A759E1}" type="slidenum">
              <a:rPr lang="en-US" smtClean="0"/>
              <a:t>143</a:t>
            </a:fld>
            <a:endParaRPr lang="en-US"/>
          </a:p>
        </p:txBody>
      </p:sp>
    </p:spTree>
    <p:extLst>
      <p:ext uri="{BB962C8B-B14F-4D97-AF65-F5344CB8AC3E}">
        <p14:creationId xmlns:p14="http://schemas.microsoft.com/office/powerpoint/2010/main" val="275071016"/>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5A2349-FF19-EF47-84EE-09ED62A759E1}" type="slidenum">
              <a:rPr lang="en-US" smtClean="0"/>
              <a:t>144</a:t>
            </a:fld>
            <a:endParaRPr lang="en-US"/>
          </a:p>
        </p:txBody>
      </p:sp>
    </p:spTree>
    <p:extLst>
      <p:ext uri="{BB962C8B-B14F-4D97-AF65-F5344CB8AC3E}">
        <p14:creationId xmlns:p14="http://schemas.microsoft.com/office/powerpoint/2010/main" val="1456604056"/>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5A2349-FF19-EF47-84EE-09ED62A759E1}" type="slidenum">
              <a:rPr lang="en-US" smtClean="0"/>
              <a:t>145</a:t>
            </a:fld>
            <a:endParaRPr lang="en-US"/>
          </a:p>
        </p:txBody>
      </p:sp>
    </p:spTree>
    <p:extLst>
      <p:ext uri="{BB962C8B-B14F-4D97-AF65-F5344CB8AC3E}">
        <p14:creationId xmlns:p14="http://schemas.microsoft.com/office/powerpoint/2010/main" val="2670111285"/>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5A2349-FF19-EF47-84EE-09ED62A759E1}" type="slidenum">
              <a:rPr lang="en-US" smtClean="0"/>
              <a:t>146</a:t>
            </a:fld>
            <a:endParaRPr lang="en-US"/>
          </a:p>
        </p:txBody>
      </p:sp>
    </p:spTree>
    <p:extLst>
      <p:ext uri="{BB962C8B-B14F-4D97-AF65-F5344CB8AC3E}">
        <p14:creationId xmlns:p14="http://schemas.microsoft.com/office/powerpoint/2010/main" val="3566921710"/>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5A2349-FF19-EF47-84EE-09ED62A759E1}" type="slidenum">
              <a:rPr lang="en-US" smtClean="0"/>
              <a:t>147</a:t>
            </a:fld>
            <a:endParaRPr lang="en-US"/>
          </a:p>
        </p:txBody>
      </p:sp>
    </p:spTree>
    <p:extLst>
      <p:ext uri="{BB962C8B-B14F-4D97-AF65-F5344CB8AC3E}">
        <p14:creationId xmlns:p14="http://schemas.microsoft.com/office/powerpoint/2010/main" val="1069998041"/>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5A2349-FF19-EF47-84EE-09ED62A759E1}" type="slidenum">
              <a:rPr lang="en-US" smtClean="0"/>
              <a:t>148</a:t>
            </a:fld>
            <a:endParaRPr lang="en-US"/>
          </a:p>
        </p:txBody>
      </p:sp>
    </p:spTree>
    <p:extLst>
      <p:ext uri="{BB962C8B-B14F-4D97-AF65-F5344CB8AC3E}">
        <p14:creationId xmlns:p14="http://schemas.microsoft.com/office/powerpoint/2010/main" val="595904148"/>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5A2349-FF19-EF47-84EE-09ED62A759E1}" type="slidenum">
              <a:rPr lang="en-US" smtClean="0"/>
              <a:t>149</a:t>
            </a:fld>
            <a:endParaRPr lang="en-US"/>
          </a:p>
        </p:txBody>
      </p:sp>
    </p:spTree>
    <p:extLst>
      <p:ext uri="{BB962C8B-B14F-4D97-AF65-F5344CB8AC3E}">
        <p14:creationId xmlns:p14="http://schemas.microsoft.com/office/powerpoint/2010/main" val="2440746526"/>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sz="2400" b="1" u="sng" dirty="0">
              <a:effectLst/>
              <a:latin typeface="+mn-lt"/>
              <a:ea typeface="+mn-ea"/>
              <a:cs typeface="+mn-cs"/>
              <a:sym typeface="Helvetica Neue"/>
            </a:endParaRPr>
          </a:p>
        </p:txBody>
      </p:sp>
    </p:spTree>
    <p:extLst>
      <p:ext uri="{BB962C8B-B14F-4D97-AF65-F5344CB8AC3E}">
        <p14:creationId xmlns:p14="http://schemas.microsoft.com/office/powerpoint/2010/main" val="1493825976"/>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84A3B1-2FEC-B445-AC6B-70C3ACB4A1F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Date Placeholder 4"/>
          <p:cNvSpPr>
            <a:spLocks noGrp="1"/>
          </p:cNvSpPr>
          <p:nvPr>
            <p:ph type="dt"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10/15/20</a:t>
            </a:r>
          </a:p>
        </p:txBody>
      </p:sp>
    </p:spTree>
    <p:extLst>
      <p:ext uri="{BB962C8B-B14F-4D97-AF65-F5344CB8AC3E}">
        <p14:creationId xmlns:p14="http://schemas.microsoft.com/office/powerpoint/2010/main" val="1166852221"/>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5A2349-FF19-EF47-84EE-09ED62A759E1}" type="slidenum">
              <a:rPr lang="en-US" smtClean="0"/>
              <a:t>152</a:t>
            </a:fld>
            <a:endParaRPr lang="en-US"/>
          </a:p>
        </p:txBody>
      </p:sp>
    </p:spTree>
    <p:extLst>
      <p:ext uri="{BB962C8B-B14F-4D97-AF65-F5344CB8AC3E}">
        <p14:creationId xmlns:p14="http://schemas.microsoft.com/office/powerpoint/2010/main" val="3489653171"/>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5A2349-FF19-EF47-84EE-09ED62A759E1}" type="slidenum">
              <a:rPr lang="en-US" smtClean="0"/>
              <a:t>153</a:t>
            </a:fld>
            <a:endParaRPr lang="en-US"/>
          </a:p>
        </p:txBody>
      </p:sp>
    </p:spTree>
    <p:extLst>
      <p:ext uri="{BB962C8B-B14F-4D97-AF65-F5344CB8AC3E}">
        <p14:creationId xmlns:p14="http://schemas.microsoft.com/office/powerpoint/2010/main" val="16857652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3.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3.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3.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3.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3.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3.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3.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3.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3.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3.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3.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3.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3.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3.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1" y="1905004"/>
            <a:ext cx="7543800" cy="2593975"/>
          </a:xfrm>
        </p:spPr>
        <p:txBody>
          <a:bodyPr anchor="b"/>
          <a:lstStyle>
            <a:lvl1pPr>
              <a:defRPr sz="6600">
                <a:ln>
                  <a:noFill/>
                </a:ln>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214EAFD-8C87-C049-9730-F311CCFCE807}" type="datetimeFigureOut">
              <a:rPr lang="en-US" smtClean="0">
                <a:solidFill>
                  <a:srgbClr val="C5D1D7"/>
                </a:solidFill>
                <a:latin typeface="Calibri"/>
              </a:rPr>
              <a:pPr/>
              <a:t>11/30/23</a:t>
            </a:fld>
            <a:endParaRPr lang="en-US">
              <a:solidFill>
                <a:srgbClr val="C5D1D7"/>
              </a:solidFill>
              <a:latin typeface="Calibri"/>
            </a:endParaRPr>
          </a:p>
        </p:txBody>
      </p:sp>
      <p:sp>
        <p:nvSpPr>
          <p:cNvPr id="5" name="Footer Placeholder 4"/>
          <p:cNvSpPr>
            <a:spLocks noGrp="1"/>
          </p:cNvSpPr>
          <p:nvPr>
            <p:ph type="ftr" sz="quarter" idx="11"/>
          </p:nvPr>
        </p:nvSpPr>
        <p:spPr/>
        <p:txBody>
          <a:bodyPr/>
          <a:lstStyle/>
          <a:p>
            <a:endParaRPr lang="en-US">
              <a:solidFill>
                <a:srgbClr val="C5D1D7"/>
              </a:solidFill>
              <a:latin typeface="Calibri"/>
            </a:endParaRPr>
          </a:p>
        </p:txBody>
      </p:sp>
      <p:sp>
        <p:nvSpPr>
          <p:cNvPr id="6" name="Slide Number Placeholder 5"/>
          <p:cNvSpPr>
            <a:spLocks noGrp="1"/>
          </p:cNvSpPr>
          <p:nvPr>
            <p:ph type="sldNum" sz="quarter" idx="12"/>
          </p:nvPr>
        </p:nvSpPr>
        <p:spPr/>
        <p:txBody>
          <a:bodyPr/>
          <a:lstStyle/>
          <a:p>
            <a:fld id="{6A89ABF1-ED5E-4742-AA00-C5696C13826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31763535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214EAFD-8C87-C049-9730-F311CCFCE807}" type="datetimeFigureOut">
              <a:rPr lang="en-US" smtClean="0">
                <a:solidFill>
                  <a:srgbClr val="C5D1D7"/>
                </a:solidFill>
                <a:latin typeface="Calibri"/>
              </a:rPr>
              <a:pPr/>
              <a:t>11/30/23</a:t>
            </a:fld>
            <a:endParaRPr lang="en-US">
              <a:solidFill>
                <a:srgbClr val="C5D1D7"/>
              </a:solidFill>
              <a:latin typeface="Calibri"/>
            </a:endParaRPr>
          </a:p>
        </p:txBody>
      </p:sp>
      <p:sp>
        <p:nvSpPr>
          <p:cNvPr id="5" name="Footer Placeholder 4"/>
          <p:cNvSpPr>
            <a:spLocks noGrp="1"/>
          </p:cNvSpPr>
          <p:nvPr>
            <p:ph type="ftr" sz="quarter" idx="11"/>
          </p:nvPr>
        </p:nvSpPr>
        <p:spPr/>
        <p:txBody>
          <a:bodyPr/>
          <a:lstStyle/>
          <a:p>
            <a:endParaRPr lang="en-US">
              <a:solidFill>
                <a:srgbClr val="C5D1D7"/>
              </a:solidFill>
              <a:latin typeface="Calibri"/>
            </a:endParaRPr>
          </a:p>
        </p:txBody>
      </p:sp>
      <p:sp>
        <p:nvSpPr>
          <p:cNvPr id="6" name="Slide Number Placeholder 5"/>
          <p:cNvSpPr>
            <a:spLocks noGrp="1"/>
          </p:cNvSpPr>
          <p:nvPr>
            <p:ph type="sldNum" sz="quarter" idx="12"/>
          </p:nvPr>
        </p:nvSpPr>
        <p:spPr/>
        <p:txBody>
          <a:bodyPr/>
          <a:lstStyle/>
          <a:p>
            <a:fld id="{6A89ABF1-ED5E-4742-AA00-C5696C13826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19395489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722315"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214EAFD-8C87-C049-9730-F311CCFCE807}" type="datetimeFigureOut">
              <a:rPr lang="en-US" smtClean="0">
                <a:solidFill>
                  <a:srgbClr val="C5D1D7"/>
                </a:solidFill>
                <a:latin typeface="Calibri"/>
              </a:rPr>
              <a:pPr/>
              <a:t>11/30/23</a:t>
            </a:fld>
            <a:endParaRPr lang="en-US">
              <a:solidFill>
                <a:srgbClr val="C5D1D7"/>
              </a:solidFill>
              <a:latin typeface="Calibri"/>
            </a:endParaRPr>
          </a:p>
        </p:txBody>
      </p:sp>
      <p:sp>
        <p:nvSpPr>
          <p:cNvPr id="5" name="Footer Placeholder 4"/>
          <p:cNvSpPr>
            <a:spLocks noGrp="1"/>
          </p:cNvSpPr>
          <p:nvPr>
            <p:ph type="ftr" sz="quarter" idx="11"/>
          </p:nvPr>
        </p:nvSpPr>
        <p:spPr/>
        <p:txBody>
          <a:bodyPr/>
          <a:lstStyle/>
          <a:p>
            <a:endParaRPr lang="en-US">
              <a:solidFill>
                <a:srgbClr val="C5D1D7"/>
              </a:solidFill>
              <a:latin typeface="Calibri"/>
            </a:endParaRPr>
          </a:p>
        </p:txBody>
      </p:sp>
      <p:sp>
        <p:nvSpPr>
          <p:cNvPr id="6" name="Slide Number Placeholder 5"/>
          <p:cNvSpPr>
            <a:spLocks noGrp="1"/>
          </p:cNvSpPr>
          <p:nvPr>
            <p:ph type="sldNum" sz="quarter" idx="12"/>
          </p:nvPr>
        </p:nvSpPr>
        <p:spPr/>
        <p:txBody>
          <a:bodyPr/>
          <a:lstStyle/>
          <a:p>
            <a:fld id="{6A89ABF1-ED5E-4742-AA00-C5696C13826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33958518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214EAFD-8C87-C049-9730-F311CCFCE807}" type="datetimeFigureOut">
              <a:rPr lang="en-US" smtClean="0">
                <a:solidFill>
                  <a:srgbClr val="C5D1D7"/>
                </a:solidFill>
                <a:latin typeface="Calibri"/>
              </a:rPr>
              <a:pPr/>
              <a:t>11/30/23</a:t>
            </a:fld>
            <a:endParaRPr lang="en-US">
              <a:solidFill>
                <a:srgbClr val="C5D1D7"/>
              </a:solidFill>
              <a:latin typeface="Calibri"/>
            </a:endParaRPr>
          </a:p>
        </p:txBody>
      </p:sp>
      <p:sp>
        <p:nvSpPr>
          <p:cNvPr id="6" name="Footer Placeholder 5"/>
          <p:cNvSpPr>
            <a:spLocks noGrp="1"/>
          </p:cNvSpPr>
          <p:nvPr>
            <p:ph type="ftr" sz="quarter" idx="11"/>
          </p:nvPr>
        </p:nvSpPr>
        <p:spPr/>
        <p:txBody>
          <a:bodyPr/>
          <a:lstStyle/>
          <a:p>
            <a:endParaRPr lang="en-US">
              <a:solidFill>
                <a:srgbClr val="C5D1D7"/>
              </a:solidFill>
              <a:latin typeface="Calibri"/>
            </a:endParaRPr>
          </a:p>
        </p:txBody>
      </p:sp>
      <p:sp>
        <p:nvSpPr>
          <p:cNvPr id="7" name="Slide Number Placeholder 6"/>
          <p:cNvSpPr>
            <a:spLocks noGrp="1"/>
          </p:cNvSpPr>
          <p:nvPr>
            <p:ph type="sldNum" sz="quarter" idx="12"/>
          </p:nvPr>
        </p:nvSpPr>
        <p:spPr/>
        <p:txBody>
          <a:bodyPr/>
          <a:lstStyle/>
          <a:p>
            <a:fld id="{6A89ABF1-ED5E-4742-AA00-C5696C13826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13553247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214EAFD-8C87-C049-9730-F311CCFCE807}" type="datetimeFigureOut">
              <a:rPr lang="en-US" smtClean="0">
                <a:solidFill>
                  <a:srgbClr val="C5D1D7"/>
                </a:solidFill>
                <a:latin typeface="Calibri"/>
              </a:rPr>
              <a:pPr/>
              <a:t>11/30/23</a:t>
            </a:fld>
            <a:endParaRPr lang="en-US">
              <a:solidFill>
                <a:srgbClr val="C5D1D7"/>
              </a:solidFill>
              <a:latin typeface="Calibri"/>
            </a:endParaRPr>
          </a:p>
        </p:txBody>
      </p:sp>
      <p:sp>
        <p:nvSpPr>
          <p:cNvPr id="8" name="Footer Placeholder 7"/>
          <p:cNvSpPr>
            <a:spLocks noGrp="1"/>
          </p:cNvSpPr>
          <p:nvPr>
            <p:ph type="ftr" sz="quarter" idx="11"/>
          </p:nvPr>
        </p:nvSpPr>
        <p:spPr/>
        <p:txBody>
          <a:bodyPr/>
          <a:lstStyle/>
          <a:p>
            <a:endParaRPr lang="en-US">
              <a:solidFill>
                <a:srgbClr val="C5D1D7"/>
              </a:solidFill>
              <a:latin typeface="Calibri"/>
            </a:endParaRPr>
          </a:p>
        </p:txBody>
      </p:sp>
      <p:sp>
        <p:nvSpPr>
          <p:cNvPr id="9" name="Slide Number Placeholder 8"/>
          <p:cNvSpPr>
            <a:spLocks noGrp="1"/>
          </p:cNvSpPr>
          <p:nvPr>
            <p:ph type="sldNum" sz="quarter" idx="12"/>
          </p:nvPr>
        </p:nvSpPr>
        <p:spPr/>
        <p:txBody>
          <a:bodyPr/>
          <a:lstStyle/>
          <a:p>
            <a:fld id="{6A89ABF1-ED5E-4742-AA00-C5696C13826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41641641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214EAFD-8C87-C049-9730-F311CCFCE807}" type="datetimeFigureOut">
              <a:rPr lang="en-US" smtClean="0">
                <a:solidFill>
                  <a:srgbClr val="C5D1D7"/>
                </a:solidFill>
                <a:latin typeface="Calibri"/>
              </a:rPr>
              <a:pPr/>
              <a:t>11/30/23</a:t>
            </a:fld>
            <a:endParaRPr lang="en-US">
              <a:solidFill>
                <a:srgbClr val="C5D1D7"/>
              </a:solidFill>
              <a:latin typeface="Calibri"/>
            </a:endParaRPr>
          </a:p>
        </p:txBody>
      </p:sp>
      <p:sp>
        <p:nvSpPr>
          <p:cNvPr id="4" name="Footer Placeholder 3"/>
          <p:cNvSpPr>
            <a:spLocks noGrp="1"/>
          </p:cNvSpPr>
          <p:nvPr>
            <p:ph type="ftr" sz="quarter" idx="11"/>
          </p:nvPr>
        </p:nvSpPr>
        <p:spPr/>
        <p:txBody>
          <a:bodyPr/>
          <a:lstStyle/>
          <a:p>
            <a:endParaRPr lang="en-US">
              <a:solidFill>
                <a:srgbClr val="C5D1D7"/>
              </a:solidFill>
              <a:latin typeface="Calibri"/>
            </a:endParaRPr>
          </a:p>
        </p:txBody>
      </p:sp>
      <p:sp>
        <p:nvSpPr>
          <p:cNvPr id="5" name="Slide Number Placeholder 4"/>
          <p:cNvSpPr>
            <a:spLocks noGrp="1"/>
          </p:cNvSpPr>
          <p:nvPr>
            <p:ph type="sldNum" sz="quarter" idx="12"/>
          </p:nvPr>
        </p:nvSpPr>
        <p:spPr/>
        <p:txBody>
          <a:bodyPr/>
          <a:lstStyle/>
          <a:p>
            <a:fld id="{6A89ABF1-ED5E-4742-AA00-C5696C13826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40085957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14EAFD-8C87-C049-9730-F311CCFCE807}" type="datetimeFigureOut">
              <a:rPr lang="en-US" smtClean="0">
                <a:solidFill>
                  <a:srgbClr val="C5D1D7"/>
                </a:solidFill>
                <a:latin typeface="Calibri"/>
              </a:rPr>
              <a:pPr/>
              <a:t>11/30/23</a:t>
            </a:fld>
            <a:endParaRPr lang="en-US">
              <a:solidFill>
                <a:srgbClr val="C5D1D7"/>
              </a:solidFill>
              <a:latin typeface="Calibri"/>
            </a:endParaRPr>
          </a:p>
        </p:txBody>
      </p:sp>
      <p:sp>
        <p:nvSpPr>
          <p:cNvPr id="3" name="Footer Placeholder 2"/>
          <p:cNvSpPr>
            <a:spLocks noGrp="1"/>
          </p:cNvSpPr>
          <p:nvPr>
            <p:ph type="ftr" sz="quarter" idx="11"/>
          </p:nvPr>
        </p:nvSpPr>
        <p:spPr/>
        <p:txBody>
          <a:bodyPr/>
          <a:lstStyle/>
          <a:p>
            <a:endParaRPr lang="en-US">
              <a:solidFill>
                <a:srgbClr val="C5D1D7"/>
              </a:solidFill>
              <a:latin typeface="Calibri"/>
            </a:endParaRPr>
          </a:p>
        </p:txBody>
      </p:sp>
      <p:sp>
        <p:nvSpPr>
          <p:cNvPr id="4" name="Slide Number Placeholder 3"/>
          <p:cNvSpPr>
            <a:spLocks noGrp="1"/>
          </p:cNvSpPr>
          <p:nvPr>
            <p:ph type="sldNum" sz="quarter" idx="12"/>
          </p:nvPr>
        </p:nvSpPr>
        <p:spPr/>
        <p:txBody>
          <a:bodyPr/>
          <a:lstStyle/>
          <a:p>
            <a:fld id="{6A89ABF1-ED5E-4742-AA00-C5696C13826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12942127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2" y="5495544"/>
            <a:ext cx="7772400" cy="594360"/>
          </a:xfrm>
        </p:spPr>
        <p:txBody>
          <a:bodyPr anchor="b"/>
          <a:lstStyle>
            <a:lvl1pPr algn="ctr">
              <a:defRPr sz="2200" b="1"/>
            </a:lvl1pPr>
          </a:lstStyle>
          <a:p>
            <a:r>
              <a:rPr lang="en-US"/>
              <a:t>Click to edit Master title style</a:t>
            </a:r>
            <a:endParaRPr lang="en-US" dirty="0"/>
          </a:p>
        </p:txBody>
      </p:sp>
      <p:sp>
        <p:nvSpPr>
          <p:cNvPr id="4" name="Text Placeholder 3"/>
          <p:cNvSpPr>
            <a:spLocks noGrp="1"/>
          </p:cNvSpPr>
          <p:nvPr>
            <p:ph type="body" sz="half" idx="2"/>
          </p:nvPr>
        </p:nvSpPr>
        <p:spPr>
          <a:xfrm>
            <a:off x="304801"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214EAFD-8C87-C049-9730-F311CCFCE807}" type="datetimeFigureOut">
              <a:rPr lang="en-US" smtClean="0">
                <a:solidFill>
                  <a:srgbClr val="C5D1D7"/>
                </a:solidFill>
                <a:latin typeface="Calibri"/>
              </a:rPr>
              <a:pPr/>
              <a:t>11/30/23</a:t>
            </a:fld>
            <a:endParaRPr lang="en-US">
              <a:solidFill>
                <a:srgbClr val="C5D1D7"/>
              </a:solidFill>
              <a:latin typeface="Calibri"/>
            </a:endParaRPr>
          </a:p>
        </p:txBody>
      </p:sp>
      <p:sp>
        <p:nvSpPr>
          <p:cNvPr id="6" name="Footer Placeholder 5"/>
          <p:cNvSpPr>
            <a:spLocks noGrp="1"/>
          </p:cNvSpPr>
          <p:nvPr>
            <p:ph type="ftr" sz="quarter" idx="11"/>
          </p:nvPr>
        </p:nvSpPr>
        <p:spPr/>
        <p:txBody>
          <a:bodyPr/>
          <a:lstStyle/>
          <a:p>
            <a:endParaRPr lang="en-US">
              <a:solidFill>
                <a:srgbClr val="C5D1D7"/>
              </a:solidFill>
              <a:latin typeface="Calibri"/>
            </a:endParaRPr>
          </a:p>
        </p:txBody>
      </p:sp>
      <p:sp>
        <p:nvSpPr>
          <p:cNvPr id="7" name="Slide Number Placeholder 6"/>
          <p:cNvSpPr>
            <a:spLocks noGrp="1"/>
          </p:cNvSpPr>
          <p:nvPr>
            <p:ph type="sldNum" sz="quarter" idx="12"/>
          </p:nvPr>
        </p:nvSpPr>
        <p:spPr/>
        <p:txBody>
          <a:bodyPr/>
          <a:lstStyle/>
          <a:p>
            <a:fld id="{6A89ABF1-ED5E-4742-AA00-C5696C138266}" type="slidenum">
              <a:rPr lang="en-US" smtClean="0">
                <a:latin typeface="Calibri"/>
              </a:rPr>
              <a:pPr/>
              <a:t>‹#›</a:t>
            </a:fld>
            <a:endParaRPr lang="en-US">
              <a:latin typeface="Calibri"/>
            </a:endParaRPr>
          </a:p>
        </p:txBody>
      </p:sp>
      <p:sp>
        <p:nvSpPr>
          <p:cNvPr id="9" name="Content Placeholder 8"/>
          <p:cNvSpPr>
            <a:spLocks noGrp="1"/>
          </p:cNvSpPr>
          <p:nvPr>
            <p:ph sz="quarter" idx="13"/>
          </p:nvPr>
        </p:nvSpPr>
        <p:spPr>
          <a:xfrm>
            <a:off x="304800" y="381000"/>
            <a:ext cx="7772400" cy="4942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796475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E214EAFD-8C87-C049-9730-F311CCFCE807}" type="datetimeFigureOut">
              <a:rPr lang="en-US" smtClean="0">
                <a:solidFill>
                  <a:srgbClr val="C5D1D7"/>
                </a:solidFill>
                <a:latin typeface="Calibri"/>
              </a:rPr>
              <a:pPr/>
              <a:t>11/30/23</a:t>
            </a:fld>
            <a:endParaRPr lang="en-US">
              <a:solidFill>
                <a:srgbClr val="C5D1D7"/>
              </a:solidFill>
              <a:latin typeface="Calibri"/>
            </a:endParaRPr>
          </a:p>
        </p:txBody>
      </p:sp>
      <p:sp>
        <p:nvSpPr>
          <p:cNvPr id="9" name="Slide Number Placeholder 8"/>
          <p:cNvSpPr>
            <a:spLocks noGrp="1"/>
          </p:cNvSpPr>
          <p:nvPr>
            <p:ph type="sldNum" sz="quarter" idx="11"/>
          </p:nvPr>
        </p:nvSpPr>
        <p:spPr/>
        <p:txBody>
          <a:bodyPr/>
          <a:lstStyle/>
          <a:p>
            <a:fld id="{6A89ABF1-ED5E-4742-AA00-C5696C138266}" type="slidenum">
              <a:rPr lang="en-US" smtClean="0">
                <a:latin typeface="Calibri"/>
              </a:rPr>
              <a:pPr/>
              <a:t>‹#›</a:t>
            </a:fld>
            <a:endParaRPr lang="en-US">
              <a:latin typeface="Calibri"/>
            </a:endParaRPr>
          </a:p>
        </p:txBody>
      </p:sp>
      <p:sp>
        <p:nvSpPr>
          <p:cNvPr id="10" name="Footer Placeholder 9"/>
          <p:cNvSpPr>
            <a:spLocks noGrp="1"/>
          </p:cNvSpPr>
          <p:nvPr>
            <p:ph type="ftr" sz="quarter" idx="12"/>
          </p:nvPr>
        </p:nvSpPr>
        <p:spPr/>
        <p:txBody>
          <a:bodyPr/>
          <a:lstStyle/>
          <a:p>
            <a:endParaRPr lang="en-US">
              <a:solidFill>
                <a:srgbClr val="C5D1D7"/>
              </a:solidFill>
              <a:latin typeface="Calibri"/>
            </a:endParaRPr>
          </a:p>
        </p:txBody>
      </p:sp>
    </p:spTree>
    <p:extLst>
      <p:ext uri="{BB962C8B-B14F-4D97-AF65-F5344CB8AC3E}">
        <p14:creationId xmlns:p14="http://schemas.microsoft.com/office/powerpoint/2010/main" val="17288898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214EAFD-8C87-C049-9730-F311CCFCE807}" type="datetimeFigureOut">
              <a:rPr lang="en-US" smtClean="0">
                <a:solidFill>
                  <a:srgbClr val="C5D1D7"/>
                </a:solidFill>
                <a:latin typeface="Calibri"/>
              </a:rPr>
              <a:pPr/>
              <a:t>11/30/23</a:t>
            </a:fld>
            <a:endParaRPr lang="en-US">
              <a:solidFill>
                <a:srgbClr val="C5D1D7"/>
              </a:solidFill>
              <a:latin typeface="Calibri"/>
            </a:endParaRPr>
          </a:p>
        </p:txBody>
      </p:sp>
      <p:sp>
        <p:nvSpPr>
          <p:cNvPr id="5" name="Footer Placeholder 4"/>
          <p:cNvSpPr>
            <a:spLocks noGrp="1"/>
          </p:cNvSpPr>
          <p:nvPr>
            <p:ph type="ftr" sz="quarter" idx="11"/>
          </p:nvPr>
        </p:nvSpPr>
        <p:spPr/>
        <p:txBody>
          <a:bodyPr/>
          <a:lstStyle/>
          <a:p>
            <a:endParaRPr lang="en-US">
              <a:solidFill>
                <a:srgbClr val="C5D1D7"/>
              </a:solidFill>
              <a:latin typeface="Calibri"/>
            </a:endParaRPr>
          </a:p>
        </p:txBody>
      </p:sp>
      <p:sp>
        <p:nvSpPr>
          <p:cNvPr id="6" name="Slide Number Placeholder 5"/>
          <p:cNvSpPr>
            <a:spLocks noGrp="1"/>
          </p:cNvSpPr>
          <p:nvPr>
            <p:ph type="sldNum" sz="quarter" idx="12"/>
          </p:nvPr>
        </p:nvSpPr>
        <p:spPr/>
        <p:txBody>
          <a:bodyPr/>
          <a:lstStyle/>
          <a:p>
            <a:fld id="{6A89ABF1-ED5E-4742-AA00-C5696C13826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13916775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1752600" cy="58515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42"/>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214EAFD-8C87-C049-9730-F311CCFCE807}" type="datetimeFigureOut">
              <a:rPr lang="en-US" smtClean="0">
                <a:solidFill>
                  <a:srgbClr val="C5D1D7"/>
                </a:solidFill>
                <a:latin typeface="Calibri"/>
              </a:rPr>
              <a:pPr/>
              <a:t>11/30/23</a:t>
            </a:fld>
            <a:endParaRPr lang="en-US">
              <a:solidFill>
                <a:srgbClr val="C5D1D7"/>
              </a:solidFill>
              <a:latin typeface="Calibri"/>
            </a:endParaRPr>
          </a:p>
        </p:txBody>
      </p:sp>
      <p:sp>
        <p:nvSpPr>
          <p:cNvPr id="5" name="Footer Placeholder 4"/>
          <p:cNvSpPr>
            <a:spLocks noGrp="1"/>
          </p:cNvSpPr>
          <p:nvPr>
            <p:ph type="ftr" sz="quarter" idx="11"/>
          </p:nvPr>
        </p:nvSpPr>
        <p:spPr/>
        <p:txBody>
          <a:bodyPr/>
          <a:lstStyle/>
          <a:p>
            <a:endParaRPr lang="en-US">
              <a:solidFill>
                <a:srgbClr val="C5D1D7"/>
              </a:solidFill>
              <a:latin typeface="Calibri"/>
            </a:endParaRPr>
          </a:p>
        </p:txBody>
      </p:sp>
      <p:sp>
        <p:nvSpPr>
          <p:cNvPr id="6" name="Slide Number Placeholder 5"/>
          <p:cNvSpPr>
            <a:spLocks noGrp="1"/>
          </p:cNvSpPr>
          <p:nvPr>
            <p:ph type="sldNum" sz="quarter" idx="12"/>
          </p:nvPr>
        </p:nvSpPr>
        <p:spPr/>
        <p:txBody>
          <a:bodyPr/>
          <a:lstStyle/>
          <a:p>
            <a:fld id="{6A89ABF1-ED5E-4742-AA00-C5696C13826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6648532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fontAlgn="base">
              <a:spcBef>
                <a:spcPct val="0"/>
              </a:spcBef>
              <a:spcAft>
                <a:spcPct val="0"/>
              </a:spcAft>
              <a:defRPr/>
            </a:pPr>
            <a:endParaRPr lang="en-US">
              <a:solidFill>
                <a:prstClr val="white"/>
              </a:solidFill>
              <a:latin typeface="Tw Cen MT"/>
            </a:endParaRPr>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fontAlgn="base">
              <a:spcBef>
                <a:spcPct val="0"/>
              </a:spcBef>
              <a:spcAft>
                <a:spcPct val="0"/>
              </a:spcAft>
              <a:defRPr/>
            </a:pPr>
            <a:endParaRPr lang="en-US">
              <a:solidFill>
                <a:prstClr val="white"/>
              </a:solidFill>
              <a:latin typeface="Tw Cen MT"/>
            </a:endParaRPr>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fontAlgn="base">
              <a:spcBef>
                <a:spcPct val="0"/>
              </a:spcBef>
              <a:spcAft>
                <a:spcPct val="0"/>
              </a:spcAft>
              <a:defRPr/>
            </a:pPr>
            <a:endParaRPr lang="en-US">
              <a:solidFill>
                <a:prstClr val="white"/>
              </a:solidFill>
              <a:latin typeface="Tw Cen MT"/>
            </a:endParaRPr>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latin typeface="Arial" pitchFamily="34" charset="0"/>
                <a:cs typeface="Arial" pitchFamily="34" charset="0"/>
              </a:defRPr>
            </a:lvl1pPr>
          </a:lstStyle>
          <a:p>
            <a:pPr>
              <a:defRPr/>
            </a:pPr>
            <a:fld id="{82852D6F-2A4F-4FCB-B5B9-3CF3E2C7C92F}" type="datetime1">
              <a:rPr lang="en-US"/>
              <a:pPr>
                <a:defRPr/>
              </a:pPr>
              <a:t>11/30/23</a:t>
            </a:fld>
            <a:endParaRPr lang="en-US" dirty="0"/>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rgbClr val="C3AFCC"/>
                </a:solidFill>
                <a:latin typeface="Arial" pitchFamily="34" charset="0"/>
                <a:cs typeface="Arial" pitchFamily="34" charset="0"/>
              </a:defRPr>
            </a:lvl1pPr>
          </a:lstStyle>
          <a:p>
            <a:pPr>
              <a:defRPr/>
            </a:pPr>
            <a:endParaRPr lang="en-US"/>
          </a:p>
        </p:txBody>
      </p:sp>
      <p:sp>
        <p:nvSpPr>
          <p:cNvPr id="11" name="Slide Number Placeholder 28"/>
          <p:cNvSpPr>
            <a:spLocks noGrp="1"/>
          </p:cNvSpPr>
          <p:nvPr>
            <p:ph type="sldNum" sz="quarter" idx="12"/>
          </p:nvPr>
        </p:nvSpPr>
        <p:spPr>
          <a:xfrm>
            <a:off x="8001000" y="228600"/>
            <a:ext cx="838200" cy="381000"/>
          </a:xfrm>
        </p:spPr>
        <p:txBody>
          <a:bodyPr/>
          <a:lstStyle>
            <a:lvl1pPr>
              <a:defRPr>
                <a:solidFill>
                  <a:srgbClr val="C3AFCC"/>
                </a:solidFill>
                <a:latin typeface="Arial" pitchFamily="34" charset="0"/>
                <a:cs typeface="Arial" pitchFamily="34" charset="0"/>
              </a:defRPr>
            </a:lvl1pPr>
          </a:lstStyle>
          <a:p>
            <a:pPr>
              <a:defRPr/>
            </a:pPr>
            <a:fld id="{E7C0104C-C411-48E3-BCF3-71FD5F4D4A8B}" type="slidenum">
              <a:rPr lang="en-US"/>
              <a:pPr>
                <a:defRPr/>
              </a:pPr>
              <a:t>‹#›</a:t>
            </a:fld>
            <a:endParaRPr lang="en-US"/>
          </a:p>
        </p:txBody>
      </p:sp>
    </p:spTree>
    <p:extLst>
      <p:ext uri="{BB962C8B-B14F-4D97-AF65-F5344CB8AC3E}">
        <p14:creationId xmlns:p14="http://schemas.microsoft.com/office/powerpoint/2010/main" val="3128202866"/>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a:t>Click to edit Master title style</a:t>
            </a:r>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atin typeface="Arial" pitchFamily="34" charset="0"/>
                <a:cs typeface="Arial" pitchFamily="34" charset="0"/>
              </a:defRPr>
            </a:lvl1pPr>
          </a:lstStyle>
          <a:p>
            <a:pPr>
              <a:defRPr/>
            </a:pPr>
            <a:fld id="{38E744EC-0016-437D-BA1F-F90A157AC9A1}" type="datetime1">
              <a:rPr lang="en-US"/>
              <a:pPr>
                <a:defRPr/>
              </a:pPr>
              <a:t>11/30/23</a:t>
            </a:fld>
            <a:endParaRPr lang="en-US" dirty="0"/>
          </a:p>
        </p:txBody>
      </p:sp>
      <p:sp>
        <p:nvSpPr>
          <p:cNvPr id="5" name="Footer Placeholder 4"/>
          <p:cNvSpPr>
            <a:spLocks noGrp="1"/>
          </p:cNvSpPr>
          <p:nvPr>
            <p:ph type="ftr" sz="quarter" idx="11"/>
          </p:nvPr>
        </p:nvSpPr>
        <p:spPr/>
        <p:txBody>
          <a:bodyPr/>
          <a:lstStyle>
            <a:lvl1pPr>
              <a:defRPr>
                <a:latin typeface="Arial" pitchFamily="34" charset="0"/>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solidFill>
                  <a:srgbClr val="FFFFFF"/>
                </a:solidFill>
                <a:latin typeface="Arial" pitchFamily="34" charset="0"/>
                <a:cs typeface="Arial" pitchFamily="34" charset="0"/>
              </a:defRPr>
            </a:lvl1pPr>
          </a:lstStyle>
          <a:p>
            <a:pPr>
              <a:defRPr/>
            </a:pPr>
            <a:fld id="{06396D5C-1E27-4450-8E40-D71A8BD9044F}" type="slidenum">
              <a:rPr lang="en-US"/>
              <a:pPr>
                <a:defRPr/>
              </a:pPr>
              <a:t>‹#›</a:t>
            </a:fld>
            <a:endParaRPr lang="en-US" dirty="0"/>
          </a:p>
        </p:txBody>
      </p:sp>
    </p:spTree>
    <p:extLst>
      <p:ext uri="{BB962C8B-B14F-4D97-AF65-F5344CB8AC3E}">
        <p14:creationId xmlns:p14="http://schemas.microsoft.com/office/powerpoint/2010/main" val="28405136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fontAlgn="base">
              <a:spcBef>
                <a:spcPct val="0"/>
              </a:spcBef>
              <a:spcAft>
                <a:spcPct val="0"/>
              </a:spcAft>
              <a:defRPr/>
            </a:pPr>
            <a:endParaRPr lang="en-US">
              <a:solidFill>
                <a:prstClr val="white"/>
              </a:solidFill>
              <a:latin typeface="Tw Cen MT"/>
            </a:endParaRPr>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fontAlgn="base">
              <a:spcBef>
                <a:spcPct val="0"/>
              </a:spcBef>
              <a:spcAft>
                <a:spcPct val="0"/>
              </a:spcAft>
              <a:defRPr/>
            </a:pPr>
            <a:endParaRPr lang="en-US">
              <a:solidFill>
                <a:prstClr val="white"/>
              </a:solidFill>
              <a:latin typeface="Tw Cen MT"/>
            </a:endParaRPr>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fontAlgn="base">
              <a:spcBef>
                <a:spcPct val="0"/>
              </a:spcBef>
              <a:spcAft>
                <a:spcPct val="0"/>
              </a:spcAft>
              <a:defRPr/>
            </a:pPr>
            <a:endParaRPr lang="en-US">
              <a:solidFill>
                <a:prstClr val="white"/>
              </a:solidFill>
              <a:latin typeface="Tw Cen MT"/>
            </a:endParaRPr>
          </a:p>
        </p:txBody>
      </p:sp>
      <p:sp>
        <p:nvSpPr>
          <p:cNvPr id="3" name="Text Placeholder 2"/>
          <p:cNvSpPr>
            <a:spLocks noGrp="1"/>
          </p:cNvSpPr>
          <p:nvPr>
            <p:ph type="body" idx="1"/>
          </p:nvPr>
        </p:nvSpPr>
        <p:spPr>
          <a:xfrm>
            <a:off x="1371600" y="2743200"/>
            <a:ext cx="7123113" cy="1673225"/>
          </a:xfrm>
        </p:spPr>
        <p:txBody>
          <a:bodyPr/>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p>
        </p:txBody>
      </p:sp>
      <p:sp>
        <p:nvSpPr>
          <p:cNvPr id="7" name="Date Placeholder 11"/>
          <p:cNvSpPr>
            <a:spLocks noGrp="1"/>
          </p:cNvSpPr>
          <p:nvPr>
            <p:ph type="dt" sz="half" idx="10"/>
          </p:nvPr>
        </p:nvSpPr>
        <p:spPr/>
        <p:txBody>
          <a:bodyPr/>
          <a:lstStyle>
            <a:lvl1pPr>
              <a:defRPr>
                <a:latin typeface="Arial" pitchFamily="34" charset="0"/>
                <a:cs typeface="Arial" pitchFamily="34" charset="0"/>
              </a:defRPr>
            </a:lvl1pPr>
          </a:lstStyle>
          <a:p>
            <a:pPr>
              <a:defRPr/>
            </a:pPr>
            <a:fld id="{D11B3CD3-40C7-41A6-BB40-A0538BF00542}" type="datetime1">
              <a:rPr lang="en-US"/>
              <a:pPr>
                <a:defRPr/>
              </a:pPr>
              <a:t>11/30/23</a:t>
            </a:fld>
            <a:endParaRPr lang="en-US" dirty="0"/>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latin typeface="Arial" pitchFamily="34" charset="0"/>
                <a:cs typeface="Arial" pitchFamily="34" charset="0"/>
              </a:defRPr>
            </a:lvl1pPr>
          </a:lstStyle>
          <a:p>
            <a:pPr>
              <a:defRPr/>
            </a:pPr>
            <a:fld id="{CF83EC04-39A5-47D3-B9C7-4D5183A2A124}" type="slidenum">
              <a:rPr lang="en-US"/>
              <a:pPr>
                <a:defRPr/>
              </a:pPr>
              <a:t>‹#›</a:t>
            </a:fld>
            <a:endParaRPr lang="en-US" dirty="0"/>
          </a:p>
        </p:txBody>
      </p:sp>
      <p:sp>
        <p:nvSpPr>
          <p:cNvPr id="9" name="Footer Placeholder 13"/>
          <p:cNvSpPr>
            <a:spLocks noGrp="1"/>
          </p:cNvSpPr>
          <p:nvPr>
            <p:ph type="ftr" sz="quarter" idx="12"/>
          </p:nvPr>
        </p:nvSpPr>
        <p:spPr/>
        <p:txBody>
          <a:bodyPr/>
          <a:lstStyle>
            <a:lvl1pPr>
              <a:defRPr>
                <a:latin typeface="Arial" pitchFamily="34" charset="0"/>
                <a:cs typeface="Arial" pitchFamily="34" charset="0"/>
              </a:defRPr>
            </a:lvl1pPr>
          </a:lstStyle>
          <a:p>
            <a:pPr>
              <a:defRPr/>
            </a:pPr>
            <a:endParaRPr lang="en-US"/>
          </a:p>
        </p:txBody>
      </p:sp>
    </p:spTree>
    <p:extLst>
      <p:ext uri="{BB962C8B-B14F-4D97-AF65-F5344CB8AC3E}">
        <p14:creationId xmlns:p14="http://schemas.microsoft.com/office/powerpoint/2010/main" val="2801211126"/>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7"/>
          <p:cNvSpPr>
            <a:spLocks noGrp="1"/>
          </p:cNvSpPr>
          <p:nvPr>
            <p:ph type="dt" sz="half" idx="10"/>
          </p:nvPr>
        </p:nvSpPr>
        <p:spPr/>
        <p:txBody>
          <a:bodyPr rtlCol="0"/>
          <a:lstStyle>
            <a:lvl1pPr>
              <a:defRPr>
                <a:latin typeface="Arial" pitchFamily="34" charset="0"/>
                <a:cs typeface="Arial" pitchFamily="34" charset="0"/>
              </a:defRPr>
            </a:lvl1pPr>
          </a:lstStyle>
          <a:p>
            <a:pPr>
              <a:defRPr/>
            </a:pPr>
            <a:fld id="{11305A71-52AF-46C1-9F26-E008A68E62B0}" type="datetime1">
              <a:rPr lang="en-US"/>
              <a:pPr>
                <a:defRPr/>
              </a:pPr>
              <a:t>11/30/23</a:t>
            </a:fld>
            <a:endParaRPr lang="en-US" dirty="0"/>
          </a:p>
        </p:txBody>
      </p:sp>
      <p:sp>
        <p:nvSpPr>
          <p:cNvPr id="6" name="Slide Number Placeholder 9"/>
          <p:cNvSpPr>
            <a:spLocks noGrp="1"/>
          </p:cNvSpPr>
          <p:nvPr>
            <p:ph type="sldNum" sz="quarter" idx="11"/>
          </p:nvPr>
        </p:nvSpPr>
        <p:spPr/>
        <p:txBody>
          <a:bodyPr rtlCol="0"/>
          <a:lstStyle>
            <a:lvl1pPr>
              <a:defRPr>
                <a:latin typeface="Arial" pitchFamily="34" charset="0"/>
                <a:cs typeface="Arial" pitchFamily="34" charset="0"/>
              </a:defRPr>
            </a:lvl1pPr>
          </a:lstStyle>
          <a:p>
            <a:pPr>
              <a:defRPr/>
            </a:pPr>
            <a:fld id="{68629946-67C3-4E70-B44A-F9F18E7C67CF}" type="slidenum">
              <a:rPr lang="en-US"/>
              <a:pPr>
                <a:defRPr/>
              </a:pPr>
              <a:t>‹#›</a:t>
            </a:fld>
            <a:endParaRPr lang="en-US" dirty="0"/>
          </a:p>
        </p:txBody>
      </p:sp>
      <p:sp>
        <p:nvSpPr>
          <p:cNvPr id="7" name="Footer Placeholder 11"/>
          <p:cNvSpPr>
            <a:spLocks noGrp="1"/>
          </p:cNvSpPr>
          <p:nvPr>
            <p:ph type="ftr" sz="quarter" idx="12"/>
          </p:nvPr>
        </p:nvSpPr>
        <p:spPr/>
        <p:txBody>
          <a:bodyPr rtlCol="0"/>
          <a:lstStyle>
            <a:lvl1pPr>
              <a:defRPr>
                <a:latin typeface="Arial" pitchFamily="34" charset="0"/>
                <a:cs typeface="Arial" pitchFamily="34" charset="0"/>
              </a:defRPr>
            </a:lvl1pPr>
          </a:lstStyle>
          <a:p>
            <a:pPr>
              <a:defRPr/>
            </a:pPr>
            <a:endParaRPr lang="en-US"/>
          </a:p>
        </p:txBody>
      </p:sp>
    </p:spTree>
    <p:extLst>
      <p:ext uri="{BB962C8B-B14F-4D97-AF65-F5344CB8AC3E}">
        <p14:creationId xmlns:p14="http://schemas.microsoft.com/office/powerpoint/2010/main" val="5145035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lstStyle>
            <a:lvl1pPr>
              <a:defRPr/>
            </a:lvl1pPr>
          </a:lstStyle>
          <a:p>
            <a:r>
              <a:rPr lang="en-US"/>
              <a:t>Click to edit Master title style</a:t>
            </a:r>
          </a:p>
        </p:txBody>
      </p:sp>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7" name="Date Placeholder 9"/>
          <p:cNvSpPr>
            <a:spLocks noGrp="1"/>
          </p:cNvSpPr>
          <p:nvPr>
            <p:ph type="dt" sz="half" idx="10"/>
          </p:nvPr>
        </p:nvSpPr>
        <p:spPr/>
        <p:txBody>
          <a:bodyPr rtlCol="0"/>
          <a:lstStyle>
            <a:lvl1pPr>
              <a:defRPr>
                <a:latin typeface="Arial" pitchFamily="34" charset="0"/>
                <a:cs typeface="Arial" pitchFamily="34" charset="0"/>
              </a:defRPr>
            </a:lvl1pPr>
          </a:lstStyle>
          <a:p>
            <a:pPr>
              <a:defRPr/>
            </a:pPr>
            <a:fld id="{12D4D45A-A365-4DB7-B804-CBF42EF95290}" type="datetime1">
              <a:rPr lang="en-US"/>
              <a:pPr>
                <a:defRPr/>
              </a:pPr>
              <a:t>11/30/23</a:t>
            </a:fld>
            <a:endParaRPr lang="en-US" dirty="0"/>
          </a:p>
        </p:txBody>
      </p:sp>
      <p:sp>
        <p:nvSpPr>
          <p:cNvPr id="8" name="Slide Number Placeholder 11"/>
          <p:cNvSpPr>
            <a:spLocks noGrp="1"/>
          </p:cNvSpPr>
          <p:nvPr>
            <p:ph type="sldNum" sz="quarter" idx="11"/>
          </p:nvPr>
        </p:nvSpPr>
        <p:spPr/>
        <p:txBody>
          <a:bodyPr rtlCol="0"/>
          <a:lstStyle>
            <a:lvl1pPr>
              <a:defRPr>
                <a:latin typeface="Arial" pitchFamily="34" charset="0"/>
                <a:cs typeface="Arial" pitchFamily="34" charset="0"/>
              </a:defRPr>
            </a:lvl1pPr>
          </a:lstStyle>
          <a:p>
            <a:pPr>
              <a:defRPr/>
            </a:pPr>
            <a:fld id="{479ECD43-BA2E-47AD-851C-D015CE36551E}" type="slidenum">
              <a:rPr lang="en-US"/>
              <a:pPr>
                <a:defRPr/>
              </a:pPr>
              <a:t>‹#›</a:t>
            </a:fld>
            <a:endParaRPr lang="en-US" dirty="0"/>
          </a:p>
        </p:txBody>
      </p:sp>
      <p:sp>
        <p:nvSpPr>
          <p:cNvPr id="9" name="Footer Placeholder 13"/>
          <p:cNvSpPr>
            <a:spLocks noGrp="1"/>
          </p:cNvSpPr>
          <p:nvPr>
            <p:ph type="ftr" sz="quarter" idx="12"/>
          </p:nvPr>
        </p:nvSpPr>
        <p:spPr/>
        <p:txBody>
          <a:bodyPr rtlCol="0"/>
          <a:lstStyle>
            <a:lvl1pPr>
              <a:defRPr>
                <a:latin typeface="Arial" pitchFamily="34" charset="0"/>
                <a:cs typeface="Arial" pitchFamily="34" charset="0"/>
              </a:defRPr>
            </a:lvl1pPr>
          </a:lstStyle>
          <a:p>
            <a:pPr>
              <a:defRPr/>
            </a:pPr>
            <a:endParaRPr lang="en-US"/>
          </a:p>
        </p:txBody>
      </p:sp>
    </p:spTree>
    <p:extLst>
      <p:ext uri="{BB962C8B-B14F-4D97-AF65-F5344CB8AC3E}">
        <p14:creationId xmlns:p14="http://schemas.microsoft.com/office/powerpoint/2010/main" val="31586204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atin typeface="Arial" pitchFamily="34" charset="0"/>
                <a:cs typeface="Arial" pitchFamily="34" charset="0"/>
              </a:defRPr>
            </a:lvl1pPr>
          </a:lstStyle>
          <a:p>
            <a:pPr>
              <a:defRPr/>
            </a:pPr>
            <a:fld id="{CB3D8289-F1B2-420E-853A-792929B7D63A}" type="datetime1">
              <a:rPr lang="en-US"/>
              <a:pPr>
                <a:defRPr/>
              </a:pPr>
              <a:t>11/30/23</a:t>
            </a:fld>
            <a:endParaRPr lang="en-US" dirty="0"/>
          </a:p>
        </p:txBody>
      </p:sp>
      <p:sp>
        <p:nvSpPr>
          <p:cNvPr id="4" name="Footer Placeholder 3"/>
          <p:cNvSpPr>
            <a:spLocks noGrp="1"/>
          </p:cNvSpPr>
          <p:nvPr>
            <p:ph type="ftr" sz="quarter" idx="11"/>
          </p:nvPr>
        </p:nvSpPr>
        <p:spPr/>
        <p:txBody>
          <a:bodyPr/>
          <a:lstStyle>
            <a:lvl1pPr>
              <a:defRPr>
                <a:latin typeface="Arial" pitchFamily="34" charset="0"/>
                <a:cs typeface="Arial" pitchFamily="34" charset="0"/>
              </a:defRPr>
            </a:lvl1pPr>
          </a:lstStyle>
          <a:p>
            <a:pPr>
              <a:defRPr/>
            </a:pPr>
            <a:endParaRPr lang="en-US"/>
          </a:p>
        </p:txBody>
      </p:sp>
      <p:sp>
        <p:nvSpPr>
          <p:cNvPr id="5" name="Slide Number Placeholder 4"/>
          <p:cNvSpPr>
            <a:spLocks noGrp="1"/>
          </p:cNvSpPr>
          <p:nvPr>
            <p:ph type="sldNum" sz="quarter" idx="12"/>
          </p:nvPr>
        </p:nvSpPr>
        <p:spPr/>
        <p:txBody>
          <a:bodyPr/>
          <a:lstStyle>
            <a:lvl1pPr>
              <a:defRPr>
                <a:solidFill>
                  <a:srgbClr val="FFFFFF"/>
                </a:solidFill>
                <a:latin typeface="Arial" pitchFamily="34" charset="0"/>
                <a:cs typeface="Arial" pitchFamily="34" charset="0"/>
              </a:defRPr>
            </a:lvl1pPr>
          </a:lstStyle>
          <a:p>
            <a:pPr>
              <a:defRPr/>
            </a:pPr>
            <a:fld id="{7EE5B668-4DFD-4E4E-BF26-DB86C0CB0E92}" type="slidenum">
              <a:rPr lang="en-US"/>
              <a:pPr>
                <a:defRPr/>
              </a:pPr>
              <a:t>‹#›</a:t>
            </a:fld>
            <a:endParaRPr lang="en-US" dirty="0"/>
          </a:p>
        </p:txBody>
      </p:sp>
    </p:spTree>
    <p:extLst>
      <p:ext uri="{BB962C8B-B14F-4D97-AF65-F5344CB8AC3E}">
        <p14:creationId xmlns:p14="http://schemas.microsoft.com/office/powerpoint/2010/main" val="20220452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Arial" pitchFamily="34" charset="0"/>
                <a:cs typeface="Arial" pitchFamily="34" charset="0"/>
              </a:defRPr>
            </a:lvl1pPr>
          </a:lstStyle>
          <a:p>
            <a:pPr>
              <a:defRPr/>
            </a:pPr>
            <a:fld id="{6B1D3CCE-FFDE-4FA8-9D7A-986F074079CD}" type="datetime1">
              <a:rPr lang="en-US"/>
              <a:pPr>
                <a:defRPr/>
              </a:pPr>
              <a:t>11/30/23</a:t>
            </a:fld>
            <a:endParaRPr lang="en-US" dirty="0"/>
          </a:p>
        </p:txBody>
      </p:sp>
      <p:sp>
        <p:nvSpPr>
          <p:cNvPr id="3" name="Footer Placeholder 2"/>
          <p:cNvSpPr>
            <a:spLocks noGrp="1"/>
          </p:cNvSpPr>
          <p:nvPr>
            <p:ph type="ftr" sz="quarter" idx="11"/>
          </p:nvPr>
        </p:nvSpPr>
        <p:spPr/>
        <p:txBody>
          <a:bodyPr/>
          <a:lstStyle>
            <a:lvl1pPr>
              <a:defRPr>
                <a:latin typeface="Arial" pitchFamily="34" charset="0"/>
                <a:cs typeface="Arial" pitchFamily="34" charset="0"/>
              </a:defRPr>
            </a:lvl1pPr>
          </a:lstStyle>
          <a:p>
            <a:pPr>
              <a:defRPr/>
            </a:pPr>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rgbClr val="2B142D"/>
                </a:solidFill>
                <a:latin typeface="Arial" pitchFamily="34" charset="0"/>
                <a:cs typeface="Arial" pitchFamily="34" charset="0"/>
              </a:defRPr>
            </a:lvl1pPr>
          </a:lstStyle>
          <a:p>
            <a:pPr>
              <a:defRPr/>
            </a:pPr>
            <a:fld id="{DAAC0C9B-8EFE-492B-9C0D-161302D76A2E}" type="slidenum">
              <a:rPr lang="en-US"/>
              <a:pPr>
                <a:defRPr/>
              </a:pPr>
              <a:t>‹#›</a:t>
            </a:fld>
            <a:endParaRPr lang="en-US" dirty="0"/>
          </a:p>
        </p:txBody>
      </p:sp>
    </p:spTree>
    <p:extLst>
      <p:ext uri="{BB962C8B-B14F-4D97-AF65-F5344CB8AC3E}">
        <p14:creationId xmlns:p14="http://schemas.microsoft.com/office/powerpoint/2010/main" val="35659880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atin typeface="Arial" pitchFamily="34" charset="0"/>
                <a:cs typeface="Arial" pitchFamily="34" charset="0"/>
              </a:defRPr>
            </a:lvl1pPr>
          </a:lstStyle>
          <a:p>
            <a:pPr>
              <a:defRPr/>
            </a:pPr>
            <a:fld id="{BC4D7FC7-F4E8-4F20-AA1B-8EC253862436}" type="datetime1">
              <a:rPr lang="en-US"/>
              <a:pPr>
                <a:defRPr/>
              </a:pPr>
              <a:t>11/30/23</a:t>
            </a:fld>
            <a:endParaRPr lang="en-US" dirty="0"/>
          </a:p>
        </p:txBody>
      </p:sp>
      <p:sp>
        <p:nvSpPr>
          <p:cNvPr id="6" name="Footer Placeholder 5"/>
          <p:cNvSpPr>
            <a:spLocks noGrp="1"/>
          </p:cNvSpPr>
          <p:nvPr>
            <p:ph type="ftr" sz="quarter" idx="11"/>
          </p:nvPr>
        </p:nvSpPr>
        <p:spPr/>
        <p:txBody>
          <a:bodyPr/>
          <a:lstStyle>
            <a:lvl1pPr>
              <a:defRPr>
                <a:latin typeface="Arial" pitchFamily="34" charset="0"/>
                <a:cs typeface="Arial" pitchFamily="34"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solidFill>
                  <a:srgbClr val="FFFFFF"/>
                </a:solidFill>
                <a:latin typeface="Arial" pitchFamily="34" charset="0"/>
                <a:cs typeface="Arial" pitchFamily="34" charset="0"/>
              </a:defRPr>
            </a:lvl1pPr>
          </a:lstStyle>
          <a:p>
            <a:pPr>
              <a:defRPr/>
            </a:pPr>
            <a:fld id="{CE6A754F-4713-42E9-9422-DFBC8BF74337}" type="slidenum">
              <a:rPr lang="en-US"/>
              <a:pPr>
                <a:defRPr/>
              </a:pPr>
              <a:t>‹#›</a:t>
            </a:fld>
            <a:endParaRPr lang="en-US"/>
          </a:p>
        </p:txBody>
      </p:sp>
    </p:spTree>
    <p:extLst>
      <p:ext uri="{BB962C8B-B14F-4D97-AF65-F5344CB8AC3E}">
        <p14:creationId xmlns:p14="http://schemas.microsoft.com/office/powerpoint/2010/main" val="25918429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fontAlgn="base">
              <a:spcBef>
                <a:spcPct val="0"/>
              </a:spcBef>
              <a:spcAft>
                <a:spcPct val="0"/>
              </a:spcAft>
              <a:defRPr/>
            </a:pPr>
            <a:endParaRPr lang="en-US">
              <a:solidFill>
                <a:prstClr val="white"/>
              </a:solidFill>
              <a:latin typeface="Tw Cen MT"/>
            </a:endParaRPr>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fontAlgn="base">
              <a:spcBef>
                <a:spcPct val="0"/>
              </a:spcBef>
              <a:spcAft>
                <a:spcPct val="0"/>
              </a:spcAft>
              <a:defRPr/>
            </a:pPr>
            <a:endParaRPr lang="en-US">
              <a:solidFill>
                <a:prstClr val="white"/>
              </a:solidFill>
              <a:latin typeface="Tw Cen MT"/>
            </a:endParaRPr>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fontAlgn="base">
              <a:spcBef>
                <a:spcPct val="0"/>
              </a:spcBef>
              <a:spcAft>
                <a:spcPct val="0"/>
              </a:spcAft>
              <a:defRPr/>
            </a:pPr>
            <a:endParaRPr lang="en-US">
              <a:solidFill>
                <a:prstClr val="white"/>
              </a:solidFill>
              <a:latin typeface="Tw Cen MT"/>
            </a:endParaRPr>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fontAlgn="base">
              <a:spcBef>
                <a:spcPct val="0"/>
              </a:spcBef>
              <a:spcAft>
                <a:spcPct val="0"/>
              </a:spcAft>
              <a:defRPr/>
            </a:pPr>
            <a:endParaRPr lang="en-US">
              <a:solidFill>
                <a:prstClr val="white"/>
              </a:solidFill>
              <a:latin typeface="Tw Cen MT"/>
            </a:endParaRPr>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rtlCol="0"/>
          <a:lstStyle>
            <a:lvl1pPr>
              <a:defRPr>
                <a:latin typeface="Arial" pitchFamily="34" charset="0"/>
                <a:cs typeface="Arial" pitchFamily="34" charset="0"/>
              </a:defRPr>
            </a:lvl1pPr>
          </a:lstStyle>
          <a:p>
            <a:pPr>
              <a:defRPr/>
            </a:pPr>
            <a:fld id="{D5482D2E-60F3-4A0E-951C-1F53951CB0BB}" type="datetime1">
              <a:rPr lang="en-US"/>
              <a:pPr>
                <a:defRPr/>
              </a:pPr>
              <a:t>11/30/23</a:t>
            </a:fld>
            <a:endParaRPr lang="en-US" dirty="0"/>
          </a:p>
        </p:txBody>
      </p:sp>
      <p:sp>
        <p:nvSpPr>
          <p:cNvPr id="10" name="Slide Number Placeholder 12"/>
          <p:cNvSpPr>
            <a:spLocks noGrp="1"/>
          </p:cNvSpPr>
          <p:nvPr>
            <p:ph type="sldNum" sz="quarter" idx="11"/>
          </p:nvPr>
        </p:nvSpPr>
        <p:spPr>
          <a:xfrm>
            <a:off x="0" y="4667250"/>
            <a:ext cx="1447800" cy="663575"/>
          </a:xfrm>
        </p:spPr>
        <p:txBody>
          <a:bodyPr rtlCol="0"/>
          <a:lstStyle>
            <a:lvl1pPr>
              <a:defRPr sz="2800">
                <a:latin typeface="Arial" pitchFamily="34" charset="0"/>
                <a:cs typeface="Arial" pitchFamily="34" charset="0"/>
              </a:defRPr>
            </a:lvl1pPr>
          </a:lstStyle>
          <a:p>
            <a:pPr>
              <a:defRPr/>
            </a:pPr>
            <a:fld id="{01B7A740-E83F-4FB3-AB84-ABA543C114FA}" type="slidenum">
              <a:rPr lang="en-US"/>
              <a:pPr>
                <a:defRPr/>
              </a:pPr>
              <a:t>‹#›</a:t>
            </a:fld>
            <a:endParaRPr lang="en-US" dirty="0"/>
          </a:p>
        </p:txBody>
      </p:sp>
      <p:sp>
        <p:nvSpPr>
          <p:cNvPr id="11" name="Footer Placeholder 13"/>
          <p:cNvSpPr>
            <a:spLocks noGrp="1"/>
          </p:cNvSpPr>
          <p:nvPr>
            <p:ph type="ftr" sz="quarter" idx="12"/>
          </p:nvPr>
        </p:nvSpPr>
        <p:spPr>
          <a:xfrm>
            <a:off x="1600200" y="6248400"/>
            <a:ext cx="4572000" cy="365125"/>
          </a:xfrm>
        </p:spPr>
        <p:txBody>
          <a:bodyPr rtlCol="0"/>
          <a:lstStyle>
            <a:lvl1pPr>
              <a:defRPr>
                <a:latin typeface="Arial" pitchFamily="34" charset="0"/>
                <a:cs typeface="Arial" pitchFamily="34" charset="0"/>
              </a:defRPr>
            </a:lvl1pPr>
          </a:lstStyle>
          <a:p>
            <a:pPr>
              <a:defRPr/>
            </a:pPr>
            <a:endParaRPr lang="en-US"/>
          </a:p>
        </p:txBody>
      </p:sp>
    </p:spTree>
    <p:extLst>
      <p:ext uri="{BB962C8B-B14F-4D97-AF65-F5344CB8AC3E}">
        <p14:creationId xmlns:p14="http://schemas.microsoft.com/office/powerpoint/2010/main" val="3651598394"/>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atin typeface="Arial" pitchFamily="34" charset="0"/>
                <a:cs typeface="Arial" pitchFamily="34" charset="0"/>
              </a:defRPr>
            </a:lvl1pPr>
          </a:lstStyle>
          <a:p>
            <a:pPr>
              <a:defRPr/>
            </a:pPr>
            <a:fld id="{D500D45C-4976-42A3-A20C-E4E277EA1AB2}" type="datetime1">
              <a:rPr lang="en-US"/>
              <a:pPr>
                <a:defRPr/>
              </a:pPr>
              <a:t>11/30/23</a:t>
            </a:fld>
            <a:endParaRPr lang="en-US" dirty="0"/>
          </a:p>
        </p:txBody>
      </p:sp>
      <p:sp>
        <p:nvSpPr>
          <p:cNvPr id="5" name="Footer Placeholder 4"/>
          <p:cNvSpPr>
            <a:spLocks noGrp="1"/>
          </p:cNvSpPr>
          <p:nvPr>
            <p:ph type="ftr" sz="quarter" idx="11"/>
          </p:nvPr>
        </p:nvSpPr>
        <p:spPr/>
        <p:txBody>
          <a:bodyPr/>
          <a:lstStyle>
            <a:lvl1pPr>
              <a:defRPr>
                <a:latin typeface="Arial" pitchFamily="34" charset="0"/>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pitchFamily="34" charset="0"/>
                <a:cs typeface="Arial" pitchFamily="34" charset="0"/>
              </a:defRPr>
            </a:lvl1pPr>
          </a:lstStyle>
          <a:p>
            <a:pPr>
              <a:defRPr/>
            </a:pPr>
            <a:fld id="{89169CE7-176A-4D45-AED3-B00C0E2AD7BF}" type="slidenum">
              <a:rPr lang="en-US"/>
              <a:pPr>
                <a:defRPr/>
              </a:pPr>
              <a:t>‹#›</a:t>
            </a:fld>
            <a:endParaRPr lang="en-US" dirty="0"/>
          </a:p>
        </p:txBody>
      </p:sp>
    </p:spTree>
    <p:extLst>
      <p:ext uri="{BB962C8B-B14F-4D97-AF65-F5344CB8AC3E}">
        <p14:creationId xmlns:p14="http://schemas.microsoft.com/office/powerpoint/2010/main" val="32491780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defTabSz="914400" fontAlgn="base">
              <a:spcBef>
                <a:spcPct val="0"/>
              </a:spcBef>
              <a:spcAft>
                <a:spcPct val="0"/>
              </a:spcAft>
              <a:defRPr/>
            </a:pPr>
            <a:endParaRPr lang="en-US">
              <a:solidFill>
                <a:prstClr val="white"/>
              </a:solidFill>
              <a:latin typeface="Tw Cen MT"/>
            </a:endParaRPr>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defTabSz="914400" fontAlgn="base">
              <a:spcBef>
                <a:spcPct val="0"/>
              </a:spcBef>
              <a:spcAft>
                <a:spcPct val="0"/>
              </a:spcAft>
              <a:defRPr/>
            </a:pPr>
            <a:endParaRPr lang="en-US">
              <a:solidFill>
                <a:prstClr val="white"/>
              </a:solidFill>
              <a:latin typeface="Tw Cen MT"/>
            </a:endParaRPr>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defTabSz="914400" fontAlgn="base">
              <a:spcBef>
                <a:spcPct val="0"/>
              </a:spcBef>
              <a:spcAft>
                <a:spcPct val="0"/>
              </a:spcAft>
              <a:defRPr/>
            </a:pPr>
            <a:endParaRPr lang="en-US">
              <a:solidFill>
                <a:prstClr val="white"/>
              </a:solidFill>
              <a:latin typeface="Tw Cen MT"/>
            </a:endParaRPr>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553200" y="6248400"/>
            <a:ext cx="2209800" cy="365125"/>
          </a:xfrm>
        </p:spPr>
        <p:txBody>
          <a:bodyPr/>
          <a:lstStyle>
            <a:lvl1pPr>
              <a:defRPr>
                <a:latin typeface="Arial" pitchFamily="34" charset="0"/>
                <a:cs typeface="Arial" pitchFamily="34" charset="0"/>
              </a:defRPr>
            </a:lvl1pPr>
          </a:lstStyle>
          <a:p>
            <a:pPr>
              <a:defRPr/>
            </a:pPr>
            <a:fld id="{C6821245-8E6D-4BB7-8477-A2D390345E0E}" type="datetime1">
              <a:rPr lang="en-US"/>
              <a:pPr>
                <a:defRPr/>
              </a:pPr>
              <a:t>11/30/23</a:t>
            </a:fld>
            <a:endParaRPr lang="en-US" dirty="0"/>
          </a:p>
        </p:txBody>
      </p:sp>
      <p:sp>
        <p:nvSpPr>
          <p:cNvPr id="8" name="Footer Placeholder 4"/>
          <p:cNvSpPr>
            <a:spLocks noGrp="1"/>
          </p:cNvSpPr>
          <p:nvPr>
            <p:ph type="ftr" sz="quarter" idx="11"/>
          </p:nvPr>
        </p:nvSpPr>
        <p:spPr>
          <a:xfrm>
            <a:off x="457200" y="6248400"/>
            <a:ext cx="5573713" cy="365125"/>
          </a:xfrm>
        </p:spPr>
        <p:txBody>
          <a:bodyPr/>
          <a:lstStyle>
            <a:lvl1pPr>
              <a:defRPr>
                <a:latin typeface="Arial" pitchFamily="34" charset="0"/>
                <a:cs typeface="Arial" pitchFamily="34" charset="0"/>
              </a:defRPr>
            </a:lvl1pPr>
          </a:lstStyle>
          <a:p>
            <a:pPr>
              <a:defRPr/>
            </a:pPr>
            <a:endParaRPr lang="en-US"/>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atin typeface="Arial" pitchFamily="34" charset="0"/>
                <a:cs typeface="Arial" pitchFamily="34" charset="0"/>
              </a:defRPr>
            </a:lvl1pPr>
          </a:lstStyle>
          <a:p>
            <a:pPr>
              <a:defRPr/>
            </a:pPr>
            <a:fld id="{B99AC95C-FD0B-42D8-99C4-90FD0B85DFC2}" type="slidenum">
              <a:rPr lang="en-US"/>
              <a:pPr>
                <a:defRPr/>
              </a:pPr>
              <a:t>‹#›</a:t>
            </a:fld>
            <a:endParaRPr lang="en-US" dirty="0"/>
          </a:p>
        </p:txBody>
      </p:sp>
    </p:spTree>
    <p:extLst>
      <p:ext uri="{BB962C8B-B14F-4D97-AF65-F5344CB8AC3E}">
        <p14:creationId xmlns:p14="http://schemas.microsoft.com/office/powerpoint/2010/main" val="822794342"/>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Basic Content Badg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nchorCtr="0"/>
          <a:lstStyle>
            <a:lvl1pPr>
              <a:lnSpc>
                <a:spcPts val="3600"/>
              </a:lnSpc>
              <a:defRPr sz="3600" b="1" baseline="0">
                <a:solidFill>
                  <a:schemeClr val="bg1"/>
                </a:solidFill>
                <a:effectLst>
                  <a:outerShdw blurRad="38100" dist="38100" dir="2700000" algn="tl">
                    <a:srgbClr val="000000">
                      <a:alpha val="43137"/>
                    </a:srgbClr>
                  </a:outerShdw>
                </a:effectLst>
              </a:defRPr>
            </a:lvl1pPr>
          </a:lstStyle>
          <a:p>
            <a:r>
              <a:rPr lang="en-US"/>
              <a:t>Click to edit Master title style</a:t>
            </a:r>
            <a:endParaRPr lang="en-US" dirty="0"/>
          </a:p>
        </p:txBody>
      </p:sp>
      <p:sp>
        <p:nvSpPr>
          <p:cNvPr id="3" name="Content Placeholder 2"/>
          <p:cNvSpPr>
            <a:spLocks noGrp="1"/>
          </p:cNvSpPr>
          <p:nvPr>
            <p:ph idx="1"/>
          </p:nvPr>
        </p:nvSpPr>
        <p:spPr>
          <a:xfrm>
            <a:off x="457200" y="1600201"/>
            <a:ext cx="8229600" cy="4191000"/>
          </a:xfrm>
          <a:prstGeom prst="rect">
            <a:avLst/>
          </a:prstGeom>
        </p:spPr>
        <p:txBody>
          <a:bodyPr/>
          <a:lstStyle>
            <a:lvl1pPr>
              <a:spcBef>
                <a:spcPts val="0"/>
              </a:spcBef>
              <a:buClr>
                <a:schemeClr val="bg1"/>
              </a:buClr>
              <a:buSzPct val="70000"/>
              <a:buFont typeface="Wingdings" pitchFamily="2" charset="2"/>
              <a:buChar char="q"/>
              <a:defRPr sz="2800" b="1" baseline="0">
                <a:solidFill>
                  <a:schemeClr val="bg2"/>
                </a:solidFill>
                <a:effectLst>
                  <a:outerShdw blurRad="38100" dist="38100" dir="2700000" algn="tl">
                    <a:srgbClr val="000000">
                      <a:alpha val="43137"/>
                    </a:srgbClr>
                  </a:outerShdw>
                </a:effectLst>
              </a:defRPr>
            </a:lvl1pPr>
            <a:lvl2pPr>
              <a:spcBef>
                <a:spcPts val="0"/>
              </a:spcBef>
              <a:buClr>
                <a:schemeClr val="bg1"/>
              </a:buClr>
              <a:buSzPct val="100000"/>
              <a:buFont typeface="Wingdings" pitchFamily="2" charset="2"/>
              <a:buChar char="§"/>
              <a:defRPr sz="2800">
                <a:solidFill>
                  <a:schemeClr val="bg2"/>
                </a:solidFill>
                <a:effectLst>
                  <a:outerShdw blurRad="38100" dist="38100" dir="2700000" algn="tl">
                    <a:srgbClr val="000000">
                      <a:alpha val="43137"/>
                    </a:srgbClr>
                  </a:outerShdw>
                </a:effectLst>
              </a:defRPr>
            </a:lvl2pPr>
            <a:lvl3pPr>
              <a:spcBef>
                <a:spcPts val="0"/>
              </a:spcBef>
              <a:buClr>
                <a:schemeClr val="bg1"/>
              </a:buClr>
              <a:buSzPct val="100000"/>
              <a:buFont typeface="Arial" pitchFamily="34" charset="0"/>
              <a:buChar char="•"/>
              <a:defRPr sz="2800">
                <a:solidFill>
                  <a:schemeClr val="bg2"/>
                </a:solidFill>
                <a:effectLst>
                  <a:outerShdw blurRad="38100" dist="38100" dir="2700000" algn="tl">
                    <a:srgbClr val="000000">
                      <a:alpha val="43137"/>
                    </a:srgbClr>
                  </a:outerShdw>
                </a:effectLst>
              </a:defRPr>
            </a:lvl3pPr>
            <a:lvl4pPr>
              <a:spcBef>
                <a:spcPts val="0"/>
              </a:spcBef>
              <a:buClr>
                <a:schemeClr val="bg1"/>
              </a:buClr>
              <a:buSzPct val="70000"/>
              <a:buFont typeface="Courier New" pitchFamily="49" charset="0"/>
              <a:buChar char="o"/>
              <a:defRPr sz="2800" baseline="0">
                <a:solidFill>
                  <a:schemeClr val="bg2"/>
                </a:solidFill>
                <a:effectLst>
                  <a:outerShdw blurRad="38100" dist="38100" dir="2700000" algn="tl">
                    <a:srgbClr val="000000">
                      <a:alpha val="43137"/>
                    </a:srgbClr>
                  </a:outerShdw>
                </a:effectLst>
              </a:defRPr>
            </a:lvl4pPr>
            <a:lvl5pPr>
              <a:spcBef>
                <a:spcPts val="0"/>
              </a:spcBef>
              <a:buClr>
                <a:schemeClr val="bg1"/>
              </a:buClr>
              <a:buSzPct val="70000"/>
              <a:buFont typeface="Arial" pitchFamily="34" charset="0"/>
              <a:buChar char="•"/>
              <a:defRPr sz="2800">
                <a:solidFill>
                  <a:schemeClr val="bg2"/>
                </a:solidFill>
                <a:effectLst>
                  <a:outerShdw blurRad="38100" dist="38100" dir="2700000" algn="tl">
                    <a:srgbClr val="000000">
                      <a:alpha val="43137"/>
                    </a:srgbClr>
                  </a:outerShdw>
                </a:effect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8"/>
          <p:cNvSpPr>
            <a:spLocks noGrp="1"/>
          </p:cNvSpPr>
          <p:nvPr>
            <p:ph type="body" sz="quarter" idx="10"/>
          </p:nvPr>
        </p:nvSpPr>
        <p:spPr>
          <a:xfrm>
            <a:off x="457200" y="5791200"/>
            <a:ext cx="6705600" cy="609600"/>
          </a:xfrm>
          <a:prstGeom prst="rect">
            <a:avLst/>
          </a:prstGeom>
        </p:spPr>
        <p:txBody>
          <a:bodyPr anchor="b" anchorCtr="0"/>
          <a:lstStyle>
            <a:lvl1pPr algn="l">
              <a:lnSpc>
                <a:spcPts val="900"/>
              </a:lnSpc>
              <a:spcBef>
                <a:spcPts val="0"/>
              </a:spcBef>
              <a:buNone/>
              <a:defRPr sz="900" baseline="0">
                <a:solidFill>
                  <a:schemeClr val="tx2"/>
                </a:solidFill>
                <a:effectLst>
                  <a:outerShdw blurRad="38100" dist="38100" dir="2700000" algn="tl">
                    <a:srgbClr val="000000">
                      <a:alpha val="43137"/>
                    </a:srgbClr>
                  </a:outerShdw>
                </a:effectLst>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Tree>
    <p:extLst>
      <p:ext uri="{BB962C8B-B14F-4D97-AF65-F5344CB8AC3E}">
        <p14:creationId xmlns:p14="http://schemas.microsoft.com/office/powerpoint/2010/main" val="2037807855"/>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15221CB-784E-4944-ACDF-68FBED838DA5}" type="datetimeFigureOut">
              <a:rPr lang="en-US" smtClean="0">
                <a:solidFill>
                  <a:prstClr val="white">
                    <a:tint val="75000"/>
                  </a:prstClr>
                </a:solidFill>
                <a:latin typeface="Calibri"/>
              </a:rPr>
              <a:pPr/>
              <a:t>11/30/23</a:t>
            </a:fld>
            <a:endParaRPr lang="en-US">
              <a:solidFill>
                <a:prstClr val="white">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white">
                  <a:tint val="75000"/>
                </a:prstClr>
              </a:solidFill>
              <a:latin typeface="Calibri"/>
            </a:endParaRPr>
          </a:p>
        </p:txBody>
      </p:sp>
      <p:sp>
        <p:nvSpPr>
          <p:cNvPr id="6" name="Slide Number Placeholder 5"/>
          <p:cNvSpPr>
            <a:spLocks noGrp="1"/>
          </p:cNvSpPr>
          <p:nvPr>
            <p:ph type="sldNum" sz="quarter" idx="12"/>
          </p:nvPr>
        </p:nvSpPr>
        <p:spPr/>
        <p:txBody>
          <a:bodyPr/>
          <a:lstStyle/>
          <a:p>
            <a:fld id="{AD581F21-8E33-8E45-BBED-55AC9A0700A3}"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18193160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5221CB-784E-4944-ACDF-68FBED838DA5}" type="datetimeFigureOut">
              <a:rPr lang="en-US" smtClean="0">
                <a:solidFill>
                  <a:prstClr val="white">
                    <a:tint val="75000"/>
                  </a:prstClr>
                </a:solidFill>
                <a:latin typeface="Calibri"/>
              </a:rPr>
              <a:pPr/>
              <a:t>11/30/23</a:t>
            </a:fld>
            <a:endParaRPr lang="en-US">
              <a:solidFill>
                <a:prstClr val="white">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white">
                  <a:tint val="75000"/>
                </a:prstClr>
              </a:solidFill>
              <a:latin typeface="Calibri"/>
            </a:endParaRPr>
          </a:p>
        </p:txBody>
      </p:sp>
      <p:sp>
        <p:nvSpPr>
          <p:cNvPr id="6" name="Slide Number Placeholder 5"/>
          <p:cNvSpPr>
            <a:spLocks noGrp="1"/>
          </p:cNvSpPr>
          <p:nvPr>
            <p:ph type="sldNum" sz="quarter" idx="12"/>
          </p:nvPr>
        </p:nvSpPr>
        <p:spPr/>
        <p:txBody>
          <a:bodyPr/>
          <a:lstStyle/>
          <a:p>
            <a:fld id="{AD581F21-8E33-8E45-BBED-55AC9A0700A3}"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8989203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15221CB-784E-4944-ACDF-68FBED838DA5}" type="datetimeFigureOut">
              <a:rPr lang="en-US" smtClean="0">
                <a:solidFill>
                  <a:prstClr val="white">
                    <a:tint val="75000"/>
                  </a:prstClr>
                </a:solidFill>
                <a:latin typeface="Calibri"/>
              </a:rPr>
              <a:pPr/>
              <a:t>11/30/23</a:t>
            </a:fld>
            <a:endParaRPr lang="en-US">
              <a:solidFill>
                <a:prstClr val="white">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white">
                  <a:tint val="75000"/>
                </a:prstClr>
              </a:solidFill>
              <a:latin typeface="Calibri"/>
            </a:endParaRPr>
          </a:p>
        </p:txBody>
      </p:sp>
      <p:sp>
        <p:nvSpPr>
          <p:cNvPr id="6" name="Slide Number Placeholder 5"/>
          <p:cNvSpPr>
            <a:spLocks noGrp="1"/>
          </p:cNvSpPr>
          <p:nvPr>
            <p:ph type="sldNum" sz="quarter" idx="12"/>
          </p:nvPr>
        </p:nvSpPr>
        <p:spPr/>
        <p:txBody>
          <a:bodyPr/>
          <a:lstStyle/>
          <a:p>
            <a:fld id="{AD581F21-8E33-8E45-BBED-55AC9A0700A3}"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10553298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15221CB-784E-4944-ACDF-68FBED838DA5}" type="datetimeFigureOut">
              <a:rPr lang="en-US" smtClean="0">
                <a:solidFill>
                  <a:prstClr val="white">
                    <a:tint val="75000"/>
                  </a:prstClr>
                </a:solidFill>
                <a:latin typeface="Calibri"/>
              </a:rPr>
              <a:pPr/>
              <a:t>11/30/23</a:t>
            </a:fld>
            <a:endParaRPr lang="en-US">
              <a:solidFill>
                <a:prstClr val="white">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white">
                  <a:tint val="75000"/>
                </a:prstClr>
              </a:solidFill>
              <a:latin typeface="Calibri"/>
            </a:endParaRPr>
          </a:p>
        </p:txBody>
      </p:sp>
      <p:sp>
        <p:nvSpPr>
          <p:cNvPr id="7" name="Slide Number Placeholder 6"/>
          <p:cNvSpPr>
            <a:spLocks noGrp="1"/>
          </p:cNvSpPr>
          <p:nvPr>
            <p:ph type="sldNum" sz="quarter" idx="12"/>
          </p:nvPr>
        </p:nvSpPr>
        <p:spPr/>
        <p:txBody>
          <a:bodyPr/>
          <a:lstStyle/>
          <a:p>
            <a:fld id="{AD581F21-8E33-8E45-BBED-55AC9A0700A3}"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5558979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15221CB-784E-4944-ACDF-68FBED838DA5}" type="datetimeFigureOut">
              <a:rPr lang="en-US" smtClean="0">
                <a:solidFill>
                  <a:prstClr val="white">
                    <a:tint val="75000"/>
                  </a:prstClr>
                </a:solidFill>
                <a:latin typeface="Calibri"/>
              </a:rPr>
              <a:pPr/>
              <a:t>11/30/23</a:t>
            </a:fld>
            <a:endParaRPr lang="en-US">
              <a:solidFill>
                <a:prstClr val="white">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white">
                  <a:tint val="75000"/>
                </a:prstClr>
              </a:solidFill>
              <a:latin typeface="Calibri"/>
            </a:endParaRPr>
          </a:p>
        </p:txBody>
      </p:sp>
      <p:sp>
        <p:nvSpPr>
          <p:cNvPr id="9" name="Slide Number Placeholder 8"/>
          <p:cNvSpPr>
            <a:spLocks noGrp="1"/>
          </p:cNvSpPr>
          <p:nvPr>
            <p:ph type="sldNum" sz="quarter" idx="12"/>
          </p:nvPr>
        </p:nvSpPr>
        <p:spPr/>
        <p:txBody>
          <a:bodyPr/>
          <a:lstStyle/>
          <a:p>
            <a:fld id="{AD581F21-8E33-8E45-BBED-55AC9A0700A3}"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17946638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15221CB-784E-4944-ACDF-68FBED838DA5}" type="datetimeFigureOut">
              <a:rPr lang="en-US" smtClean="0">
                <a:solidFill>
                  <a:prstClr val="white">
                    <a:tint val="75000"/>
                  </a:prstClr>
                </a:solidFill>
                <a:latin typeface="Calibri"/>
              </a:rPr>
              <a:pPr/>
              <a:t>11/30/23</a:t>
            </a:fld>
            <a:endParaRPr lang="en-US">
              <a:solidFill>
                <a:prstClr val="white">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white">
                  <a:tint val="75000"/>
                </a:prstClr>
              </a:solidFill>
              <a:latin typeface="Calibri"/>
            </a:endParaRPr>
          </a:p>
        </p:txBody>
      </p:sp>
      <p:sp>
        <p:nvSpPr>
          <p:cNvPr id="5" name="Slide Number Placeholder 4"/>
          <p:cNvSpPr>
            <a:spLocks noGrp="1"/>
          </p:cNvSpPr>
          <p:nvPr>
            <p:ph type="sldNum" sz="quarter" idx="12"/>
          </p:nvPr>
        </p:nvSpPr>
        <p:spPr/>
        <p:txBody>
          <a:bodyPr/>
          <a:lstStyle/>
          <a:p>
            <a:fld id="{AD581F21-8E33-8E45-BBED-55AC9A0700A3}"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158280994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5221CB-784E-4944-ACDF-68FBED838DA5}" type="datetimeFigureOut">
              <a:rPr lang="en-US" smtClean="0">
                <a:solidFill>
                  <a:prstClr val="white">
                    <a:tint val="75000"/>
                  </a:prstClr>
                </a:solidFill>
                <a:latin typeface="Calibri"/>
              </a:rPr>
              <a:pPr/>
              <a:t>11/30/23</a:t>
            </a:fld>
            <a:endParaRPr lang="en-US">
              <a:solidFill>
                <a:prstClr val="white">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white">
                  <a:tint val="75000"/>
                </a:prstClr>
              </a:solidFill>
              <a:latin typeface="Calibri"/>
            </a:endParaRPr>
          </a:p>
        </p:txBody>
      </p:sp>
      <p:sp>
        <p:nvSpPr>
          <p:cNvPr id="4" name="Slide Number Placeholder 3"/>
          <p:cNvSpPr>
            <a:spLocks noGrp="1"/>
          </p:cNvSpPr>
          <p:nvPr>
            <p:ph type="sldNum" sz="quarter" idx="12"/>
          </p:nvPr>
        </p:nvSpPr>
        <p:spPr/>
        <p:txBody>
          <a:bodyPr/>
          <a:lstStyle/>
          <a:p>
            <a:fld id="{AD581F21-8E33-8E45-BBED-55AC9A0700A3}"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340442216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15221CB-784E-4944-ACDF-68FBED838DA5}" type="datetimeFigureOut">
              <a:rPr lang="en-US" smtClean="0">
                <a:solidFill>
                  <a:prstClr val="white">
                    <a:tint val="75000"/>
                  </a:prstClr>
                </a:solidFill>
                <a:latin typeface="Calibri"/>
              </a:rPr>
              <a:pPr/>
              <a:t>11/30/23</a:t>
            </a:fld>
            <a:endParaRPr lang="en-US">
              <a:solidFill>
                <a:prstClr val="white">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white">
                  <a:tint val="75000"/>
                </a:prstClr>
              </a:solidFill>
              <a:latin typeface="Calibri"/>
            </a:endParaRPr>
          </a:p>
        </p:txBody>
      </p:sp>
      <p:sp>
        <p:nvSpPr>
          <p:cNvPr id="7" name="Slide Number Placeholder 6"/>
          <p:cNvSpPr>
            <a:spLocks noGrp="1"/>
          </p:cNvSpPr>
          <p:nvPr>
            <p:ph type="sldNum" sz="quarter" idx="12"/>
          </p:nvPr>
        </p:nvSpPr>
        <p:spPr/>
        <p:txBody>
          <a:bodyPr/>
          <a:lstStyle/>
          <a:p>
            <a:fld id="{AD581F21-8E33-8E45-BBED-55AC9A0700A3}"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421949468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15221CB-784E-4944-ACDF-68FBED838DA5}" type="datetimeFigureOut">
              <a:rPr lang="en-US" smtClean="0">
                <a:solidFill>
                  <a:prstClr val="white">
                    <a:tint val="75000"/>
                  </a:prstClr>
                </a:solidFill>
                <a:latin typeface="Calibri"/>
              </a:rPr>
              <a:pPr/>
              <a:t>11/30/23</a:t>
            </a:fld>
            <a:endParaRPr lang="en-US">
              <a:solidFill>
                <a:prstClr val="white">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white">
                  <a:tint val="75000"/>
                </a:prstClr>
              </a:solidFill>
              <a:latin typeface="Calibri"/>
            </a:endParaRPr>
          </a:p>
        </p:txBody>
      </p:sp>
      <p:sp>
        <p:nvSpPr>
          <p:cNvPr id="7" name="Slide Number Placeholder 6"/>
          <p:cNvSpPr>
            <a:spLocks noGrp="1"/>
          </p:cNvSpPr>
          <p:nvPr>
            <p:ph type="sldNum" sz="quarter" idx="12"/>
          </p:nvPr>
        </p:nvSpPr>
        <p:spPr/>
        <p:txBody>
          <a:bodyPr/>
          <a:lstStyle/>
          <a:p>
            <a:fld id="{AD581F21-8E33-8E45-BBED-55AC9A0700A3}"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7452970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5221CB-784E-4944-ACDF-68FBED838DA5}" type="datetimeFigureOut">
              <a:rPr lang="en-US" smtClean="0">
                <a:solidFill>
                  <a:prstClr val="white">
                    <a:tint val="75000"/>
                  </a:prstClr>
                </a:solidFill>
                <a:latin typeface="Calibri"/>
              </a:rPr>
              <a:pPr/>
              <a:t>11/30/23</a:t>
            </a:fld>
            <a:endParaRPr lang="en-US">
              <a:solidFill>
                <a:prstClr val="white">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white">
                  <a:tint val="75000"/>
                </a:prstClr>
              </a:solidFill>
              <a:latin typeface="Calibri"/>
            </a:endParaRPr>
          </a:p>
        </p:txBody>
      </p:sp>
      <p:sp>
        <p:nvSpPr>
          <p:cNvPr id="6" name="Slide Number Placeholder 5"/>
          <p:cNvSpPr>
            <a:spLocks noGrp="1"/>
          </p:cNvSpPr>
          <p:nvPr>
            <p:ph type="sldNum" sz="quarter" idx="12"/>
          </p:nvPr>
        </p:nvSpPr>
        <p:spPr/>
        <p:txBody>
          <a:bodyPr/>
          <a:lstStyle/>
          <a:p>
            <a:fld id="{AD581F21-8E33-8E45-BBED-55AC9A0700A3}"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308158490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5221CB-784E-4944-ACDF-68FBED838DA5}" type="datetimeFigureOut">
              <a:rPr lang="en-US" smtClean="0">
                <a:solidFill>
                  <a:prstClr val="white">
                    <a:tint val="75000"/>
                  </a:prstClr>
                </a:solidFill>
                <a:latin typeface="Calibri"/>
              </a:rPr>
              <a:pPr/>
              <a:t>11/30/23</a:t>
            </a:fld>
            <a:endParaRPr lang="en-US">
              <a:solidFill>
                <a:prstClr val="white">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white">
                  <a:tint val="75000"/>
                </a:prstClr>
              </a:solidFill>
              <a:latin typeface="Calibri"/>
            </a:endParaRPr>
          </a:p>
        </p:txBody>
      </p:sp>
      <p:sp>
        <p:nvSpPr>
          <p:cNvPr id="6" name="Slide Number Placeholder 5"/>
          <p:cNvSpPr>
            <a:spLocks noGrp="1"/>
          </p:cNvSpPr>
          <p:nvPr>
            <p:ph type="sldNum" sz="quarter" idx="12"/>
          </p:nvPr>
        </p:nvSpPr>
        <p:spPr/>
        <p:txBody>
          <a:bodyPr/>
          <a:lstStyle/>
          <a:p>
            <a:fld id="{AD581F21-8E33-8E45-BBED-55AC9A0700A3}"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225065963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t-E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t-EE"/>
          </a:p>
        </p:txBody>
      </p:sp>
      <p:sp>
        <p:nvSpPr>
          <p:cNvPr id="4" name="Date Placeholder 3"/>
          <p:cNvSpPr>
            <a:spLocks noGrp="1"/>
          </p:cNvSpPr>
          <p:nvPr>
            <p:ph type="dt" sz="half" idx="10"/>
          </p:nvPr>
        </p:nvSpPr>
        <p:spPr/>
        <p:txBody>
          <a:bodyPr/>
          <a:lstStyle>
            <a:lvl1pPr>
              <a:defRPr/>
            </a:lvl1pPr>
          </a:lstStyle>
          <a:p>
            <a:fld id="{CA13184B-AA0D-754B-BDD1-826102615E68}" type="datetimeFigureOut">
              <a:rPr lang="et-EE"/>
              <a:pPr/>
              <a:t>30.11.23</a:t>
            </a:fld>
            <a:endParaRPr lang="et-EE"/>
          </a:p>
        </p:txBody>
      </p:sp>
      <p:sp>
        <p:nvSpPr>
          <p:cNvPr id="5" name="Footer Placeholder 4"/>
          <p:cNvSpPr>
            <a:spLocks noGrp="1"/>
          </p:cNvSpPr>
          <p:nvPr>
            <p:ph type="ftr" sz="quarter" idx="11"/>
          </p:nvPr>
        </p:nvSpPr>
        <p:spPr/>
        <p:txBody>
          <a:bodyPr/>
          <a:lstStyle>
            <a:lvl1pPr>
              <a:defRPr/>
            </a:lvl1pPr>
          </a:lstStyle>
          <a:p>
            <a:pPr>
              <a:defRPr/>
            </a:pPr>
            <a:endParaRPr lang="et-EE">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37D220C0-9E43-144E-8A31-A8EF9948D1F2}" type="slidenum">
              <a:rPr lang="et-EE"/>
              <a:pPr/>
              <a:t>‹#›</a:t>
            </a:fld>
            <a:endParaRPr lang="et-EE"/>
          </a:p>
        </p:txBody>
      </p:sp>
    </p:spTree>
    <p:extLst>
      <p:ext uri="{BB962C8B-B14F-4D97-AF65-F5344CB8AC3E}">
        <p14:creationId xmlns:p14="http://schemas.microsoft.com/office/powerpoint/2010/main" val="51384964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t-E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4" name="Date Placeholder 3"/>
          <p:cNvSpPr>
            <a:spLocks noGrp="1"/>
          </p:cNvSpPr>
          <p:nvPr>
            <p:ph type="dt" sz="half" idx="10"/>
          </p:nvPr>
        </p:nvSpPr>
        <p:spPr/>
        <p:txBody>
          <a:bodyPr/>
          <a:lstStyle>
            <a:lvl1pPr>
              <a:defRPr/>
            </a:lvl1pPr>
          </a:lstStyle>
          <a:p>
            <a:fld id="{2E88118F-A991-CA44-9E5F-858BFA4CB4E7}" type="datetimeFigureOut">
              <a:rPr lang="et-EE"/>
              <a:pPr/>
              <a:t>30.11.23</a:t>
            </a:fld>
            <a:endParaRPr lang="et-EE"/>
          </a:p>
        </p:txBody>
      </p:sp>
      <p:sp>
        <p:nvSpPr>
          <p:cNvPr id="5" name="Footer Placeholder 4"/>
          <p:cNvSpPr>
            <a:spLocks noGrp="1"/>
          </p:cNvSpPr>
          <p:nvPr>
            <p:ph type="ftr" sz="quarter" idx="11"/>
          </p:nvPr>
        </p:nvSpPr>
        <p:spPr/>
        <p:txBody>
          <a:bodyPr/>
          <a:lstStyle>
            <a:lvl1pPr>
              <a:defRPr/>
            </a:lvl1pPr>
          </a:lstStyle>
          <a:p>
            <a:pPr>
              <a:defRPr/>
            </a:pPr>
            <a:endParaRPr lang="et-EE">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D6AAC6D7-4129-8C4E-BBF7-D92B4B2388B7}" type="slidenum">
              <a:rPr lang="et-EE"/>
              <a:pPr/>
              <a:t>‹#›</a:t>
            </a:fld>
            <a:endParaRPr lang="et-EE"/>
          </a:p>
        </p:txBody>
      </p:sp>
    </p:spTree>
    <p:extLst>
      <p:ext uri="{BB962C8B-B14F-4D97-AF65-F5344CB8AC3E}">
        <p14:creationId xmlns:p14="http://schemas.microsoft.com/office/powerpoint/2010/main" val="112103843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t-E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89334F90-D97F-364C-9294-466642AB513A}" type="datetimeFigureOut">
              <a:rPr lang="et-EE"/>
              <a:pPr/>
              <a:t>30.11.23</a:t>
            </a:fld>
            <a:endParaRPr lang="et-EE"/>
          </a:p>
        </p:txBody>
      </p:sp>
      <p:sp>
        <p:nvSpPr>
          <p:cNvPr id="5" name="Footer Placeholder 4"/>
          <p:cNvSpPr>
            <a:spLocks noGrp="1"/>
          </p:cNvSpPr>
          <p:nvPr>
            <p:ph type="ftr" sz="quarter" idx="11"/>
          </p:nvPr>
        </p:nvSpPr>
        <p:spPr/>
        <p:txBody>
          <a:bodyPr/>
          <a:lstStyle>
            <a:lvl1pPr>
              <a:defRPr/>
            </a:lvl1pPr>
          </a:lstStyle>
          <a:p>
            <a:pPr>
              <a:defRPr/>
            </a:pPr>
            <a:endParaRPr lang="et-EE">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974CD9D3-84BD-1641-9F40-1F9092EB5E7F}" type="slidenum">
              <a:rPr lang="et-EE"/>
              <a:pPr/>
              <a:t>‹#›</a:t>
            </a:fld>
            <a:endParaRPr lang="et-EE"/>
          </a:p>
        </p:txBody>
      </p:sp>
    </p:spTree>
    <p:extLst>
      <p:ext uri="{BB962C8B-B14F-4D97-AF65-F5344CB8AC3E}">
        <p14:creationId xmlns:p14="http://schemas.microsoft.com/office/powerpoint/2010/main" val="220599473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t-E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5" name="Date Placeholder 3"/>
          <p:cNvSpPr>
            <a:spLocks noGrp="1"/>
          </p:cNvSpPr>
          <p:nvPr>
            <p:ph type="dt" sz="half" idx="10"/>
          </p:nvPr>
        </p:nvSpPr>
        <p:spPr/>
        <p:txBody>
          <a:bodyPr/>
          <a:lstStyle>
            <a:lvl1pPr>
              <a:defRPr/>
            </a:lvl1pPr>
          </a:lstStyle>
          <a:p>
            <a:fld id="{4B6EA555-AB13-AF4C-92CA-846E15D84A15}" type="datetimeFigureOut">
              <a:rPr lang="et-EE"/>
              <a:pPr/>
              <a:t>30.11.23</a:t>
            </a:fld>
            <a:endParaRPr lang="et-EE"/>
          </a:p>
        </p:txBody>
      </p:sp>
      <p:sp>
        <p:nvSpPr>
          <p:cNvPr id="6" name="Footer Placeholder 4"/>
          <p:cNvSpPr>
            <a:spLocks noGrp="1"/>
          </p:cNvSpPr>
          <p:nvPr>
            <p:ph type="ftr" sz="quarter" idx="11"/>
          </p:nvPr>
        </p:nvSpPr>
        <p:spPr/>
        <p:txBody>
          <a:bodyPr/>
          <a:lstStyle>
            <a:lvl1pPr>
              <a:defRPr/>
            </a:lvl1pPr>
          </a:lstStyle>
          <a:p>
            <a:pPr>
              <a:defRPr/>
            </a:pPr>
            <a:endParaRPr lang="et-EE">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9BCF4868-B443-A64A-A222-D32EA07C7D68}" type="slidenum">
              <a:rPr lang="et-EE"/>
              <a:pPr/>
              <a:t>‹#›</a:t>
            </a:fld>
            <a:endParaRPr lang="et-EE"/>
          </a:p>
        </p:txBody>
      </p:sp>
    </p:spTree>
    <p:extLst>
      <p:ext uri="{BB962C8B-B14F-4D97-AF65-F5344CB8AC3E}">
        <p14:creationId xmlns:p14="http://schemas.microsoft.com/office/powerpoint/2010/main" val="204627869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t-E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7" name="Date Placeholder 3"/>
          <p:cNvSpPr>
            <a:spLocks noGrp="1"/>
          </p:cNvSpPr>
          <p:nvPr>
            <p:ph type="dt" sz="half" idx="10"/>
          </p:nvPr>
        </p:nvSpPr>
        <p:spPr/>
        <p:txBody>
          <a:bodyPr/>
          <a:lstStyle>
            <a:lvl1pPr>
              <a:defRPr/>
            </a:lvl1pPr>
          </a:lstStyle>
          <a:p>
            <a:fld id="{DB8EE1A4-A5E4-2844-8BB4-0E2D81B20BC9}" type="datetimeFigureOut">
              <a:rPr lang="et-EE"/>
              <a:pPr/>
              <a:t>30.11.23</a:t>
            </a:fld>
            <a:endParaRPr lang="et-EE"/>
          </a:p>
        </p:txBody>
      </p:sp>
      <p:sp>
        <p:nvSpPr>
          <p:cNvPr id="8" name="Footer Placeholder 4"/>
          <p:cNvSpPr>
            <a:spLocks noGrp="1"/>
          </p:cNvSpPr>
          <p:nvPr>
            <p:ph type="ftr" sz="quarter" idx="11"/>
          </p:nvPr>
        </p:nvSpPr>
        <p:spPr/>
        <p:txBody>
          <a:bodyPr/>
          <a:lstStyle>
            <a:lvl1pPr>
              <a:defRPr/>
            </a:lvl1pPr>
          </a:lstStyle>
          <a:p>
            <a:pPr>
              <a:defRPr/>
            </a:pPr>
            <a:endParaRPr lang="et-EE">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846F59C1-70D5-864B-913E-80CD3A5D7031}" type="slidenum">
              <a:rPr lang="et-EE"/>
              <a:pPr/>
              <a:t>‹#›</a:t>
            </a:fld>
            <a:endParaRPr lang="et-EE"/>
          </a:p>
        </p:txBody>
      </p:sp>
    </p:spTree>
    <p:extLst>
      <p:ext uri="{BB962C8B-B14F-4D97-AF65-F5344CB8AC3E}">
        <p14:creationId xmlns:p14="http://schemas.microsoft.com/office/powerpoint/2010/main" val="426570144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t-EE"/>
          </a:p>
        </p:txBody>
      </p:sp>
      <p:sp>
        <p:nvSpPr>
          <p:cNvPr id="3" name="Date Placeholder 3"/>
          <p:cNvSpPr>
            <a:spLocks noGrp="1"/>
          </p:cNvSpPr>
          <p:nvPr>
            <p:ph type="dt" sz="half" idx="10"/>
          </p:nvPr>
        </p:nvSpPr>
        <p:spPr/>
        <p:txBody>
          <a:bodyPr/>
          <a:lstStyle>
            <a:lvl1pPr>
              <a:defRPr/>
            </a:lvl1pPr>
          </a:lstStyle>
          <a:p>
            <a:fld id="{D83AE111-F2C3-2C4A-B450-12A05C8D7446}" type="datetimeFigureOut">
              <a:rPr lang="et-EE"/>
              <a:pPr/>
              <a:t>30.11.23</a:t>
            </a:fld>
            <a:endParaRPr lang="et-EE"/>
          </a:p>
        </p:txBody>
      </p:sp>
      <p:sp>
        <p:nvSpPr>
          <p:cNvPr id="4" name="Footer Placeholder 4"/>
          <p:cNvSpPr>
            <a:spLocks noGrp="1"/>
          </p:cNvSpPr>
          <p:nvPr>
            <p:ph type="ftr" sz="quarter" idx="11"/>
          </p:nvPr>
        </p:nvSpPr>
        <p:spPr/>
        <p:txBody>
          <a:bodyPr/>
          <a:lstStyle>
            <a:lvl1pPr>
              <a:defRPr/>
            </a:lvl1pPr>
          </a:lstStyle>
          <a:p>
            <a:pPr>
              <a:defRPr/>
            </a:pPr>
            <a:endParaRPr lang="et-EE">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5B886BC5-EC94-714E-96BA-2018AAB0840D}" type="slidenum">
              <a:rPr lang="et-EE"/>
              <a:pPr/>
              <a:t>‹#›</a:t>
            </a:fld>
            <a:endParaRPr lang="et-EE"/>
          </a:p>
        </p:txBody>
      </p:sp>
    </p:spTree>
    <p:extLst>
      <p:ext uri="{BB962C8B-B14F-4D97-AF65-F5344CB8AC3E}">
        <p14:creationId xmlns:p14="http://schemas.microsoft.com/office/powerpoint/2010/main" val="217371514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9DBF3A93-94BF-EF44-A450-BBD47E8FAB2C}" type="datetimeFigureOut">
              <a:rPr lang="et-EE"/>
              <a:pPr/>
              <a:t>30.11.23</a:t>
            </a:fld>
            <a:endParaRPr lang="et-EE"/>
          </a:p>
        </p:txBody>
      </p:sp>
      <p:sp>
        <p:nvSpPr>
          <p:cNvPr id="3" name="Footer Placeholder 4"/>
          <p:cNvSpPr>
            <a:spLocks noGrp="1"/>
          </p:cNvSpPr>
          <p:nvPr>
            <p:ph type="ftr" sz="quarter" idx="11"/>
          </p:nvPr>
        </p:nvSpPr>
        <p:spPr/>
        <p:txBody>
          <a:bodyPr/>
          <a:lstStyle>
            <a:lvl1pPr>
              <a:defRPr/>
            </a:lvl1pPr>
          </a:lstStyle>
          <a:p>
            <a:pPr>
              <a:defRPr/>
            </a:pPr>
            <a:endParaRPr lang="et-EE">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49AB46F1-6D6A-3A40-931B-4F4E48C2FF2B}" type="slidenum">
              <a:rPr lang="et-EE"/>
              <a:pPr/>
              <a:t>‹#›</a:t>
            </a:fld>
            <a:endParaRPr lang="et-EE"/>
          </a:p>
        </p:txBody>
      </p:sp>
    </p:spTree>
    <p:extLst>
      <p:ext uri="{BB962C8B-B14F-4D97-AF65-F5344CB8AC3E}">
        <p14:creationId xmlns:p14="http://schemas.microsoft.com/office/powerpoint/2010/main" val="378425735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t-E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36E868D8-9381-714B-8574-3076A4D3253E}" type="datetimeFigureOut">
              <a:rPr lang="et-EE"/>
              <a:pPr/>
              <a:t>30.11.23</a:t>
            </a:fld>
            <a:endParaRPr lang="et-EE"/>
          </a:p>
        </p:txBody>
      </p:sp>
      <p:sp>
        <p:nvSpPr>
          <p:cNvPr id="6" name="Footer Placeholder 4"/>
          <p:cNvSpPr>
            <a:spLocks noGrp="1"/>
          </p:cNvSpPr>
          <p:nvPr>
            <p:ph type="ftr" sz="quarter" idx="11"/>
          </p:nvPr>
        </p:nvSpPr>
        <p:spPr/>
        <p:txBody>
          <a:bodyPr/>
          <a:lstStyle>
            <a:lvl1pPr>
              <a:defRPr/>
            </a:lvl1pPr>
          </a:lstStyle>
          <a:p>
            <a:pPr>
              <a:defRPr/>
            </a:pPr>
            <a:endParaRPr lang="et-EE">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F371102F-8B9C-D642-8F4D-1A439DD05412}" type="slidenum">
              <a:rPr lang="et-EE"/>
              <a:pPr/>
              <a:t>‹#›</a:t>
            </a:fld>
            <a:endParaRPr lang="et-EE"/>
          </a:p>
        </p:txBody>
      </p:sp>
    </p:spTree>
    <p:extLst>
      <p:ext uri="{BB962C8B-B14F-4D97-AF65-F5344CB8AC3E}">
        <p14:creationId xmlns:p14="http://schemas.microsoft.com/office/powerpoint/2010/main" val="405556180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t-EE"/>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t-EE"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AF6B7B2B-9B89-B641-9EF4-E729177E2912}" type="datetimeFigureOut">
              <a:rPr lang="et-EE"/>
              <a:pPr/>
              <a:t>30.11.23</a:t>
            </a:fld>
            <a:endParaRPr lang="et-EE"/>
          </a:p>
        </p:txBody>
      </p:sp>
      <p:sp>
        <p:nvSpPr>
          <p:cNvPr id="6" name="Footer Placeholder 4"/>
          <p:cNvSpPr>
            <a:spLocks noGrp="1"/>
          </p:cNvSpPr>
          <p:nvPr>
            <p:ph type="ftr" sz="quarter" idx="11"/>
          </p:nvPr>
        </p:nvSpPr>
        <p:spPr/>
        <p:txBody>
          <a:bodyPr/>
          <a:lstStyle>
            <a:lvl1pPr>
              <a:defRPr/>
            </a:lvl1pPr>
          </a:lstStyle>
          <a:p>
            <a:pPr>
              <a:defRPr/>
            </a:pPr>
            <a:endParaRPr lang="et-EE">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87248F22-D924-2B4B-BC5C-3EDE706D1D17}" type="slidenum">
              <a:rPr lang="et-EE"/>
              <a:pPr/>
              <a:t>‹#›</a:t>
            </a:fld>
            <a:endParaRPr lang="et-EE"/>
          </a:p>
        </p:txBody>
      </p:sp>
    </p:spTree>
    <p:extLst>
      <p:ext uri="{BB962C8B-B14F-4D97-AF65-F5344CB8AC3E}">
        <p14:creationId xmlns:p14="http://schemas.microsoft.com/office/powerpoint/2010/main" val="370859394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t-E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4" name="Date Placeholder 3"/>
          <p:cNvSpPr>
            <a:spLocks noGrp="1"/>
          </p:cNvSpPr>
          <p:nvPr>
            <p:ph type="dt" sz="half" idx="10"/>
          </p:nvPr>
        </p:nvSpPr>
        <p:spPr/>
        <p:txBody>
          <a:bodyPr/>
          <a:lstStyle>
            <a:lvl1pPr>
              <a:defRPr/>
            </a:lvl1pPr>
          </a:lstStyle>
          <a:p>
            <a:fld id="{5D0E0F9B-5260-CE48-B60A-975C00401C13}" type="datetimeFigureOut">
              <a:rPr lang="et-EE"/>
              <a:pPr/>
              <a:t>30.11.23</a:t>
            </a:fld>
            <a:endParaRPr lang="et-EE"/>
          </a:p>
        </p:txBody>
      </p:sp>
      <p:sp>
        <p:nvSpPr>
          <p:cNvPr id="5" name="Footer Placeholder 4"/>
          <p:cNvSpPr>
            <a:spLocks noGrp="1"/>
          </p:cNvSpPr>
          <p:nvPr>
            <p:ph type="ftr" sz="quarter" idx="11"/>
          </p:nvPr>
        </p:nvSpPr>
        <p:spPr/>
        <p:txBody>
          <a:bodyPr/>
          <a:lstStyle>
            <a:lvl1pPr>
              <a:defRPr/>
            </a:lvl1pPr>
          </a:lstStyle>
          <a:p>
            <a:pPr>
              <a:defRPr/>
            </a:pPr>
            <a:endParaRPr lang="et-EE">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AEDF0B6F-8915-C643-9E98-D1E43CF22574}" type="slidenum">
              <a:rPr lang="et-EE"/>
              <a:pPr/>
              <a:t>‹#›</a:t>
            </a:fld>
            <a:endParaRPr lang="et-EE"/>
          </a:p>
        </p:txBody>
      </p:sp>
    </p:spTree>
    <p:extLst>
      <p:ext uri="{BB962C8B-B14F-4D97-AF65-F5344CB8AC3E}">
        <p14:creationId xmlns:p14="http://schemas.microsoft.com/office/powerpoint/2010/main" val="42534163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t-E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4" name="Date Placeholder 3"/>
          <p:cNvSpPr>
            <a:spLocks noGrp="1"/>
          </p:cNvSpPr>
          <p:nvPr>
            <p:ph type="dt" sz="half" idx="10"/>
          </p:nvPr>
        </p:nvSpPr>
        <p:spPr/>
        <p:txBody>
          <a:bodyPr/>
          <a:lstStyle>
            <a:lvl1pPr>
              <a:defRPr/>
            </a:lvl1pPr>
          </a:lstStyle>
          <a:p>
            <a:fld id="{CA5784DE-43AA-9F43-BD79-BFDAEE36732F}" type="datetimeFigureOut">
              <a:rPr lang="et-EE"/>
              <a:pPr/>
              <a:t>30.11.23</a:t>
            </a:fld>
            <a:endParaRPr lang="et-EE"/>
          </a:p>
        </p:txBody>
      </p:sp>
      <p:sp>
        <p:nvSpPr>
          <p:cNvPr id="5" name="Footer Placeholder 4"/>
          <p:cNvSpPr>
            <a:spLocks noGrp="1"/>
          </p:cNvSpPr>
          <p:nvPr>
            <p:ph type="ftr" sz="quarter" idx="11"/>
          </p:nvPr>
        </p:nvSpPr>
        <p:spPr/>
        <p:txBody>
          <a:bodyPr/>
          <a:lstStyle>
            <a:lvl1pPr>
              <a:defRPr/>
            </a:lvl1pPr>
          </a:lstStyle>
          <a:p>
            <a:pPr>
              <a:defRPr/>
            </a:pPr>
            <a:endParaRPr lang="et-EE">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80FEC718-AE61-7448-89D2-9EB57530FE32}" type="slidenum">
              <a:rPr lang="et-EE"/>
              <a:pPr/>
              <a:t>‹#›</a:t>
            </a:fld>
            <a:endParaRPr lang="et-EE"/>
          </a:p>
        </p:txBody>
      </p:sp>
    </p:spTree>
    <p:extLst>
      <p:ext uri="{BB962C8B-B14F-4D97-AF65-F5344CB8AC3E}">
        <p14:creationId xmlns:p14="http://schemas.microsoft.com/office/powerpoint/2010/main" val="219698399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1" y="1905004"/>
            <a:ext cx="7543800" cy="2593975"/>
          </a:xfrm>
        </p:spPr>
        <p:txBody>
          <a:bodyPr anchor="b"/>
          <a:lstStyle>
            <a:lvl1pPr>
              <a:defRPr sz="6600">
                <a:ln>
                  <a:noFill/>
                </a:ln>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214EAFD-8C87-C049-9730-F311CCFCE807}" type="datetimeFigureOut">
              <a:rPr lang="en-US" smtClean="0">
                <a:solidFill>
                  <a:srgbClr val="C5D1D7"/>
                </a:solidFill>
                <a:latin typeface="Calibri"/>
              </a:rPr>
              <a:pPr/>
              <a:t>11/30/23</a:t>
            </a:fld>
            <a:endParaRPr lang="en-US">
              <a:solidFill>
                <a:srgbClr val="C5D1D7"/>
              </a:solidFill>
              <a:latin typeface="Calibri"/>
            </a:endParaRPr>
          </a:p>
        </p:txBody>
      </p:sp>
      <p:sp>
        <p:nvSpPr>
          <p:cNvPr id="5" name="Footer Placeholder 4"/>
          <p:cNvSpPr>
            <a:spLocks noGrp="1"/>
          </p:cNvSpPr>
          <p:nvPr>
            <p:ph type="ftr" sz="quarter" idx="11"/>
          </p:nvPr>
        </p:nvSpPr>
        <p:spPr/>
        <p:txBody>
          <a:bodyPr/>
          <a:lstStyle/>
          <a:p>
            <a:endParaRPr lang="en-US">
              <a:solidFill>
                <a:srgbClr val="C5D1D7"/>
              </a:solidFill>
              <a:latin typeface="Calibri"/>
            </a:endParaRPr>
          </a:p>
        </p:txBody>
      </p:sp>
      <p:sp>
        <p:nvSpPr>
          <p:cNvPr id="6" name="Slide Number Placeholder 5"/>
          <p:cNvSpPr>
            <a:spLocks noGrp="1"/>
          </p:cNvSpPr>
          <p:nvPr>
            <p:ph type="sldNum" sz="quarter" idx="12"/>
          </p:nvPr>
        </p:nvSpPr>
        <p:spPr/>
        <p:txBody>
          <a:bodyPr/>
          <a:lstStyle/>
          <a:p>
            <a:fld id="{6A89ABF1-ED5E-4742-AA00-C5696C13826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241629888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214EAFD-8C87-C049-9730-F311CCFCE807}" type="datetimeFigureOut">
              <a:rPr lang="en-US" smtClean="0">
                <a:solidFill>
                  <a:srgbClr val="C5D1D7"/>
                </a:solidFill>
                <a:latin typeface="Calibri"/>
              </a:rPr>
              <a:pPr/>
              <a:t>11/30/23</a:t>
            </a:fld>
            <a:endParaRPr lang="en-US">
              <a:solidFill>
                <a:srgbClr val="C5D1D7"/>
              </a:solidFill>
              <a:latin typeface="Calibri"/>
            </a:endParaRPr>
          </a:p>
        </p:txBody>
      </p:sp>
      <p:sp>
        <p:nvSpPr>
          <p:cNvPr id="5" name="Footer Placeholder 4"/>
          <p:cNvSpPr>
            <a:spLocks noGrp="1"/>
          </p:cNvSpPr>
          <p:nvPr>
            <p:ph type="ftr" sz="quarter" idx="11"/>
          </p:nvPr>
        </p:nvSpPr>
        <p:spPr/>
        <p:txBody>
          <a:bodyPr/>
          <a:lstStyle/>
          <a:p>
            <a:endParaRPr lang="en-US">
              <a:solidFill>
                <a:srgbClr val="C5D1D7"/>
              </a:solidFill>
              <a:latin typeface="Calibri"/>
            </a:endParaRPr>
          </a:p>
        </p:txBody>
      </p:sp>
      <p:sp>
        <p:nvSpPr>
          <p:cNvPr id="6" name="Slide Number Placeholder 5"/>
          <p:cNvSpPr>
            <a:spLocks noGrp="1"/>
          </p:cNvSpPr>
          <p:nvPr>
            <p:ph type="sldNum" sz="quarter" idx="12"/>
          </p:nvPr>
        </p:nvSpPr>
        <p:spPr/>
        <p:txBody>
          <a:bodyPr/>
          <a:lstStyle/>
          <a:p>
            <a:fld id="{6A89ABF1-ED5E-4742-AA00-C5696C13826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115102358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722315"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214EAFD-8C87-C049-9730-F311CCFCE807}" type="datetimeFigureOut">
              <a:rPr lang="en-US" smtClean="0">
                <a:solidFill>
                  <a:srgbClr val="C5D1D7"/>
                </a:solidFill>
                <a:latin typeface="Calibri"/>
              </a:rPr>
              <a:pPr/>
              <a:t>11/30/23</a:t>
            </a:fld>
            <a:endParaRPr lang="en-US">
              <a:solidFill>
                <a:srgbClr val="C5D1D7"/>
              </a:solidFill>
              <a:latin typeface="Calibri"/>
            </a:endParaRPr>
          </a:p>
        </p:txBody>
      </p:sp>
      <p:sp>
        <p:nvSpPr>
          <p:cNvPr id="5" name="Footer Placeholder 4"/>
          <p:cNvSpPr>
            <a:spLocks noGrp="1"/>
          </p:cNvSpPr>
          <p:nvPr>
            <p:ph type="ftr" sz="quarter" idx="11"/>
          </p:nvPr>
        </p:nvSpPr>
        <p:spPr/>
        <p:txBody>
          <a:bodyPr/>
          <a:lstStyle/>
          <a:p>
            <a:endParaRPr lang="en-US">
              <a:solidFill>
                <a:srgbClr val="C5D1D7"/>
              </a:solidFill>
              <a:latin typeface="Calibri"/>
            </a:endParaRPr>
          </a:p>
        </p:txBody>
      </p:sp>
      <p:sp>
        <p:nvSpPr>
          <p:cNvPr id="6" name="Slide Number Placeholder 5"/>
          <p:cNvSpPr>
            <a:spLocks noGrp="1"/>
          </p:cNvSpPr>
          <p:nvPr>
            <p:ph type="sldNum" sz="quarter" idx="12"/>
          </p:nvPr>
        </p:nvSpPr>
        <p:spPr/>
        <p:txBody>
          <a:bodyPr/>
          <a:lstStyle/>
          <a:p>
            <a:fld id="{6A89ABF1-ED5E-4742-AA00-C5696C13826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95511433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214EAFD-8C87-C049-9730-F311CCFCE807}" type="datetimeFigureOut">
              <a:rPr lang="en-US" smtClean="0">
                <a:solidFill>
                  <a:srgbClr val="C5D1D7"/>
                </a:solidFill>
                <a:latin typeface="Calibri"/>
              </a:rPr>
              <a:pPr/>
              <a:t>11/30/23</a:t>
            </a:fld>
            <a:endParaRPr lang="en-US">
              <a:solidFill>
                <a:srgbClr val="C5D1D7"/>
              </a:solidFill>
              <a:latin typeface="Calibri"/>
            </a:endParaRPr>
          </a:p>
        </p:txBody>
      </p:sp>
      <p:sp>
        <p:nvSpPr>
          <p:cNvPr id="6" name="Footer Placeholder 5"/>
          <p:cNvSpPr>
            <a:spLocks noGrp="1"/>
          </p:cNvSpPr>
          <p:nvPr>
            <p:ph type="ftr" sz="quarter" idx="11"/>
          </p:nvPr>
        </p:nvSpPr>
        <p:spPr/>
        <p:txBody>
          <a:bodyPr/>
          <a:lstStyle/>
          <a:p>
            <a:endParaRPr lang="en-US">
              <a:solidFill>
                <a:srgbClr val="C5D1D7"/>
              </a:solidFill>
              <a:latin typeface="Calibri"/>
            </a:endParaRPr>
          </a:p>
        </p:txBody>
      </p:sp>
      <p:sp>
        <p:nvSpPr>
          <p:cNvPr id="7" name="Slide Number Placeholder 6"/>
          <p:cNvSpPr>
            <a:spLocks noGrp="1"/>
          </p:cNvSpPr>
          <p:nvPr>
            <p:ph type="sldNum" sz="quarter" idx="12"/>
          </p:nvPr>
        </p:nvSpPr>
        <p:spPr/>
        <p:txBody>
          <a:bodyPr/>
          <a:lstStyle/>
          <a:p>
            <a:fld id="{6A89ABF1-ED5E-4742-AA00-C5696C13826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178842634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214EAFD-8C87-C049-9730-F311CCFCE807}" type="datetimeFigureOut">
              <a:rPr lang="en-US" smtClean="0">
                <a:solidFill>
                  <a:srgbClr val="C5D1D7"/>
                </a:solidFill>
                <a:latin typeface="Calibri"/>
              </a:rPr>
              <a:pPr/>
              <a:t>11/30/23</a:t>
            </a:fld>
            <a:endParaRPr lang="en-US">
              <a:solidFill>
                <a:srgbClr val="C5D1D7"/>
              </a:solidFill>
              <a:latin typeface="Calibri"/>
            </a:endParaRPr>
          </a:p>
        </p:txBody>
      </p:sp>
      <p:sp>
        <p:nvSpPr>
          <p:cNvPr id="8" name="Footer Placeholder 7"/>
          <p:cNvSpPr>
            <a:spLocks noGrp="1"/>
          </p:cNvSpPr>
          <p:nvPr>
            <p:ph type="ftr" sz="quarter" idx="11"/>
          </p:nvPr>
        </p:nvSpPr>
        <p:spPr/>
        <p:txBody>
          <a:bodyPr/>
          <a:lstStyle/>
          <a:p>
            <a:endParaRPr lang="en-US">
              <a:solidFill>
                <a:srgbClr val="C5D1D7"/>
              </a:solidFill>
              <a:latin typeface="Calibri"/>
            </a:endParaRPr>
          </a:p>
        </p:txBody>
      </p:sp>
      <p:sp>
        <p:nvSpPr>
          <p:cNvPr id="9" name="Slide Number Placeholder 8"/>
          <p:cNvSpPr>
            <a:spLocks noGrp="1"/>
          </p:cNvSpPr>
          <p:nvPr>
            <p:ph type="sldNum" sz="quarter" idx="12"/>
          </p:nvPr>
        </p:nvSpPr>
        <p:spPr/>
        <p:txBody>
          <a:bodyPr/>
          <a:lstStyle/>
          <a:p>
            <a:fld id="{6A89ABF1-ED5E-4742-AA00-C5696C13826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354876186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214EAFD-8C87-C049-9730-F311CCFCE807}" type="datetimeFigureOut">
              <a:rPr lang="en-US" smtClean="0">
                <a:solidFill>
                  <a:srgbClr val="C5D1D7"/>
                </a:solidFill>
                <a:latin typeface="Calibri"/>
              </a:rPr>
              <a:pPr/>
              <a:t>11/30/23</a:t>
            </a:fld>
            <a:endParaRPr lang="en-US">
              <a:solidFill>
                <a:srgbClr val="C5D1D7"/>
              </a:solidFill>
              <a:latin typeface="Calibri"/>
            </a:endParaRPr>
          </a:p>
        </p:txBody>
      </p:sp>
      <p:sp>
        <p:nvSpPr>
          <p:cNvPr id="4" name="Footer Placeholder 3"/>
          <p:cNvSpPr>
            <a:spLocks noGrp="1"/>
          </p:cNvSpPr>
          <p:nvPr>
            <p:ph type="ftr" sz="quarter" idx="11"/>
          </p:nvPr>
        </p:nvSpPr>
        <p:spPr/>
        <p:txBody>
          <a:bodyPr/>
          <a:lstStyle/>
          <a:p>
            <a:endParaRPr lang="en-US">
              <a:solidFill>
                <a:srgbClr val="C5D1D7"/>
              </a:solidFill>
              <a:latin typeface="Calibri"/>
            </a:endParaRPr>
          </a:p>
        </p:txBody>
      </p:sp>
      <p:sp>
        <p:nvSpPr>
          <p:cNvPr id="5" name="Slide Number Placeholder 4"/>
          <p:cNvSpPr>
            <a:spLocks noGrp="1"/>
          </p:cNvSpPr>
          <p:nvPr>
            <p:ph type="sldNum" sz="quarter" idx="12"/>
          </p:nvPr>
        </p:nvSpPr>
        <p:spPr/>
        <p:txBody>
          <a:bodyPr/>
          <a:lstStyle/>
          <a:p>
            <a:fld id="{6A89ABF1-ED5E-4742-AA00-C5696C13826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397495498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14EAFD-8C87-C049-9730-F311CCFCE807}" type="datetimeFigureOut">
              <a:rPr lang="en-US" smtClean="0">
                <a:solidFill>
                  <a:srgbClr val="C5D1D7"/>
                </a:solidFill>
                <a:latin typeface="Calibri"/>
              </a:rPr>
              <a:pPr/>
              <a:t>11/30/23</a:t>
            </a:fld>
            <a:endParaRPr lang="en-US">
              <a:solidFill>
                <a:srgbClr val="C5D1D7"/>
              </a:solidFill>
              <a:latin typeface="Calibri"/>
            </a:endParaRPr>
          </a:p>
        </p:txBody>
      </p:sp>
      <p:sp>
        <p:nvSpPr>
          <p:cNvPr id="3" name="Footer Placeholder 2"/>
          <p:cNvSpPr>
            <a:spLocks noGrp="1"/>
          </p:cNvSpPr>
          <p:nvPr>
            <p:ph type="ftr" sz="quarter" idx="11"/>
          </p:nvPr>
        </p:nvSpPr>
        <p:spPr/>
        <p:txBody>
          <a:bodyPr/>
          <a:lstStyle/>
          <a:p>
            <a:endParaRPr lang="en-US">
              <a:solidFill>
                <a:srgbClr val="C5D1D7"/>
              </a:solidFill>
              <a:latin typeface="Calibri"/>
            </a:endParaRPr>
          </a:p>
        </p:txBody>
      </p:sp>
      <p:sp>
        <p:nvSpPr>
          <p:cNvPr id="4" name="Slide Number Placeholder 3"/>
          <p:cNvSpPr>
            <a:spLocks noGrp="1"/>
          </p:cNvSpPr>
          <p:nvPr>
            <p:ph type="sldNum" sz="quarter" idx="12"/>
          </p:nvPr>
        </p:nvSpPr>
        <p:spPr/>
        <p:txBody>
          <a:bodyPr/>
          <a:lstStyle/>
          <a:p>
            <a:fld id="{6A89ABF1-ED5E-4742-AA00-C5696C13826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390416881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2" y="5495544"/>
            <a:ext cx="7772400" cy="594360"/>
          </a:xfrm>
        </p:spPr>
        <p:txBody>
          <a:bodyPr anchor="b"/>
          <a:lstStyle>
            <a:lvl1pPr algn="ctr">
              <a:defRPr sz="2200" b="1"/>
            </a:lvl1pPr>
          </a:lstStyle>
          <a:p>
            <a:r>
              <a:rPr lang="en-US"/>
              <a:t>Click to edit Master title style</a:t>
            </a:r>
            <a:endParaRPr lang="en-US" dirty="0"/>
          </a:p>
        </p:txBody>
      </p:sp>
      <p:sp>
        <p:nvSpPr>
          <p:cNvPr id="4" name="Text Placeholder 3"/>
          <p:cNvSpPr>
            <a:spLocks noGrp="1"/>
          </p:cNvSpPr>
          <p:nvPr>
            <p:ph type="body" sz="half" idx="2"/>
          </p:nvPr>
        </p:nvSpPr>
        <p:spPr>
          <a:xfrm>
            <a:off x="304801"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214EAFD-8C87-C049-9730-F311CCFCE807}" type="datetimeFigureOut">
              <a:rPr lang="en-US" smtClean="0">
                <a:solidFill>
                  <a:srgbClr val="C5D1D7"/>
                </a:solidFill>
                <a:latin typeface="Calibri"/>
              </a:rPr>
              <a:pPr/>
              <a:t>11/30/23</a:t>
            </a:fld>
            <a:endParaRPr lang="en-US">
              <a:solidFill>
                <a:srgbClr val="C5D1D7"/>
              </a:solidFill>
              <a:latin typeface="Calibri"/>
            </a:endParaRPr>
          </a:p>
        </p:txBody>
      </p:sp>
      <p:sp>
        <p:nvSpPr>
          <p:cNvPr id="6" name="Footer Placeholder 5"/>
          <p:cNvSpPr>
            <a:spLocks noGrp="1"/>
          </p:cNvSpPr>
          <p:nvPr>
            <p:ph type="ftr" sz="quarter" idx="11"/>
          </p:nvPr>
        </p:nvSpPr>
        <p:spPr/>
        <p:txBody>
          <a:bodyPr/>
          <a:lstStyle/>
          <a:p>
            <a:endParaRPr lang="en-US">
              <a:solidFill>
                <a:srgbClr val="C5D1D7"/>
              </a:solidFill>
              <a:latin typeface="Calibri"/>
            </a:endParaRPr>
          </a:p>
        </p:txBody>
      </p:sp>
      <p:sp>
        <p:nvSpPr>
          <p:cNvPr id="7" name="Slide Number Placeholder 6"/>
          <p:cNvSpPr>
            <a:spLocks noGrp="1"/>
          </p:cNvSpPr>
          <p:nvPr>
            <p:ph type="sldNum" sz="quarter" idx="12"/>
          </p:nvPr>
        </p:nvSpPr>
        <p:spPr/>
        <p:txBody>
          <a:bodyPr/>
          <a:lstStyle/>
          <a:p>
            <a:fld id="{6A89ABF1-ED5E-4742-AA00-C5696C138266}" type="slidenum">
              <a:rPr lang="en-US" smtClean="0">
                <a:latin typeface="Calibri"/>
              </a:rPr>
              <a:pPr/>
              <a:t>‹#›</a:t>
            </a:fld>
            <a:endParaRPr lang="en-US">
              <a:latin typeface="Calibri"/>
            </a:endParaRPr>
          </a:p>
        </p:txBody>
      </p:sp>
      <p:sp>
        <p:nvSpPr>
          <p:cNvPr id="9" name="Content Placeholder 8"/>
          <p:cNvSpPr>
            <a:spLocks noGrp="1"/>
          </p:cNvSpPr>
          <p:nvPr>
            <p:ph sz="quarter" idx="13"/>
          </p:nvPr>
        </p:nvSpPr>
        <p:spPr>
          <a:xfrm>
            <a:off x="304800" y="381000"/>
            <a:ext cx="7772400" cy="4942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6509049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E214EAFD-8C87-C049-9730-F311CCFCE807}" type="datetimeFigureOut">
              <a:rPr lang="en-US" smtClean="0">
                <a:solidFill>
                  <a:srgbClr val="C5D1D7"/>
                </a:solidFill>
                <a:latin typeface="Calibri"/>
              </a:rPr>
              <a:pPr/>
              <a:t>11/30/23</a:t>
            </a:fld>
            <a:endParaRPr lang="en-US">
              <a:solidFill>
                <a:srgbClr val="C5D1D7"/>
              </a:solidFill>
              <a:latin typeface="Calibri"/>
            </a:endParaRPr>
          </a:p>
        </p:txBody>
      </p:sp>
      <p:sp>
        <p:nvSpPr>
          <p:cNvPr id="9" name="Slide Number Placeholder 8"/>
          <p:cNvSpPr>
            <a:spLocks noGrp="1"/>
          </p:cNvSpPr>
          <p:nvPr>
            <p:ph type="sldNum" sz="quarter" idx="11"/>
          </p:nvPr>
        </p:nvSpPr>
        <p:spPr/>
        <p:txBody>
          <a:bodyPr/>
          <a:lstStyle/>
          <a:p>
            <a:fld id="{6A89ABF1-ED5E-4742-AA00-C5696C138266}" type="slidenum">
              <a:rPr lang="en-US" smtClean="0">
                <a:latin typeface="Calibri"/>
              </a:rPr>
              <a:pPr/>
              <a:t>‹#›</a:t>
            </a:fld>
            <a:endParaRPr lang="en-US">
              <a:latin typeface="Calibri"/>
            </a:endParaRPr>
          </a:p>
        </p:txBody>
      </p:sp>
      <p:sp>
        <p:nvSpPr>
          <p:cNvPr id="10" name="Footer Placeholder 9"/>
          <p:cNvSpPr>
            <a:spLocks noGrp="1"/>
          </p:cNvSpPr>
          <p:nvPr>
            <p:ph type="ftr" sz="quarter" idx="12"/>
          </p:nvPr>
        </p:nvSpPr>
        <p:spPr/>
        <p:txBody>
          <a:bodyPr/>
          <a:lstStyle/>
          <a:p>
            <a:endParaRPr lang="en-US">
              <a:solidFill>
                <a:srgbClr val="C5D1D7"/>
              </a:solidFill>
              <a:latin typeface="Calibri"/>
            </a:endParaRPr>
          </a:p>
        </p:txBody>
      </p:sp>
    </p:spTree>
    <p:extLst>
      <p:ext uri="{BB962C8B-B14F-4D97-AF65-F5344CB8AC3E}">
        <p14:creationId xmlns:p14="http://schemas.microsoft.com/office/powerpoint/2010/main" val="191332388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214EAFD-8C87-C049-9730-F311CCFCE807}" type="datetimeFigureOut">
              <a:rPr lang="en-US" smtClean="0">
                <a:solidFill>
                  <a:srgbClr val="C5D1D7"/>
                </a:solidFill>
                <a:latin typeface="Calibri"/>
              </a:rPr>
              <a:pPr/>
              <a:t>11/30/23</a:t>
            </a:fld>
            <a:endParaRPr lang="en-US">
              <a:solidFill>
                <a:srgbClr val="C5D1D7"/>
              </a:solidFill>
              <a:latin typeface="Calibri"/>
            </a:endParaRPr>
          </a:p>
        </p:txBody>
      </p:sp>
      <p:sp>
        <p:nvSpPr>
          <p:cNvPr id="5" name="Footer Placeholder 4"/>
          <p:cNvSpPr>
            <a:spLocks noGrp="1"/>
          </p:cNvSpPr>
          <p:nvPr>
            <p:ph type="ftr" sz="quarter" idx="11"/>
          </p:nvPr>
        </p:nvSpPr>
        <p:spPr/>
        <p:txBody>
          <a:bodyPr/>
          <a:lstStyle/>
          <a:p>
            <a:endParaRPr lang="en-US">
              <a:solidFill>
                <a:srgbClr val="C5D1D7"/>
              </a:solidFill>
              <a:latin typeface="Calibri"/>
            </a:endParaRPr>
          </a:p>
        </p:txBody>
      </p:sp>
      <p:sp>
        <p:nvSpPr>
          <p:cNvPr id="6" name="Slide Number Placeholder 5"/>
          <p:cNvSpPr>
            <a:spLocks noGrp="1"/>
          </p:cNvSpPr>
          <p:nvPr>
            <p:ph type="sldNum" sz="quarter" idx="12"/>
          </p:nvPr>
        </p:nvSpPr>
        <p:spPr/>
        <p:txBody>
          <a:bodyPr/>
          <a:lstStyle/>
          <a:p>
            <a:fld id="{6A89ABF1-ED5E-4742-AA00-C5696C13826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355382561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1752600" cy="58515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42"/>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214EAFD-8C87-C049-9730-F311CCFCE807}" type="datetimeFigureOut">
              <a:rPr lang="en-US" smtClean="0">
                <a:solidFill>
                  <a:srgbClr val="C5D1D7"/>
                </a:solidFill>
                <a:latin typeface="Calibri"/>
              </a:rPr>
              <a:pPr/>
              <a:t>11/30/23</a:t>
            </a:fld>
            <a:endParaRPr lang="en-US">
              <a:solidFill>
                <a:srgbClr val="C5D1D7"/>
              </a:solidFill>
              <a:latin typeface="Calibri"/>
            </a:endParaRPr>
          </a:p>
        </p:txBody>
      </p:sp>
      <p:sp>
        <p:nvSpPr>
          <p:cNvPr id="5" name="Footer Placeholder 4"/>
          <p:cNvSpPr>
            <a:spLocks noGrp="1"/>
          </p:cNvSpPr>
          <p:nvPr>
            <p:ph type="ftr" sz="quarter" idx="11"/>
          </p:nvPr>
        </p:nvSpPr>
        <p:spPr/>
        <p:txBody>
          <a:bodyPr/>
          <a:lstStyle/>
          <a:p>
            <a:endParaRPr lang="en-US">
              <a:solidFill>
                <a:srgbClr val="C5D1D7"/>
              </a:solidFill>
              <a:latin typeface="Calibri"/>
            </a:endParaRPr>
          </a:p>
        </p:txBody>
      </p:sp>
      <p:sp>
        <p:nvSpPr>
          <p:cNvPr id="6" name="Slide Number Placeholder 5"/>
          <p:cNvSpPr>
            <a:spLocks noGrp="1"/>
          </p:cNvSpPr>
          <p:nvPr>
            <p:ph type="sldNum" sz="quarter" idx="12"/>
          </p:nvPr>
        </p:nvSpPr>
        <p:spPr/>
        <p:txBody>
          <a:bodyPr/>
          <a:lstStyle/>
          <a:p>
            <a:fld id="{6A89ABF1-ED5E-4742-AA00-C5696C13826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218258300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1" y="1905004"/>
            <a:ext cx="7543800" cy="2593975"/>
          </a:xfrm>
        </p:spPr>
        <p:txBody>
          <a:bodyPr anchor="b"/>
          <a:lstStyle>
            <a:lvl1pPr>
              <a:defRPr sz="6600">
                <a:ln>
                  <a:noFill/>
                </a:ln>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r>
              <a:rPr lang="en-US">
                <a:solidFill>
                  <a:srgbClr val="C5D1D7"/>
                </a:solidFill>
                <a:latin typeface="Calibri"/>
              </a:rPr>
              <a:t>10/15/20</a:t>
            </a:r>
          </a:p>
        </p:txBody>
      </p:sp>
      <p:sp>
        <p:nvSpPr>
          <p:cNvPr id="5" name="Footer Placeholder 4"/>
          <p:cNvSpPr>
            <a:spLocks noGrp="1"/>
          </p:cNvSpPr>
          <p:nvPr>
            <p:ph type="ftr" sz="quarter" idx="11"/>
          </p:nvPr>
        </p:nvSpPr>
        <p:spPr/>
        <p:txBody>
          <a:bodyPr/>
          <a:lstStyle/>
          <a:p>
            <a:endParaRPr lang="en-US">
              <a:solidFill>
                <a:srgbClr val="C5D1D7"/>
              </a:solidFill>
              <a:latin typeface="Calibri"/>
            </a:endParaRPr>
          </a:p>
        </p:txBody>
      </p:sp>
      <p:sp>
        <p:nvSpPr>
          <p:cNvPr id="6" name="Slide Number Placeholder 5"/>
          <p:cNvSpPr>
            <a:spLocks noGrp="1"/>
          </p:cNvSpPr>
          <p:nvPr>
            <p:ph type="sldNum" sz="quarter" idx="12"/>
          </p:nvPr>
        </p:nvSpPr>
        <p:spPr/>
        <p:txBody>
          <a:bodyPr/>
          <a:lstStyle/>
          <a:p>
            <a:fld id="{6A89ABF1-ED5E-4742-AA00-C5696C13826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129004157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solidFill>
                  <a:srgbClr val="C5D1D7"/>
                </a:solidFill>
                <a:latin typeface="Calibri"/>
              </a:rPr>
              <a:t>10/15/20</a:t>
            </a:r>
          </a:p>
        </p:txBody>
      </p:sp>
      <p:sp>
        <p:nvSpPr>
          <p:cNvPr id="5" name="Footer Placeholder 4"/>
          <p:cNvSpPr>
            <a:spLocks noGrp="1"/>
          </p:cNvSpPr>
          <p:nvPr>
            <p:ph type="ftr" sz="quarter" idx="11"/>
          </p:nvPr>
        </p:nvSpPr>
        <p:spPr/>
        <p:txBody>
          <a:bodyPr/>
          <a:lstStyle/>
          <a:p>
            <a:endParaRPr lang="en-US">
              <a:solidFill>
                <a:srgbClr val="C5D1D7"/>
              </a:solidFill>
              <a:latin typeface="Calibri"/>
            </a:endParaRPr>
          </a:p>
        </p:txBody>
      </p:sp>
      <p:sp>
        <p:nvSpPr>
          <p:cNvPr id="6" name="Slide Number Placeholder 5"/>
          <p:cNvSpPr>
            <a:spLocks noGrp="1"/>
          </p:cNvSpPr>
          <p:nvPr>
            <p:ph type="sldNum" sz="quarter" idx="12"/>
          </p:nvPr>
        </p:nvSpPr>
        <p:spPr/>
        <p:txBody>
          <a:bodyPr/>
          <a:lstStyle/>
          <a:p>
            <a:fld id="{6A89ABF1-ED5E-4742-AA00-C5696C13826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56299939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722315"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solidFill>
                  <a:srgbClr val="C5D1D7"/>
                </a:solidFill>
                <a:latin typeface="Calibri"/>
              </a:rPr>
              <a:t>10/15/20</a:t>
            </a:r>
          </a:p>
        </p:txBody>
      </p:sp>
      <p:sp>
        <p:nvSpPr>
          <p:cNvPr id="5" name="Footer Placeholder 4"/>
          <p:cNvSpPr>
            <a:spLocks noGrp="1"/>
          </p:cNvSpPr>
          <p:nvPr>
            <p:ph type="ftr" sz="quarter" idx="11"/>
          </p:nvPr>
        </p:nvSpPr>
        <p:spPr/>
        <p:txBody>
          <a:bodyPr/>
          <a:lstStyle/>
          <a:p>
            <a:endParaRPr lang="en-US">
              <a:solidFill>
                <a:srgbClr val="C5D1D7"/>
              </a:solidFill>
              <a:latin typeface="Calibri"/>
            </a:endParaRPr>
          </a:p>
        </p:txBody>
      </p:sp>
      <p:sp>
        <p:nvSpPr>
          <p:cNvPr id="6" name="Slide Number Placeholder 5"/>
          <p:cNvSpPr>
            <a:spLocks noGrp="1"/>
          </p:cNvSpPr>
          <p:nvPr>
            <p:ph type="sldNum" sz="quarter" idx="12"/>
          </p:nvPr>
        </p:nvSpPr>
        <p:spPr/>
        <p:txBody>
          <a:bodyPr/>
          <a:lstStyle/>
          <a:p>
            <a:fld id="{6A89ABF1-ED5E-4742-AA00-C5696C13826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364594476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n-US">
                <a:solidFill>
                  <a:srgbClr val="C5D1D7"/>
                </a:solidFill>
                <a:latin typeface="Calibri"/>
              </a:rPr>
              <a:t>10/15/20</a:t>
            </a:r>
          </a:p>
        </p:txBody>
      </p:sp>
      <p:sp>
        <p:nvSpPr>
          <p:cNvPr id="6" name="Footer Placeholder 5"/>
          <p:cNvSpPr>
            <a:spLocks noGrp="1"/>
          </p:cNvSpPr>
          <p:nvPr>
            <p:ph type="ftr" sz="quarter" idx="11"/>
          </p:nvPr>
        </p:nvSpPr>
        <p:spPr/>
        <p:txBody>
          <a:bodyPr/>
          <a:lstStyle/>
          <a:p>
            <a:endParaRPr lang="en-US">
              <a:solidFill>
                <a:srgbClr val="C5D1D7"/>
              </a:solidFill>
              <a:latin typeface="Calibri"/>
            </a:endParaRPr>
          </a:p>
        </p:txBody>
      </p:sp>
      <p:sp>
        <p:nvSpPr>
          <p:cNvPr id="7" name="Slide Number Placeholder 6"/>
          <p:cNvSpPr>
            <a:spLocks noGrp="1"/>
          </p:cNvSpPr>
          <p:nvPr>
            <p:ph type="sldNum" sz="quarter" idx="12"/>
          </p:nvPr>
        </p:nvSpPr>
        <p:spPr/>
        <p:txBody>
          <a:bodyPr/>
          <a:lstStyle/>
          <a:p>
            <a:fld id="{6A89ABF1-ED5E-4742-AA00-C5696C13826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291350726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solidFill>
                  <a:srgbClr val="C5D1D7"/>
                </a:solidFill>
                <a:latin typeface="Calibri"/>
              </a:rPr>
              <a:t>10/15/20</a:t>
            </a:r>
          </a:p>
        </p:txBody>
      </p:sp>
      <p:sp>
        <p:nvSpPr>
          <p:cNvPr id="8" name="Footer Placeholder 7"/>
          <p:cNvSpPr>
            <a:spLocks noGrp="1"/>
          </p:cNvSpPr>
          <p:nvPr>
            <p:ph type="ftr" sz="quarter" idx="11"/>
          </p:nvPr>
        </p:nvSpPr>
        <p:spPr/>
        <p:txBody>
          <a:bodyPr/>
          <a:lstStyle/>
          <a:p>
            <a:endParaRPr lang="en-US">
              <a:solidFill>
                <a:srgbClr val="C5D1D7"/>
              </a:solidFill>
              <a:latin typeface="Calibri"/>
            </a:endParaRPr>
          </a:p>
        </p:txBody>
      </p:sp>
      <p:sp>
        <p:nvSpPr>
          <p:cNvPr id="9" name="Slide Number Placeholder 8"/>
          <p:cNvSpPr>
            <a:spLocks noGrp="1"/>
          </p:cNvSpPr>
          <p:nvPr>
            <p:ph type="sldNum" sz="quarter" idx="12"/>
          </p:nvPr>
        </p:nvSpPr>
        <p:spPr/>
        <p:txBody>
          <a:bodyPr/>
          <a:lstStyle/>
          <a:p>
            <a:fld id="{6A89ABF1-ED5E-4742-AA00-C5696C13826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290095440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solidFill>
                  <a:srgbClr val="C5D1D7"/>
                </a:solidFill>
                <a:latin typeface="Calibri"/>
              </a:rPr>
              <a:t>10/15/20</a:t>
            </a:r>
          </a:p>
        </p:txBody>
      </p:sp>
      <p:sp>
        <p:nvSpPr>
          <p:cNvPr id="4" name="Footer Placeholder 3"/>
          <p:cNvSpPr>
            <a:spLocks noGrp="1"/>
          </p:cNvSpPr>
          <p:nvPr>
            <p:ph type="ftr" sz="quarter" idx="11"/>
          </p:nvPr>
        </p:nvSpPr>
        <p:spPr/>
        <p:txBody>
          <a:bodyPr/>
          <a:lstStyle/>
          <a:p>
            <a:endParaRPr lang="en-US">
              <a:solidFill>
                <a:srgbClr val="C5D1D7"/>
              </a:solidFill>
              <a:latin typeface="Calibri"/>
            </a:endParaRPr>
          </a:p>
        </p:txBody>
      </p:sp>
      <p:sp>
        <p:nvSpPr>
          <p:cNvPr id="5" name="Slide Number Placeholder 4"/>
          <p:cNvSpPr>
            <a:spLocks noGrp="1"/>
          </p:cNvSpPr>
          <p:nvPr>
            <p:ph type="sldNum" sz="quarter" idx="12"/>
          </p:nvPr>
        </p:nvSpPr>
        <p:spPr/>
        <p:txBody>
          <a:bodyPr/>
          <a:lstStyle/>
          <a:p>
            <a:fld id="{6A89ABF1-ED5E-4742-AA00-C5696C13826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59422081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solidFill>
                  <a:srgbClr val="C5D1D7"/>
                </a:solidFill>
                <a:latin typeface="Calibri"/>
              </a:rPr>
              <a:t>10/15/20</a:t>
            </a:r>
          </a:p>
        </p:txBody>
      </p:sp>
      <p:sp>
        <p:nvSpPr>
          <p:cNvPr id="3" name="Footer Placeholder 2"/>
          <p:cNvSpPr>
            <a:spLocks noGrp="1"/>
          </p:cNvSpPr>
          <p:nvPr>
            <p:ph type="ftr" sz="quarter" idx="11"/>
          </p:nvPr>
        </p:nvSpPr>
        <p:spPr/>
        <p:txBody>
          <a:bodyPr/>
          <a:lstStyle/>
          <a:p>
            <a:endParaRPr lang="en-US">
              <a:solidFill>
                <a:srgbClr val="C5D1D7"/>
              </a:solidFill>
              <a:latin typeface="Calibri"/>
            </a:endParaRPr>
          </a:p>
        </p:txBody>
      </p:sp>
      <p:sp>
        <p:nvSpPr>
          <p:cNvPr id="4" name="Slide Number Placeholder 3"/>
          <p:cNvSpPr>
            <a:spLocks noGrp="1"/>
          </p:cNvSpPr>
          <p:nvPr>
            <p:ph type="sldNum" sz="quarter" idx="12"/>
          </p:nvPr>
        </p:nvSpPr>
        <p:spPr/>
        <p:txBody>
          <a:bodyPr/>
          <a:lstStyle/>
          <a:p>
            <a:fld id="{6A89ABF1-ED5E-4742-AA00-C5696C13826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421908504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2" y="5495544"/>
            <a:ext cx="7772400" cy="594360"/>
          </a:xfrm>
        </p:spPr>
        <p:txBody>
          <a:bodyPr anchor="b"/>
          <a:lstStyle>
            <a:lvl1pPr algn="ctr">
              <a:defRPr sz="2200" b="1"/>
            </a:lvl1pPr>
          </a:lstStyle>
          <a:p>
            <a:r>
              <a:rPr lang="en-US"/>
              <a:t>Click to edit Master title style</a:t>
            </a:r>
            <a:endParaRPr lang="en-US" dirty="0"/>
          </a:p>
        </p:txBody>
      </p:sp>
      <p:sp>
        <p:nvSpPr>
          <p:cNvPr id="4" name="Text Placeholder 3"/>
          <p:cNvSpPr>
            <a:spLocks noGrp="1"/>
          </p:cNvSpPr>
          <p:nvPr>
            <p:ph type="body" sz="half" idx="2"/>
          </p:nvPr>
        </p:nvSpPr>
        <p:spPr>
          <a:xfrm>
            <a:off x="304801"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solidFill>
                  <a:srgbClr val="C5D1D7"/>
                </a:solidFill>
                <a:latin typeface="Calibri"/>
              </a:rPr>
              <a:t>10/15/20</a:t>
            </a:r>
          </a:p>
        </p:txBody>
      </p:sp>
      <p:sp>
        <p:nvSpPr>
          <p:cNvPr id="6" name="Footer Placeholder 5"/>
          <p:cNvSpPr>
            <a:spLocks noGrp="1"/>
          </p:cNvSpPr>
          <p:nvPr>
            <p:ph type="ftr" sz="quarter" idx="11"/>
          </p:nvPr>
        </p:nvSpPr>
        <p:spPr/>
        <p:txBody>
          <a:bodyPr/>
          <a:lstStyle/>
          <a:p>
            <a:endParaRPr lang="en-US">
              <a:solidFill>
                <a:srgbClr val="C5D1D7"/>
              </a:solidFill>
              <a:latin typeface="Calibri"/>
            </a:endParaRPr>
          </a:p>
        </p:txBody>
      </p:sp>
      <p:sp>
        <p:nvSpPr>
          <p:cNvPr id="7" name="Slide Number Placeholder 6"/>
          <p:cNvSpPr>
            <a:spLocks noGrp="1"/>
          </p:cNvSpPr>
          <p:nvPr>
            <p:ph type="sldNum" sz="quarter" idx="12"/>
          </p:nvPr>
        </p:nvSpPr>
        <p:spPr/>
        <p:txBody>
          <a:bodyPr/>
          <a:lstStyle/>
          <a:p>
            <a:fld id="{6A89ABF1-ED5E-4742-AA00-C5696C138266}" type="slidenum">
              <a:rPr lang="en-US" smtClean="0">
                <a:latin typeface="Calibri"/>
              </a:rPr>
              <a:pPr/>
              <a:t>‹#›</a:t>
            </a:fld>
            <a:endParaRPr lang="en-US">
              <a:latin typeface="Calibri"/>
            </a:endParaRPr>
          </a:p>
        </p:txBody>
      </p:sp>
      <p:sp>
        <p:nvSpPr>
          <p:cNvPr id="9" name="Content Placeholder 8"/>
          <p:cNvSpPr>
            <a:spLocks noGrp="1"/>
          </p:cNvSpPr>
          <p:nvPr>
            <p:ph sz="quarter" idx="13"/>
          </p:nvPr>
        </p:nvSpPr>
        <p:spPr>
          <a:xfrm>
            <a:off x="304800" y="381000"/>
            <a:ext cx="7772400" cy="4942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6927434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r>
              <a:rPr lang="en-US">
                <a:solidFill>
                  <a:srgbClr val="C5D1D7"/>
                </a:solidFill>
                <a:latin typeface="Calibri"/>
              </a:rPr>
              <a:t>10/15/20</a:t>
            </a:r>
          </a:p>
        </p:txBody>
      </p:sp>
      <p:sp>
        <p:nvSpPr>
          <p:cNvPr id="9" name="Slide Number Placeholder 8"/>
          <p:cNvSpPr>
            <a:spLocks noGrp="1"/>
          </p:cNvSpPr>
          <p:nvPr>
            <p:ph type="sldNum" sz="quarter" idx="11"/>
          </p:nvPr>
        </p:nvSpPr>
        <p:spPr/>
        <p:txBody>
          <a:bodyPr/>
          <a:lstStyle/>
          <a:p>
            <a:fld id="{6A89ABF1-ED5E-4742-AA00-C5696C138266}" type="slidenum">
              <a:rPr lang="en-US" smtClean="0">
                <a:latin typeface="Calibri"/>
              </a:rPr>
              <a:pPr/>
              <a:t>‹#›</a:t>
            </a:fld>
            <a:endParaRPr lang="en-US">
              <a:latin typeface="Calibri"/>
            </a:endParaRPr>
          </a:p>
        </p:txBody>
      </p:sp>
      <p:sp>
        <p:nvSpPr>
          <p:cNvPr id="10" name="Footer Placeholder 9"/>
          <p:cNvSpPr>
            <a:spLocks noGrp="1"/>
          </p:cNvSpPr>
          <p:nvPr>
            <p:ph type="ftr" sz="quarter" idx="12"/>
          </p:nvPr>
        </p:nvSpPr>
        <p:spPr/>
        <p:txBody>
          <a:bodyPr/>
          <a:lstStyle/>
          <a:p>
            <a:endParaRPr lang="en-US">
              <a:solidFill>
                <a:srgbClr val="C5D1D7"/>
              </a:solidFill>
              <a:latin typeface="Calibri"/>
            </a:endParaRPr>
          </a:p>
        </p:txBody>
      </p:sp>
    </p:spTree>
    <p:extLst>
      <p:ext uri="{BB962C8B-B14F-4D97-AF65-F5344CB8AC3E}">
        <p14:creationId xmlns:p14="http://schemas.microsoft.com/office/powerpoint/2010/main" val="304783032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solidFill>
                  <a:srgbClr val="C5D1D7"/>
                </a:solidFill>
                <a:latin typeface="Calibri"/>
              </a:rPr>
              <a:t>10/15/20</a:t>
            </a:r>
          </a:p>
        </p:txBody>
      </p:sp>
      <p:sp>
        <p:nvSpPr>
          <p:cNvPr id="5" name="Footer Placeholder 4"/>
          <p:cNvSpPr>
            <a:spLocks noGrp="1"/>
          </p:cNvSpPr>
          <p:nvPr>
            <p:ph type="ftr" sz="quarter" idx="11"/>
          </p:nvPr>
        </p:nvSpPr>
        <p:spPr/>
        <p:txBody>
          <a:bodyPr/>
          <a:lstStyle/>
          <a:p>
            <a:endParaRPr lang="en-US">
              <a:solidFill>
                <a:srgbClr val="C5D1D7"/>
              </a:solidFill>
              <a:latin typeface="Calibri"/>
            </a:endParaRPr>
          </a:p>
        </p:txBody>
      </p:sp>
      <p:sp>
        <p:nvSpPr>
          <p:cNvPr id="6" name="Slide Number Placeholder 5"/>
          <p:cNvSpPr>
            <a:spLocks noGrp="1"/>
          </p:cNvSpPr>
          <p:nvPr>
            <p:ph type="sldNum" sz="quarter" idx="12"/>
          </p:nvPr>
        </p:nvSpPr>
        <p:spPr/>
        <p:txBody>
          <a:bodyPr/>
          <a:lstStyle/>
          <a:p>
            <a:fld id="{6A89ABF1-ED5E-4742-AA00-C5696C13826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38931987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1752600" cy="58515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42"/>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solidFill>
                  <a:srgbClr val="C5D1D7"/>
                </a:solidFill>
                <a:latin typeface="Calibri"/>
              </a:rPr>
              <a:t>10/15/20</a:t>
            </a:r>
          </a:p>
        </p:txBody>
      </p:sp>
      <p:sp>
        <p:nvSpPr>
          <p:cNvPr id="5" name="Footer Placeholder 4"/>
          <p:cNvSpPr>
            <a:spLocks noGrp="1"/>
          </p:cNvSpPr>
          <p:nvPr>
            <p:ph type="ftr" sz="quarter" idx="11"/>
          </p:nvPr>
        </p:nvSpPr>
        <p:spPr/>
        <p:txBody>
          <a:bodyPr/>
          <a:lstStyle/>
          <a:p>
            <a:endParaRPr lang="en-US">
              <a:solidFill>
                <a:srgbClr val="C5D1D7"/>
              </a:solidFill>
              <a:latin typeface="Calibri"/>
            </a:endParaRPr>
          </a:p>
        </p:txBody>
      </p:sp>
      <p:sp>
        <p:nvSpPr>
          <p:cNvPr id="6" name="Slide Number Placeholder 5"/>
          <p:cNvSpPr>
            <a:spLocks noGrp="1"/>
          </p:cNvSpPr>
          <p:nvPr>
            <p:ph type="sldNum" sz="quarter" idx="12"/>
          </p:nvPr>
        </p:nvSpPr>
        <p:spPr/>
        <p:txBody>
          <a:bodyPr/>
          <a:lstStyle/>
          <a:p>
            <a:fld id="{6A89ABF1-ED5E-4742-AA00-C5696C13826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120109611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arch">
    <p:bg>
      <p:bgPr>
        <a:solidFill>
          <a:srgbClr val="132F5D"/>
        </a:solidFill>
        <a:effectLst/>
      </p:bgPr>
    </p:bg>
    <p:spTree>
      <p:nvGrpSpPr>
        <p:cNvPr id="1" name=""/>
        <p:cNvGrpSpPr/>
        <p:nvPr/>
      </p:nvGrpSpPr>
      <p:grpSpPr>
        <a:xfrm>
          <a:off x="0" y="0"/>
          <a:ext cx="0" cy="0"/>
          <a:chOff x="0" y="0"/>
          <a:chExt cx="0" cy="0"/>
        </a:xfrm>
      </p:grpSpPr>
      <p:sp>
        <p:nvSpPr>
          <p:cNvPr id="18" name="Title 1"/>
          <p:cNvSpPr txBox="1">
            <a:spLocks/>
          </p:cNvSpPr>
          <p:nvPr userDrawn="1"/>
        </p:nvSpPr>
        <p:spPr>
          <a:xfrm>
            <a:off x="304800" y="6400800"/>
            <a:ext cx="4597400" cy="3302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just"/>
            <a:r>
              <a:rPr lang="en-US" sz="1400" dirty="0">
                <a:solidFill>
                  <a:prstClr val="white"/>
                </a:solidFill>
              </a:rPr>
              <a:t>SCHOOL OF ARCHITECTURE													</a:t>
            </a:r>
          </a:p>
        </p:txBody>
      </p:sp>
      <p:sp>
        <p:nvSpPr>
          <p:cNvPr id="4" name="Title 3"/>
          <p:cNvSpPr>
            <a:spLocks noGrp="1"/>
          </p:cNvSpPr>
          <p:nvPr>
            <p:ph type="title"/>
          </p:nvPr>
        </p:nvSpPr>
        <p:spPr>
          <a:xfrm>
            <a:off x="914400" y="1362868"/>
            <a:ext cx="8229600" cy="542397"/>
          </a:xfrm>
          <a:prstGeom prst="rect">
            <a:avLst/>
          </a:prstGeom>
        </p:spPr>
        <p:txBody>
          <a:bodyPr vert="horz"/>
          <a:lstStyle>
            <a:lvl1pPr>
              <a:defRPr sz="3200" b="0" i="0">
                <a:latin typeface="Futura LT Heavy"/>
                <a:cs typeface="Futura LT Heavy"/>
              </a:defRPr>
            </a:lvl1pPr>
          </a:lstStyle>
          <a:p>
            <a:r>
              <a:rPr lang="en-US" dirty="0"/>
              <a:t>Click to edit Master title style</a:t>
            </a:r>
          </a:p>
        </p:txBody>
      </p:sp>
      <p:sp>
        <p:nvSpPr>
          <p:cNvPr id="10" name="Content Placeholder 9"/>
          <p:cNvSpPr>
            <a:spLocks noGrp="1"/>
          </p:cNvSpPr>
          <p:nvPr>
            <p:ph sz="quarter" idx="10"/>
          </p:nvPr>
        </p:nvSpPr>
        <p:spPr>
          <a:xfrm>
            <a:off x="1125188" y="1922199"/>
            <a:ext cx="7766050" cy="4318000"/>
          </a:xfrm>
          <a:prstGeom prst="rect">
            <a:avLst/>
          </a:prstGeom>
        </p:spPr>
        <p:txBody>
          <a:bodyPr vert="horz"/>
          <a:lstStyle>
            <a:lvl1pPr>
              <a:defRPr b="0" i="0">
                <a:latin typeface="Futura LT Medium"/>
                <a:cs typeface="Futura LT Medium"/>
              </a:defRPr>
            </a:lvl1pPr>
            <a:lvl2pPr>
              <a:defRPr b="0" i="0">
                <a:latin typeface="Futura LT Medium"/>
                <a:cs typeface="Futura LT Medium"/>
              </a:defRPr>
            </a:lvl2pPr>
            <a:lvl3pPr>
              <a:defRPr b="0" i="0">
                <a:latin typeface="Futura LT Medium"/>
                <a:cs typeface="Futura LT Medium"/>
              </a:defRPr>
            </a:lvl3pPr>
            <a:lvl4pPr>
              <a:defRPr b="0" i="0">
                <a:latin typeface="Futura LT Medium"/>
                <a:cs typeface="Futura LT Medium"/>
              </a:defRPr>
            </a:lvl4pPr>
            <a:lvl5pPr>
              <a:defRPr b="0" i="0">
                <a:latin typeface="Futura LT Medium"/>
                <a:cs typeface="Futura LT Medium"/>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5378266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Music">
    <p:bg>
      <p:bgPr>
        <a:solidFill>
          <a:srgbClr val="132F5D"/>
        </a:solidFill>
        <a:effectLst/>
      </p:bgPr>
    </p:bg>
    <p:spTree>
      <p:nvGrpSpPr>
        <p:cNvPr id="1" name=""/>
        <p:cNvGrpSpPr/>
        <p:nvPr/>
      </p:nvGrpSpPr>
      <p:grpSpPr>
        <a:xfrm>
          <a:off x="0" y="0"/>
          <a:ext cx="0" cy="0"/>
          <a:chOff x="0" y="0"/>
          <a:chExt cx="0" cy="0"/>
        </a:xfrm>
      </p:grpSpPr>
      <p:sp>
        <p:nvSpPr>
          <p:cNvPr id="9" name="Title 1"/>
          <p:cNvSpPr txBox="1">
            <a:spLocks/>
          </p:cNvSpPr>
          <p:nvPr/>
        </p:nvSpPr>
        <p:spPr>
          <a:xfrm>
            <a:off x="304800" y="6400800"/>
            <a:ext cx="4597400" cy="3302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just"/>
            <a:r>
              <a:rPr lang="en-US" sz="1400" dirty="0">
                <a:solidFill>
                  <a:prstClr val="white"/>
                </a:solidFill>
              </a:rPr>
              <a:t>SCHOOL OF MUSIC													</a:t>
            </a:r>
          </a:p>
        </p:txBody>
      </p:sp>
      <p:sp>
        <p:nvSpPr>
          <p:cNvPr id="7" name="Title 3"/>
          <p:cNvSpPr>
            <a:spLocks noGrp="1"/>
          </p:cNvSpPr>
          <p:nvPr>
            <p:ph type="title"/>
          </p:nvPr>
        </p:nvSpPr>
        <p:spPr>
          <a:xfrm>
            <a:off x="914400" y="1379804"/>
            <a:ext cx="8229600" cy="542397"/>
          </a:xfrm>
          <a:prstGeom prst="rect">
            <a:avLst/>
          </a:prstGeom>
        </p:spPr>
        <p:txBody>
          <a:bodyPr vert="horz"/>
          <a:lstStyle>
            <a:lvl1pPr>
              <a:defRPr sz="3200" b="0" i="0">
                <a:latin typeface="Futura LT Heavy"/>
                <a:cs typeface="Futura LT Heavy"/>
              </a:defRPr>
            </a:lvl1pPr>
          </a:lstStyle>
          <a:p>
            <a:r>
              <a:rPr lang="en-US" dirty="0"/>
              <a:t>Click to edit Master title style</a:t>
            </a:r>
          </a:p>
        </p:txBody>
      </p:sp>
      <p:sp>
        <p:nvSpPr>
          <p:cNvPr id="8" name="Content Placeholder 9"/>
          <p:cNvSpPr>
            <a:spLocks noGrp="1"/>
          </p:cNvSpPr>
          <p:nvPr>
            <p:ph sz="quarter" idx="10"/>
          </p:nvPr>
        </p:nvSpPr>
        <p:spPr>
          <a:xfrm>
            <a:off x="1125188" y="1922199"/>
            <a:ext cx="7766050" cy="4318000"/>
          </a:xfrm>
          <a:prstGeom prst="rect">
            <a:avLst/>
          </a:prstGeom>
        </p:spPr>
        <p:txBody>
          <a:bodyPr vert="horz"/>
          <a:lstStyle>
            <a:lvl1pPr>
              <a:defRPr b="0" i="0">
                <a:latin typeface="Futura LT Medium"/>
                <a:cs typeface="Futura LT Medium"/>
              </a:defRPr>
            </a:lvl1pPr>
            <a:lvl2pPr>
              <a:defRPr b="0" i="0">
                <a:latin typeface="Futura LT Medium"/>
                <a:cs typeface="Futura LT Medium"/>
              </a:defRPr>
            </a:lvl2pPr>
            <a:lvl3pPr>
              <a:defRPr b="0" i="0">
                <a:latin typeface="Futura LT Medium"/>
                <a:cs typeface="Futura LT Medium"/>
              </a:defRPr>
            </a:lvl3pPr>
            <a:lvl4pPr>
              <a:defRPr b="0" i="0">
                <a:latin typeface="Futura LT Medium"/>
                <a:cs typeface="Futura LT Medium"/>
              </a:defRPr>
            </a:lvl4pPr>
            <a:lvl5pPr>
              <a:defRPr b="0" i="0">
                <a:latin typeface="Futura LT Medium"/>
                <a:cs typeface="Futura LT Medium"/>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6715972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SOM">
    <p:bg>
      <p:bgPr>
        <a:solidFill>
          <a:srgbClr val="132F5D"/>
        </a:solidFill>
        <a:effectLst/>
      </p:bgPr>
    </p:bg>
    <p:spTree>
      <p:nvGrpSpPr>
        <p:cNvPr id="1" name=""/>
        <p:cNvGrpSpPr/>
        <p:nvPr/>
      </p:nvGrpSpPr>
      <p:grpSpPr>
        <a:xfrm>
          <a:off x="0" y="0"/>
          <a:ext cx="0" cy="0"/>
          <a:chOff x="0" y="0"/>
          <a:chExt cx="0" cy="0"/>
        </a:xfrm>
      </p:grpSpPr>
      <p:sp>
        <p:nvSpPr>
          <p:cNvPr id="16" name="Title 1"/>
          <p:cNvSpPr txBox="1">
            <a:spLocks/>
          </p:cNvSpPr>
          <p:nvPr userDrawn="1"/>
        </p:nvSpPr>
        <p:spPr>
          <a:xfrm>
            <a:off x="304800" y="6400800"/>
            <a:ext cx="4597400" cy="3302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just"/>
            <a:r>
              <a:rPr lang="en-US" sz="1400" dirty="0">
                <a:solidFill>
                  <a:prstClr val="white"/>
                </a:solidFill>
              </a:rPr>
              <a:t>SCHOOL OF MANAGEMENT												</a:t>
            </a:r>
          </a:p>
        </p:txBody>
      </p:sp>
      <p:sp>
        <p:nvSpPr>
          <p:cNvPr id="7" name="Title 3"/>
          <p:cNvSpPr>
            <a:spLocks noGrp="1"/>
          </p:cNvSpPr>
          <p:nvPr>
            <p:ph type="title"/>
          </p:nvPr>
        </p:nvSpPr>
        <p:spPr>
          <a:xfrm>
            <a:off x="914400" y="1379804"/>
            <a:ext cx="8229600" cy="542397"/>
          </a:xfrm>
          <a:prstGeom prst="rect">
            <a:avLst/>
          </a:prstGeom>
        </p:spPr>
        <p:txBody>
          <a:bodyPr vert="horz"/>
          <a:lstStyle>
            <a:lvl1pPr>
              <a:defRPr sz="3200" b="0" i="0">
                <a:latin typeface="Futura LT Heavy"/>
                <a:cs typeface="Futura LT Heavy"/>
              </a:defRPr>
            </a:lvl1pPr>
          </a:lstStyle>
          <a:p>
            <a:r>
              <a:rPr lang="en-US" dirty="0"/>
              <a:t>Click to edit Master title style</a:t>
            </a:r>
          </a:p>
        </p:txBody>
      </p:sp>
      <p:sp>
        <p:nvSpPr>
          <p:cNvPr id="8" name="Content Placeholder 9"/>
          <p:cNvSpPr>
            <a:spLocks noGrp="1"/>
          </p:cNvSpPr>
          <p:nvPr>
            <p:ph sz="quarter" idx="10"/>
          </p:nvPr>
        </p:nvSpPr>
        <p:spPr>
          <a:xfrm>
            <a:off x="1125188" y="1922199"/>
            <a:ext cx="7766050" cy="4318000"/>
          </a:xfrm>
          <a:prstGeom prst="rect">
            <a:avLst/>
          </a:prstGeom>
        </p:spPr>
        <p:txBody>
          <a:bodyPr vert="horz"/>
          <a:lstStyle>
            <a:lvl1pPr>
              <a:defRPr b="0" i="0">
                <a:latin typeface="Futura LT Medium"/>
                <a:cs typeface="Futura LT Medium"/>
              </a:defRPr>
            </a:lvl1pPr>
            <a:lvl2pPr>
              <a:defRPr b="0" i="0">
                <a:latin typeface="Futura LT Medium"/>
                <a:cs typeface="Futura LT Medium"/>
              </a:defRPr>
            </a:lvl2pPr>
            <a:lvl3pPr>
              <a:defRPr b="0" i="0">
                <a:latin typeface="Futura LT Medium"/>
                <a:cs typeface="Futura LT Medium"/>
              </a:defRPr>
            </a:lvl3pPr>
            <a:lvl4pPr>
              <a:defRPr b="0" i="0">
                <a:latin typeface="Futura LT Medium"/>
                <a:cs typeface="Futura LT Medium"/>
              </a:defRPr>
            </a:lvl4pPr>
            <a:lvl5pPr>
              <a:defRPr b="0" i="0">
                <a:latin typeface="Futura LT Medium"/>
                <a:cs typeface="Futura LT Medium"/>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7178669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Med">
    <p:bg>
      <p:bgPr>
        <a:solidFill>
          <a:srgbClr val="132F5D"/>
        </a:solidFill>
        <a:effectLst/>
      </p:bgPr>
    </p:bg>
    <p:spTree>
      <p:nvGrpSpPr>
        <p:cNvPr id="1" name=""/>
        <p:cNvGrpSpPr/>
        <p:nvPr/>
      </p:nvGrpSpPr>
      <p:grpSpPr>
        <a:xfrm>
          <a:off x="0" y="0"/>
          <a:ext cx="0" cy="0"/>
          <a:chOff x="0" y="0"/>
          <a:chExt cx="0" cy="0"/>
        </a:xfrm>
      </p:grpSpPr>
      <p:sp>
        <p:nvSpPr>
          <p:cNvPr id="16" name="Title 1"/>
          <p:cNvSpPr txBox="1">
            <a:spLocks/>
          </p:cNvSpPr>
          <p:nvPr userDrawn="1"/>
        </p:nvSpPr>
        <p:spPr>
          <a:xfrm>
            <a:off x="304800" y="6400800"/>
            <a:ext cx="4597400" cy="3302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just"/>
            <a:r>
              <a:rPr lang="en-US" sz="1400" dirty="0">
                <a:solidFill>
                  <a:prstClr val="white"/>
                </a:solidFill>
              </a:rPr>
              <a:t>SCHOOL OF MEDICINE												</a:t>
            </a:r>
          </a:p>
        </p:txBody>
      </p:sp>
      <p:sp>
        <p:nvSpPr>
          <p:cNvPr id="7" name="Title 3"/>
          <p:cNvSpPr>
            <a:spLocks noGrp="1"/>
          </p:cNvSpPr>
          <p:nvPr>
            <p:ph type="title"/>
          </p:nvPr>
        </p:nvSpPr>
        <p:spPr>
          <a:xfrm>
            <a:off x="914400" y="1379804"/>
            <a:ext cx="8229600" cy="542397"/>
          </a:xfrm>
          <a:prstGeom prst="rect">
            <a:avLst/>
          </a:prstGeom>
        </p:spPr>
        <p:txBody>
          <a:bodyPr vert="horz"/>
          <a:lstStyle>
            <a:lvl1pPr>
              <a:defRPr sz="3200" b="0" i="0">
                <a:latin typeface="Futura LT Heavy"/>
                <a:cs typeface="Futura LT Heavy"/>
              </a:defRPr>
            </a:lvl1pPr>
          </a:lstStyle>
          <a:p>
            <a:r>
              <a:rPr lang="en-US" dirty="0"/>
              <a:t>Click to edit Master title style</a:t>
            </a:r>
          </a:p>
        </p:txBody>
      </p:sp>
      <p:sp>
        <p:nvSpPr>
          <p:cNvPr id="8" name="Content Placeholder 9"/>
          <p:cNvSpPr>
            <a:spLocks noGrp="1"/>
          </p:cNvSpPr>
          <p:nvPr>
            <p:ph sz="quarter" idx="10"/>
          </p:nvPr>
        </p:nvSpPr>
        <p:spPr>
          <a:xfrm>
            <a:off x="1125188" y="1922199"/>
            <a:ext cx="7766050" cy="4318000"/>
          </a:xfrm>
          <a:prstGeom prst="rect">
            <a:avLst/>
          </a:prstGeom>
        </p:spPr>
        <p:txBody>
          <a:bodyPr vert="horz"/>
          <a:lstStyle>
            <a:lvl1pPr>
              <a:defRPr b="0" i="0">
                <a:latin typeface="Futura LT Medium"/>
                <a:cs typeface="Futura LT Medium"/>
              </a:defRPr>
            </a:lvl1pPr>
            <a:lvl2pPr>
              <a:defRPr b="0" i="0">
                <a:latin typeface="Futura LT Medium"/>
                <a:cs typeface="Futura LT Medium"/>
              </a:defRPr>
            </a:lvl2pPr>
            <a:lvl3pPr>
              <a:defRPr b="0" i="0">
                <a:latin typeface="Futura LT Medium"/>
                <a:cs typeface="Futura LT Medium"/>
              </a:defRPr>
            </a:lvl3pPr>
            <a:lvl4pPr>
              <a:defRPr b="0" i="0">
                <a:latin typeface="Futura LT Medium"/>
                <a:cs typeface="Futura LT Medium"/>
              </a:defRPr>
            </a:lvl4pPr>
            <a:lvl5pPr>
              <a:defRPr b="0" i="0">
                <a:latin typeface="Futura LT Medium"/>
                <a:cs typeface="Futura LT Medium"/>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0713202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GSAS science">
    <p:bg>
      <p:bgPr>
        <a:solidFill>
          <a:srgbClr val="132F5D"/>
        </a:solidFill>
        <a:effectLst/>
      </p:bgPr>
    </p:bg>
    <p:spTree>
      <p:nvGrpSpPr>
        <p:cNvPr id="1" name=""/>
        <p:cNvGrpSpPr/>
        <p:nvPr/>
      </p:nvGrpSpPr>
      <p:grpSpPr>
        <a:xfrm>
          <a:off x="0" y="0"/>
          <a:ext cx="0" cy="0"/>
          <a:chOff x="0" y="0"/>
          <a:chExt cx="0" cy="0"/>
        </a:xfrm>
      </p:grpSpPr>
      <p:sp>
        <p:nvSpPr>
          <p:cNvPr id="15" name="Title 1"/>
          <p:cNvSpPr txBox="1">
            <a:spLocks/>
          </p:cNvSpPr>
          <p:nvPr userDrawn="1"/>
        </p:nvSpPr>
        <p:spPr>
          <a:xfrm>
            <a:off x="1333500" y="6527800"/>
            <a:ext cx="4597400" cy="3302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just"/>
            <a:r>
              <a:rPr lang="en-US" sz="1400" dirty="0">
                <a:solidFill>
                  <a:prstClr val="white"/>
                </a:solidFill>
              </a:rPr>
              <a:t>GRADUATE SCHOOL — SCIENCES												</a:t>
            </a:r>
          </a:p>
        </p:txBody>
      </p:sp>
      <p:sp>
        <p:nvSpPr>
          <p:cNvPr id="7" name="Title 3"/>
          <p:cNvSpPr>
            <a:spLocks noGrp="1"/>
          </p:cNvSpPr>
          <p:nvPr>
            <p:ph type="title"/>
          </p:nvPr>
        </p:nvSpPr>
        <p:spPr>
          <a:xfrm>
            <a:off x="914400" y="1379804"/>
            <a:ext cx="8229600" cy="542397"/>
          </a:xfrm>
          <a:prstGeom prst="rect">
            <a:avLst/>
          </a:prstGeom>
        </p:spPr>
        <p:txBody>
          <a:bodyPr vert="horz"/>
          <a:lstStyle>
            <a:lvl1pPr>
              <a:defRPr sz="3200" b="0" i="0">
                <a:latin typeface="Futura LT Heavy"/>
                <a:cs typeface="Futura LT Heavy"/>
              </a:defRPr>
            </a:lvl1pPr>
          </a:lstStyle>
          <a:p>
            <a:r>
              <a:rPr lang="en-US" dirty="0"/>
              <a:t>Click to edit Master title style</a:t>
            </a:r>
          </a:p>
        </p:txBody>
      </p:sp>
      <p:sp>
        <p:nvSpPr>
          <p:cNvPr id="8" name="Content Placeholder 9"/>
          <p:cNvSpPr>
            <a:spLocks noGrp="1"/>
          </p:cNvSpPr>
          <p:nvPr>
            <p:ph sz="quarter" idx="10"/>
          </p:nvPr>
        </p:nvSpPr>
        <p:spPr>
          <a:xfrm>
            <a:off x="1125188" y="1922199"/>
            <a:ext cx="7766050" cy="4318000"/>
          </a:xfrm>
          <a:prstGeom prst="rect">
            <a:avLst/>
          </a:prstGeom>
        </p:spPr>
        <p:txBody>
          <a:bodyPr vert="horz"/>
          <a:lstStyle>
            <a:lvl1pPr>
              <a:defRPr b="0" i="0">
                <a:latin typeface="Futura LT Medium"/>
                <a:cs typeface="Futura LT Medium"/>
              </a:defRPr>
            </a:lvl1pPr>
            <a:lvl2pPr>
              <a:defRPr b="0" i="0">
                <a:latin typeface="Futura LT Medium"/>
                <a:cs typeface="Futura LT Medium"/>
              </a:defRPr>
            </a:lvl2pPr>
            <a:lvl3pPr>
              <a:defRPr b="0" i="0">
                <a:latin typeface="Futura LT Medium"/>
                <a:cs typeface="Futura LT Medium"/>
              </a:defRPr>
            </a:lvl3pPr>
            <a:lvl4pPr>
              <a:defRPr b="0" i="0">
                <a:latin typeface="Futura LT Medium"/>
                <a:cs typeface="Futura LT Medium"/>
              </a:defRPr>
            </a:lvl4pPr>
            <a:lvl5pPr>
              <a:defRPr b="0" i="0">
                <a:latin typeface="Futura LT Medium"/>
                <a:cs typeface="Futura LT Medium"/>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591986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GSAS Humanities">
    <p:bg>
      <p:bgPr>
        <a:solidFill>
          <a:srgbClr val="132F5D"/>
        </a:solidFill>
        <a:effectLst/>
      </p:bgPr>
    </p:bg>
    <p:spTree>
      <p:nvGrpSpPr>
        <p:cNvPr id="1" name=""/>
        <p:cNvGrpSpPr/>
        <p:nvPr/>
      </p:nvGrpSpPr>
      <p:grpSpPr>
        <a:xfrm>
          <a:off x="0" y="0"/>
          <a:ext cx="0" cy="0"/>
          <a:chOff x="0" y="0"/>
          <a:chExt cx="0" cy="0"/>
        </a:xfrm>
      </p:grpSpPr>
      <p:sp>
        <p:nvSpPr>
          <p:cNvPr id="18" name="Title 1"/>
          <p:cNvSpPr txBox="1">
            <a:spLocks/>
          </p:cNvSpPr>
          <p:nvPr userDrawn="1"/>
        </p:nvSpPr>
        <p:spPr>
          <a:xfrm>
            <a:off x="304800" y="6400800"/>
            <a:ext cx="4597400" cy="3302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just"/>
            <a:r>
              <a:rPr lang="en-US" sz="1400" dirty="0">
                <a:solidFill>
                  <a:prstClr val="white"/>
                </a:solidFill>
              </a:rPr>
              <a:t>GRADUATE SCHOOL — HUMANITIES</a:t>
            </a:r>
          </a:p>
          <a:p>
            <a:pPr algn="just"/>
            <a:endParaRPr lang="en-US" sz="1400" dirty="0">
              <a:solidFill>
                <a:prstClr val="white"/>
              </a:solidFill>
            </a:endParaRPr>
          </a:p>
        </p:txBody>
      </p:sp>
      <p:sp>
        <p:nvSpPr>
          <p:cNvPr id="7" name="Title 3"/>
          <p:cNvSpPr>
            <a:spLocks noGrp="1"/>
          </p:cNvSpPr>
          <p:nvPr>
            <p:ph type="title"/>
          </p:nvPr>
        </p:nvSpPr>
        <p:spPr>
          <a:xfrm>
            <a:off x="914400" y="1379804"/>
            <a:ext cx="8229600" cy="542397"/>
          </a:xfrm>
          <a:prstGeom prst="rect">
            <a:avLst/>
          </a:prstGeom>
        </p:spPr>
        <p:txBody>
          <a:bodyPr vert="horz"/>
          <a:lstStyle>
            <a:lvl1pPr>
              <a:defRPr sz="3200" b="0" i="0">
                <a:latin typeface="Futura LT Heavy"/>
                <a:cs typeface="Futura LT Heavy"/>
              </a:defRPr>
            </a:lvl1pPr>
          </a:lstStyle>
          <a:p>
            <a:r>
              <a:rPr lang="en-US" dirty="0"/>
              <a:t>Click to edit Master title style</a:t>
            </a:r>
          </a:p>
        </p:txBody>
      </p:sp>
      <p:sp>
        <p:nvSpPr>
          <p:cNvPr id="8" name="Content Placeholder 9"/>
          <p:cNvSpPr>
            <a:spLocks noGrp="1"/>
          </p:cNvSpPr>
          <p:nvPr>
            <p:ph sz="quarter" idx="10"/>
          </p:nvPr>
        </p:nvSpPr>
        <p:spPr>
          <a:xfrm>
            <a:off x="1125188" y="1922199"/>
            <a:ext cx="7766050" cy="4318000"/>
          </a:xfrm>
          <a:prstGeom prst="rect">
            <a:avLst/>
          </a:prstGeom>
        </p:spPr>
        <p:txBody>
          <a:bodyPr vert="horz"/>
          <a:lstStyle>
            <a:lvl1pPr>
              <a:defRPr b="0" i="0">
                <a:latin typeface="Futura LT Medium"/>
                <a:cs typeface="Futura LT Medium"/>
              </a:defRPr>
            </a:lvl1pPr>
            <a:lvl2pPr>
              <a:defRPr b="0" i="0">
                <a:latin typeface="Futura LT Medium"/>
                <a:cs typeface="Futura LT Medium"/>
              </a:defRPr>
            </a:lvl2pPr>
            <a:lvl3pPr>
              <a:defRPr b="0" i="0">
                <a:latin typeface="Futura LT Medium"/>
                <a:cs typeface="Futura LT Medium"/>
              </a:defRPr>
            </a:lvl3pPr>
            <a:lvl4pPr>
              <a:defRPr b="0" i="0">
                <a:latin typeface="Futura LT Medium"/>
                <a:cs typeface="Futura LT Medium"/>
              </a:defRPr>
            </a:lvl4pPr>
            <a:lvl5pPr>
              <a:defRPr b="0" i="0">
                <a:latin typeface="Futura LT Medium"/>
                <a:cs typeface="Futura LT Medium"/>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811154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GSAS Social Science">
    <p:bg>
      <p:bgPr>
        <a:solidFill>
          <a:srgbClr val="132F5D"/>
        </a:solidFill>
        <a:effectLst/>
      </p:bgPr>
    </p:bg>
    <p:spTree>
      <p:nvGrpSpPr>
        <p:cNvPr id="1" name=""/>
        <p:cNvGrpSpPr/>
        <p:nvPr/>
      </p:nvGrpSpPr>
      <p:grpSpPr>
        <a:xfrm>
          <a:off x="0" y="0"/>
          <a:ext cx="0" cy="0"/>
          <a:chOff x="0" y="0"/>
          <a:chExt cx="0" cy="0"/>
        </a:xfrm>
      </p:grpSpPr>
      <p:sp>
        <p:nvSpPr>
          <p:cNvPr id="17" name="Title 1"/>
          <p:cNvSpPr txBox="1">
            <a:spLocks/>
          </p:cNvSpPr>
          <p:nvPr userDrawn="1"/>
        </p:nvSpPr>
        <p:spPr>
          <a:xfrm>
            <a:off x="304800" y="6400800"/>
            <a:ext cx="4597400" cy="3302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just"/>
            <a:r>
              <a:rPr lang="en-US" sz="1400" dirty="0">
                <a:solidFill>
                  <a:prstClr val="white"/>
                </a:solidFill>
              </a:rPr>
              <a:t>GRADUATE SCHOOL — SOCIAL SCIENCES</a:t>
            </a:r>
          </a:p>
          <a:p>
            <a:pPr algn="just"/>
            <a:endParaRPr lang="en-US" sz="1400" dirty="0">
              <a:solidFill>
                <a:prstClr val="white"/>
              </a:solidFill>
            </a:endParaRPr>
          </a:p>
        </p:txBody>
      </p:sp>
      <p:sp>
        <p:nvSpPr>
          <p:cNvPr id="7" name="Title 3"/>
          <p:cNvSpPr>
            <a:spLocks noGrp="1"/>
          </p:cNvSpPr>
          <p:nvPr>
            <p:ph type="title"/>
          </p:nvPr>
        </p:nvSpPr>
        <p:spPr>
          <a:xfrm>
            <a:off x="914400" y="1379804"/>
            <a:ext cx="8229600" cy="542397"/>
          </a:xfrm>
          <a:prstGeom prst="rect">
            <a:avLst/>
          </a:prstGeom>
        </p:spPr>
        <p:txBody>
          <a:bodyPr vert="horz"/>
          <a:lstStyle>
            <a:lvl1pPr>
              <a:defRPr sz="3200" b="0" i="0">
                <a:latin typeface="Futura LT Heavy"/>
                <a:cs typeface="Futura LT Heavy"/>
              </a:defRPr>
            </a:lvl1pPr>
          </a:lstStyle>
          <a:p>
            <a:r>
              <a:rPr lang="en-US" dirty="0"/>
              <a:t>Click to edit Master title style</a:t>
            </a:r>
          </a:p>
        </p:txBody>
      </p:sp>
      <p:sp>
        <p:nvSpPr>
          <p:cNvPr id="8" name="Content Placeholder 9"/>
          <p:cNvSpPr>
            <a:spLocks noGrp="1"/>
          </p:cNvSpPr>
          <p:nvPr>
            <p:ph sz="quarter" idx="10"/>
          </p:nvPr>
        </p:nvSpPr>
        <p:spPr>
          <a:xfrm>
            <a:off x="1125188" y="1922199"/>
            <a:ext cx="7766050" cy="4318000"/>
          </a:xfrm>
          <a:prstGeom prst="rect">
            <a:avLst/>
          </a:prstGeom>
        </p:spPr>
        <p:txBody>
          <a:bodyPr vert="horz"/>
          <a:lstStyle>
            <a:lvl1pPr>
              <a:defRPr b="0" i="0">
                <a:latin typeface="Futura LT Medium"/>
                <a:cs typeface="Futura LT Medium"/>
              </a:defRPr>
            </a:lvl1pPr>
            <a:lvl2pPr>
              <a:defRPr b="0" i="0">
                <a:latin typeface="Futura LT Medium"/>
                <a:cs typeface="Futura LT Medium"/>
              </a:defRPr>
            </a:lvl2pPr>
            <a:lvl3pPr>
              <a:defRPr b="0" i="0">
                <a:latin typeface="Futura LT Medium"/>
                <a:cs typeface="Futura LT Medium"/>
              </a:defRPr>
            </a:lvl3pPr>
            <a:lvl4pPr>
              <a:defRPr b="0" i="0">
                <a:latin typeface="Futura LT Medium"/>
                <a:cs typeface="Futura LT Medium"/>
              </a:defRPr>
            </a:lvl4pPr>
            <a:lvl5pPr>
              <a:defRPr b="0" i="0">
                <a:latin typeface="Futura LT Medium"/>
                <a:cs typeface="Futura LT Medium"/>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7673649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Drama">
    <p:bg>
      <p:bgPr>
        <a:solidFill>
          <a:srgbClr val="132F5D"/>
        </a:solidFill>
        <a:effectLst/>
      </p:bgPr>
    </p:bg>
    <p:spTree>
      <p:nvGrpSpPr>
        <p:cNvPr id="1" name=""/>
        <p:cNvGrpSpPr/>
        <p:nvPr/>
      </p:nvGrpSpPr>
      <p:grpSpPr>
        <a:xfrm>
          <a:off x="0" y="0"/>
          <a:ext cx="0" cy="0"/>
          <a:chOff x="0" y="0"/>
          <a:chExt cx="0" cy="0"/>
        </a:xfrm>
      </p:grpSpPr>
      <p:sp>
        <p:nvSpPr>
          <p:cNvPr id="16" name="Title 1"/>
          <p:cNvSpPr txBox="1">
            <a:spLocks/>
          </p:cNvSpPr>
          <p:nvPr userDrawn="1"/>
        </p:nvSpPr>
        <p:spPr>
          <a:xfrm>
            <a:off x="304800" y="6400800"/>
            <a:ext cx="4597400" cy="3302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just"/>
            <a:r>
              <a:rPr lang="en-US" sz="1400" dirty="0">
                <a:solidFill>
                  <a:prstClr val="white"/>
                </a:solidFill>
              </a:rPr>
              <a:t>SCHOOL OF DRAMA												</a:t>
            </a:r>
          </a:p>
        </p:txBody>
      </p:sp>
      <p:sp>
        <p:nvSpPr>
          <p:cNvPr id="7" name="Title 3"/>
          <p:cNvSpPr>
            <a:spLocks noGrp="1"/>
          </p:cNvSpPr>
          <p:nvPr>
            <p:ph type="title"/>
          </p:nvPr>
        </p:nvSpPr>
        <p:spPr>
          <a:xfrm>
            <a:off x="914400" y="1379804"/>
            <a:ext cx="8229600" cy="542397"/>
          </a:xfrm>
          <a:prstGeom prst="rect">
            <a:avLst/>
          </a:prstGeom>
        </p:spPr>
        <p:txBody>
          <a:bodyPr vert="horz"/>
          <a:lstStyle>
            <a:lvl1pPr>
              <a:defRPr sz="3200" b="0" i="0">
                <a:latin typeface="Futura LT Heavy"/>
                <a:cs typeface="Futura LT Heavy"/>
              </a:defRPr>
            </a:lvl1pPr>
          </a:lstStyle>
          <a:p>
            <a:r>
              <a:rPr lang="en-US" dirty="0"/>
              <a:t>Click to edit Master title style</a:t>
            </a:r>
          </a:p>
        </p:txBody>
      </p:sp>
      <p:sp>
        <p:nvSpPr>
          <p:cNvPr id="8" name="Content Placeholder 9"/>
          <p:cNvSpPr>
            <a:spLocks noGrp="1"/>
          </p:cNvSpPr>
          <p:nvPr>
            <p:ph sz="quarter" idx="10"/>
          </p:nvPr>
        </p:nvSpPr>
        <p:spPr>
          <a:xfrm>
            <a:off x="1125188" y="1922199"/>
            <a:ext cx="7766050" cy="4318000"/>
          </a:xfrm>
          <a:prstGeom prst="rect">
            <a:avLst/>
          </a:prstGeom>
        </p:spPr>
        <p:txBody>
          <a:bodyPr vert="horz"/>
          <a:lstStyle>
            <a:lvl1pPr>
              <a:defRPr b="0" i="0">
                <a:latin typeface="Futura LT Medium"/>
                <a:cs typeface="Futura LT Medium"/>
              </a:defRPr>
            </a:lvl1pPr>
            <a:lvl2pPr>
              <a:defRPr b="0" i="0">
                <a:latin typeface="Futura LT Medium"/>
                <a:cs typeface="Futura LT Medium"/>
              </a:defRPr>
            </a:lvl2pPr>
            <a:lvl3pPr>
              <a:defRPr b="0" i="0">
                <a:latin typeface="Futura LT Medium"/>
                <a:cs typeface="Futura LT Medium"/>
              </a:defRPr>
            </a:lvl3pPr>
            <a:lvl4pPr>
              <a:defRPr b="0" i="0">
                <a:latin typeface="Futura LT Medium"/>
                <a:cs typeface="Futura LT Medium"/>
              </a:defRPr>
            </a:lvl4pPr>
            <a:lvl5pPr>
              <a:defRPr b="0" i="0">
                <a:latin typeface="Futura LT Medium"/>
                <a:cs typeface="Futura LT Medium"/>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2059080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Art">
    <p:bg>
      <p:bgPr>
        <a:solidFill>
          <a:srgbClr val="132F5D"/>
        </a:solidFill>
        <a:effectLst/>
      </p:bgPr>
    </p:bg>
    <p:spTree>
      <p:nvGrpSpPr>
        <p:cNvPr id="1" name=""/>
        <p:cNvGrpSpPr/>
        <p:nvPr/>
      </p:nvGrpSpPr>
      <p:grpSpPr>
        <a:xfrm>
          <a:off x="0" y="0"/>
          <a:ext cx="0" cy="0"/>
          <a:chOff x="0" y="0"/>
          <a:chExt cx="0" cy="0"/>
        </a:xfrm>
      </p:grpSpPr>
      <p:sp>
        <p:nvSpPr>
          <p:cNvPr id="16" name="Title 1"/>
          <p:cNvSpPr txBox="1">
            <a:spLocks/>
          </p:cNvSpPr>
          <p:nvPr userDrawn="1"/>
        </p:nvSpPr>
        <p:spPr>
          <a:xfrm>
            <a:off x="304800" y="6400800"/>
            <a:ext cx="4597400" cy="3302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just"/>
            <a:r>
              <a:rPr lang="en-US" sz="1400" dirty="0">
                <a:solidFill>
                  <a:prstClr val="white"/>
                </a:solidFill>
              </a:rPr>
              <a:t>SCHOOL OF ART											</a:t>
            </a:r>
          </a:p>
        </p:txBody>
      </p:sp>
      <p:sp>
        <p:nvSpPr>
          <p:cNvPr id="7" name="Title 3"/>
          <p:cNvSpPr>
            <a:spLocks noGrp="1"/>
          </p:cNvSpPr>
          <p:nvPr>
            <p:ph type="title"/>
          </p:nvPr>
        </p:nvSpPr>
        <p:spPr>
          <a:xfrm>
            <a:off x="914400" y="1379804"/>
            <a:ext cx="8229600" cy="542397"/>
          </a:xfrm>
          <a:prstGeom prst="rect">
            <a:avLst/>
          </a:prstGeom>
        </p:spPr>
        <p:txBody>
          <a:bodyPr vert="horz"/>
          <a:lstStyle>
            <a:lvl1pPr>
              <a:defRPr sz="3200" b="0" i="0">
                <a:latin typeface="Futura LT Heavy"/>
                <a:cs typeface="Futura LT Heavy"/>
              </a:defRPr>
            </a:lvl1pPr>
          </a:lstStyle>
          <a:p>
            <a:r>
              <a:rPr lang="en-US" dirty="0"/>
              <a:t>Click to edit Master title style</a:t>
            </a:r>
          </a:p>
        </p:txBody>
      </p:sp>
      <p:sp>
        <p:nvSpPr>
          <p:cNvPr id="8" name="Content Placeholder 9"/>
          <p:cNvSpPr>
            <a:spLocks noGrp="1"/>
          </p:cNvSpPr>
          <p:nvPr>
            <p:ph sz="quarter" idx="10"/>
          </p:nvPr>
        </p:nvSpPr>
        <p:spPr>
          <a:xfrm>
            <a:off x="1125188" y="1922199"/>
            <a:ext cx="7766050" cy="4318000"/>
          </a:xfrm>
          <a:prstGeom prst="rect">
            <a:avLst/>
          </a:prstGeom>
        </p:spPr>
        <p:txBody>
          <a:bodyPr vert="horz"/>
          <a:lstStyle>
            <a:lvl1pPr>
              <a:defRPr b="0" i="0">
                <a:latin typeface="Futura LT Medium"/>
                <a:cs typeface="Futura LT Medium"/>
              </a:defRPr>
            </a:lvl1pPr>
            <a:lvl2pPr>
              <a:defRPr b="0" i="0">
                <a:latin typeface="Futura LT Medium"/>
                <a:cs typeface="Futura LT Medium"/>
              </a:defRPr>
            </a:lvl2pPr>
            <a:lvl3pPr>
              <a:defRPr b="0" i="0">
                <a:latin typeface="Futura LT Medium"/>
                <a:cs typeface="Futura LT Medium"/>
              </a:defRPr>
            </a:lvl3pPr>
            <a:lvl4pPr>
              <a:defRPr b="0" i="0">
                <a:latin typeface="Futura LT Medium"/>
                <a:cs typeface="Futura LT Medium"/>
              </a:defRPr>
            </a:lvl4pPr>
            <a:lvl5pPr>
              <a:defRPr b="0" i="0">
                <a:latin typeface="Futura LT Medium"/>
                <a:cs typeface="Futura LT Medium"/>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9147467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Law">
    <p:bg>
      <p:bgPr>
        <a:solidFill>
          <a:srgbClr val="132F5D"/>
        </a:solidFill>
        <a:effectLst/>
      </p:bgPr>
    </p:bg>
    <p:spTree>
      <p:nvGrpSpPr>
        <p:cNvPr id="1" name=""/>
        <p:cNvGrpSpPr/>
        <p:nvPr/>
      </p:nvGrpSpPr>
      <p:grpSpPr>
        <a:xfrm>
          <a:off x="0" y="0"/>
          <a:ext cx="0" cy="0"/>
          <a:chOff x="0" y="0"/>
          <a:chExt cx="0" cy="0"/>
        </a:xfrm>
      </p:grpSpPr>
      <p:sp>
        <p:nvSpPr>
          <p:cNvPr id="16" name="Title 1"/>
          <p:cNvSpPr txBox="1">
            <a:spLocks/>
          </p:cNvSpPr>
          <p:nvPr userDrawn="1"/>
        </p:nvSpPr>
        <p:spPr>
          <a:xfrm>
            <a:off x="304800" y="6400800"/>
            <a:ext cx="4597400" cy="3302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just"/>
            <a:r>
              <a:rPr lang="en-US" sz="1400" dirty="0">
                <a:solidFill>
                  <a:prstClr val="white"/>
                </a:solidFill>
              </a:rPr>
              <a:t>LAW SCHOOL												</a:t>
            </a:r>
          </a:p>
        </p:txBody>
      </p:sp>
      <p:sp>
        <p:nvSpPr>
          <p:cNvPr id="7" name="Title 3"/>
          <p:cNvSpPr>
            <a:spLocks noGrp="1"/>
          </p:cNvSpPr>
          <p:nvPr>
            <p:ph type="title"/>
          </p:nvPr>
        </p:nvSpPr>
        <p:spPr>
          <a:xfrm>
            <a:off x="914400" y="1379804"/>
            <a:ext cx="8229600" cy="542397"/>
          </a:xfrm>
          <a:prstGeom prst="rect">
            <a:avLst/>
          </a:prstGeom>
        </p:spPr>
        <p:txBody>
          <a:bodyPr vert="horz"/>
          <a:lstStyle>
            <a:lvl1pPr>
              <a:defRPr sz="3200" b="0" i="0">
                <a:latin typeface="Futura LT Heavy"/>
                <a:cs typeface="Futura LT Heavy"/>
              </a:defRPr>
            </a:lvl1pPr>
          </a:lstStyle>
          <a:p>
            <a:r>
              <a:rPr lang="en-US" dirty="0"/>
              <a:t>Click to edit Master title style</a:t>
            </a:r>
          </a:p>
        </p:txBody>
      </p:sp>
      <p:sp>
        <p:nvSpPr>
          <p:cNvPr id="8" name="Content Placeholder 9"/>
          <p:cNvSpPr>
            <a:spLocks noGrp="1"/>
          </p:cNvSpPr>
          <p:nvPr>
            <p:ph sz="quarter" idx="10"/>
          </p:nvPr>
        </p:nvSpPr>
        <p:spPr>
          <a:xfrm>
            <a:off x="1125188" y="1922199"/>
            <a:ext cx="7766050" cy="4318000"/>
          </a:xfrm>
          <a:prstGeom prst="rect">
            <a:avLst/>
          </a:prstGeom>
        </p:spPr>
        <p:txBody>
          <a:bodyPr vert="horz"/>
          <a:lstStyle>
            <a:lvl1pPr>
              <a:defRPr b="0" i="0">
                <a:latin typeface="Futura LT Medium"/>
                <a:cs typeface="Futura LT Medium"/>
              </a:defRPr>
            </a:lvl1pPr>
            <a:lvl2pPr>
              <a:defRPr b="0" i="0">
                <a:latin typeface="Futura LT Medium"/>
                <a:cs typeface="Futura LT Medium"/>
              </a:defRPr>
            </a:lvl2pPr>
            <a:lvl3pPr>
              <a:defRPr b="0" i="0">
                <a:latin typeface="Futura LT Medium"/>
                <a:cs typeface="Futura LT Medium"/>
              </a:defRPr>
            </a:lvl3pPr>
            <a:lvl4pPr>
              <a:defRPr b="0" i="0">
                <a:latin typeface="Futura LT Medium"/>
                <a:cs typeface="Futura LT Medium"/>
              </a:defRPr>
            </a:lvl4pPr>
            <a:lvl5pPr>
              <a:defRPr b="0" i="0">
                <a:latin typeface="Futura LT Medium"/>
                <a:cs typeface="Futura LT Medium"/>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2507905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Divinity">
    <p:bg>
      <p:bgPr>
        <a:solidFill>
          <a:srgbClr val="132F5D"/>
        </a:solidFill>
        <a:effectLst/>
      </p:bgPr>
    </p:bg>
    <p:spTree>
      <p:nvGrpSpPr>
        <p:cNvPr id="1" name=""/>
        <p:cNvGrpSpPr/>
        <p:nvPr/>
      </p:nvGrpSpPr>
      <p:grpSpPr>
        <a:xfrm>
          <a:off x="0" y="0"/>
          <a:ext cx="0" cy="0"/>
          <a:chOff x="0" y="0"/>
          <a:chExt cx="0" cy="0"/>
        </a:xfrm>
      </p:grpSpPr>
      <p:sp>
        <p:nvSpPr>
          <p:cNvPr id="16" name="Title 1"/>
          <p:cNvSpPr txBox="1">
            <a:spLocks/>
          </p:cNvSpPr>
          <p:nvPr userDrawn="1"/>
        </p:nvSpPr>
        <p:spPr>
          <a:xfrm>
            <a:off x="304800" y="6400800"/>
            <a:ext cx="4597400" cy="3302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just"/>
            <a:r>
              <a:rPr lang="en-US" sz="1400" dirty="0">
                <a:solidFill>
                  <a:prstClr val="white"/>
                </a:solidFill>
              </a:rPr>
              <a:t>DIVINITY SCHOOL</a:t>
            </a:r>
          </a:p>
        </p:txBody>
      </p:sp>
      <p:sp>
        <p:nvSpPr>
          <p:cNvPr id="7" name="Title 3"/>
          <p:cNvSpPr>
            <a:spLocks noGrp="1"/>
          </p:cNvSpPr>
          <p:nvPr>
            <p:ph type="title"/>
          </p:nvPr>
        </p:nvSpPr>
        <p:spPr>
          <a:xfrm>
            <a:off x="914400" y="1379804"/>
            <a:ext cx="8229600" cy="542397"/>
          </a:xfrm>
          <a:prstGeom prst="rect">
            <a:avLst/>
          </a:prstGeom>
        </p:spPr>
        <p:txBody>
          <a:bodyPr vert="horz"/>
          <a:lstStyle>
            <a:lvl1pPr>
              <a:defRPr sz="3200" b="0" i="0">
                <a:latin typeface="Futura LT Heavy"/>
                <a:cs typeface="Futura LT Heavy"/>
              </a:defRPr>
            </a:lvl1pPr>
          </a:lstStyle>
          <a:p>
            <a:r>
              <a:rPr lang="en-US" dirty="0"/>
              <a:t>Click to edit Master title style</a:t>
            </a:r>
          </a:p>
        </p:txBody>
      </p:sp>
      <p:sp>
        <p:nvSpPr>
          <p:cNvPr id="8" name="Content Placeholder 9"/>
          <p:cNvSpPr>
            <a:spLocks noGrp="1"/>
          </p:cNvSpPr>
          <p:nvPr>
            <p:ph sz="quarter" idx="10"/>
          </p:nvPr>
        </p:nvSpPr>
        <p:spPr>
          <a:xfrm>
            <a:off x="1125188" y="1922199"/>
            <a:ext cx="7766050" cy="4318000"/>
          </a:xfrm>
          <a:prstGeom prst="rect">
            <a:avLst/>
          </a:prstGeom>
        </p:spPr>
        <p:txBody>
          <a:bodyPr vert="horz"/>
          <a:lstStyle>
            <a:lvl1pPr>
              <a:defRPr b="0" i="0">
                <a:latin typeface="Futura LT Medium"/>
                <a:cs typeface="Futura LT Medium"/>
              </a:defRPr>
            </a:lvl1pPr>
            <a:lvl2pPr>
              <a:defRPr b="0" i="0">
                <a:latin typeface="Futura LT Medium"/>
                <a:cs typeface="Futura LT Medium"/>
              </a:defRPr>
            </a:lvl2pPr>
            <a:lvl3pPr>
              <a:defRPr b="0" i="0">
                <a:latin typeface="Futura LT Medium"/>
                <a:cs typeface="Futura LT Medium"/>
              </a:defRPr>
            </a:lvl3pPr>
            <a:lvl4pPr>
              <a:defRPr b="0" i="0">
                <a:latin typeface="Futura LT Medium"/>
                <a:cs typeface="Futura LT Medium"/>
              </a:defRPr>
            </a:lvl4pPr>
            <a:lvl5pPr>
              <a:defRPr b="0" i="0">
                <a:latin typeface="Futura LT Medium"/>
                <a:cs typeface="Futura LT Medium"/>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3799799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Nursing">
    <p:bg>
      <p:bgPr>
        <a:solidFill>
          <a:srgbClr val="132F5D"/>
        </a:solidFill>
        <a:effectLst/>
      </p:bgPr>
    </p:bg>
    <p:spTree>
      <p:nvGrpSpPr>
        <p:cNvPr id="1" name=""/>
        <p:cNvGrpSpPr/>
        <p:nvPr/>
      </p:nvGrpSpPr>
      <p:grpSpPr>
        <a:xfrm>
          <a:off x="0" y="0"/>
          <a:ext cx="0" cy="0"/>
          <a:chOff x="0" y="0"/>
          <a:chExt cx="0" cy="0"/>
        </a:xfrm>
      </p:grpSpPr>
      <p:sp>
        <p:nvSpPr>
          <p:cNvPr id="16" name="Title 1"/>
          <p:cNvSpPr txBox="1">
            <a:spLocks/>
          </p:cNvSpPr>
          <p:nvPr userDrawn="1"/>
        </p:nvSpPr>
        <p:spPr>
          <a:xfrm>
            <a:off x="304800" y="6400800"/>
            <a:ext cx="4597400" cy="3302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just"/>
            <a:r>
              <a:rPr lang="en-US" sz="1400" dirty="0">
                <a:solidFill>
                  <a:prstClr val="white"/>
                </a:solidFill>
              </a:rPr>
              <a:t>SCHOOL OF NURSING												</a:t>
            </a:r>
          </a:p>
        </p:txBody>
      </p:sp>
      <p:sp>
        <p:nvSpPr>
          <p:cNvPr id="7" name="Title 3"/>
          <p:cNvSpPr>
            <a:spLocks noGrp="1"/>
          </p:cNvSpPr>
          <p:nvPr>
            <p:ph type="title"/>
          </p:nvPr>
        </p:nvSpPr>
        <p:spPr>
          <a:xfrm>
            <a:off x="914400" y="1379804"/>
            <a:ext cx="8229600" cy="542397"/>
          </a:xfrm>
          <a:prstGeom prst="rect">
            <a:avLst/>
          </a:prstGeom>
        </p:spPr>
        <p:txBody>
          <a:bodyPr vert="horz"/>
          <a:lstStyle>
            <a:lvl1pPr>
              <a:defRPr sz="3200" b="0" i="0">
                <a:latin typeface="Futura LT Heavy"/>
                <a:cs typeface="Futura LT Heavy"/>
              </a:defRPr>
            </a:lvl1pPr>
          </a:lstStyle>
          <a:p>
            <a:r>
              <a:rPr lang="en-US" dirty="0"/>
              <a:t>Click to edit Master title style</a:t>
            </a:r>
          </a:p>
        </p:txBody>
      </p:sp>
      <p:sp>
        <p:nvSpPr>
          <p:cNvPr id="8" name="Content Placeholder 9"/>
          <p:cNvSpPr>
            <a:spLocks noGrp="1"/>
          </p:cNvSpPr>
          <p:nvPr>
            <p:ph sz="quarter" idx="10"/>
          </p:nvPr>
        </p:nvSpPr>
        <p:spPr>
          <a:xfrm>
            <a:off x="1125188" y="1922199"/>
            <a:ext cx="7766050" cy="4318000"/>
          </a:xfrm>
          <a:prstGeom prst="rect">
            <a:avLst/>
          </a:prstGeom>
        </p:spPr>
        <p:txBody>
          <a:bodyPr vert="horz"/>
          <a:lstStyle>
            <a:lvl1pPr>
              <a:defRPr b="0" i="0">
                <a:latin typeface="Futura LT Medium"/>
                <a:cs typeface="Futura LT Medium"/>
              </a:defRPr>
            </a:lvl1pPr>
            <a:lvl2pPr>
              <a:defRPr b="0" i="0">
                <a:latin typeface="Futura LT Medium"/>
                <a:cs typeface="Futura LT Medium"/>
              </a:defRPr>
            </a:lvl2pPr>
            <a:lvl3pPr>
              <a:defRPr b="0" i="0">
                <a:latin typeface="Futura LT Medium"/>
                <a:cs typeface="Futura LT Medium"/>
              </a:defRPr>
            </a:lvl3pPr>
            <a:lvl4pPr>
              <a:defRPr b="0" i="0">
                <a:latin typeface="Futura LT Medium"/>
                <a:cs typeface="Futura LT Medium"/>
              </a:defRPr>
            </a:lvl4pPr>
            <a:lvl5pPr>
              <a:defRPr b="0" i="0">
                <a:latin typeface="Futura LT Medium"/>
                <a:cs typeface="Futura LT Medium"/>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9603565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Public Health">
    <p:bg>
      <p:bgPr>
        <a:solidFill>
          <a:srgbClr val="132F5D"/>
        </a:solidFill>
        <a:effectLst/>
      </p:bgPr>
    </p:bg>
    <p:spTree>
      <p:nvGrpSpPr>
        <p:cNvPr id="1" name=""/>
        <p:cNvGrpSpPr/>
        <p:nvPr/>
      </p:nvGrpSpPr>
      <p:grpSpPr>
        <a:xfrm>
          <a:off x="0" y="0"/>
          <a:ext cx="0" cy="0"/>
          <a:chOff x="0" y="0"/>
          <a:chExt cx="0" cy="0"/>
        </a:xfrm>
      </p:grpSpPr>
      <p:sp>
        <p:nvSpPr>
          <p:cNvPr id="16" name="Title 1"/>
          <p:cNvSpPr txBox="1">
            <a:spLocks/>
          </p:cNvSpPr>
          <p:nvPr userDrawn="1"/>
        </p:nvSpPr>
        <p:spPr>
          <a:xfrm>
            <a:off x="304800" y="6400800"/>
            <a:ext cx="4597400" cy="3302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just"/>
            <a:r>
              <a:rPr lang="en-US" sz="1400" dirty="0">
                <a:solidFill>
                  <a:prstClr val="white"/>
                </a:solidFill>
              </a:rPr>
              <a:t>SCHOOL OF PUBLIC HEALTH												</a:t>
            </a:r>
          </a:p>
        </p:txBody>
      </p:sp>
      <p:sp>
        <p:nvSpPr>
          <p:cNvPr id="7" name="Title 3"/>
          <p:cNvSpPr>
            <a:spLocks noGrp="1"/>
          </p:cNvSpPr>
          <p:nvPr>
            <p:ph type="title"/>
          </p:nvPr>
        </p:nvSpPr>
        <p:spPr>
          <a:xfrm>
            <a:off x="914400" y="1379804"/>
            <a:ext cx="8229600" cy="542397"/>
          </a:xfrm>
          <a:prstGeom prst="rect">
            <a:avLst/>
          </a:prstGeom>
        </p:spPr>
        <p:txBody>
          <a:bodyPr vert="horz"/>
          <a:lstStyle>
            <a:lvl1pPr>
              <a:defRPr sz="3200" b="0" i="0">
                <a:latin typeface="Futura LT Heavy"/>
                <a:cs typeface="Futura LT Heavy"/>
              </a:defRPr>
            </a:lvl1pPr>
          </a:lstStyle>
          <a:p>
            <a:r>
              <a:rPr lang="en-US" dirty="0"/>
              <a:t>Click to edit Master title style</a:t>
            </a:r>
          </a:p>
        </p:txBody>
      </p:sp>
      <p:sp>
        <p:nvSpPr>
          <p:cNvPr id="8" name="Content Placeholder 9"/>
          <p:cNvSpPr>
            <a:spLocks noGrp="1"/>
          </p:cNvSpPr>
          <p:nvPr>
            <p:ph sz="quarter" idx="10"/>
          </p:nvPr>
        </p:nvSpPr>
        <p:spPr>
          <a:xfrm>
            <a:off x="1125188" y="1922199"/>
            <a:ext cx="7766050" cy="4318000"/>
          </a:xfrm>
          <a:prstGeom prst="rect">
            <a:avLst/>
          </a:prstGeom>
        </p:spPr>
        <p:txBody>
          <a:bodyPr vert="horz"/>
          <a:lstStyle>
            <a:lvl1pPr>
              <a:defRPr b="0" i="0">
                <a:latin typeface="Futura LT Medium"/>
                <a:cs typeface="Futura LT Medium"/>
              </a:defRPr>
            </a:lvl1pPr>
            <a:lvl2pPr>
              <a:defRPr b="0" i="0">
                <a:latin typeface="Futura LT Medium"/>
                <a:cs typeface="Futura LT Medium"/>
              </a:defRPr>
            </a:lvl2pPr>
            <a:lvl3pPr>
              <a:defRPr b="0" i="0">
                <a:latin typeface="Futura LT Medium"/>
                <a:cs typeface="Futura LT Medium"/>
              </a:defRPr>
            </a:lvl3pPr>
            <a:lvl4pPr>
              <a:defRPr b="0" i="0">
                <a:latin typeface="Futura LT Medium"/>
                <a:cs typeface="Futura LT Medium"/>
              </a:defRPr>
            </a:lvl4pPr>
            <a:lvl5pPr>
              <a:defRPr b="0" i="0">
                <a:latin typeface="Futura LT Medium"/>
                <a:cs typeface="Futura LT Medium"/>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5089047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FES">
    <p:bg>
      <p:bgPr>
        <a:solidFill>
          <a:srgbClr val="132F5D"/>
        </a:solidFill>
        <a:effectLst/>
      </p:bgPr>
    </p:bg>
    <p:spTree>
      <p:nvGrpSpPr>
        <p:cNvPr id="1" name=""/>
        <p:cNvGrpSpPr/>
        <p:nvPr/>
      </p:nvGrpSpPr>
      <p:grpSpPr>
        <a:xfrm>
          <a:off x="0" y="0"/>
          <a:ext cx="0" cy="0"/>
          <a:chOff x="0" y="0"/>
          <a:chExt cx="0" cy="0"/>
        </a:xfrm>
      </p:grpSpPr>
      <p:sp>
        <p:nvSpPr>
          <p:cNvPr id="16" name="Title 1"/>
          <p:cNvSpPr txBox="1">
            <a:spLocks/>
          </p:cNvSpPr>
          <p:nvPr userDrawn="1"/>
        </p:nvSpPr>
        <p:spPr>
          <a:xfrm>
            <a:off x="304800" y="6400800"/>
            <a:ext cx="4597400" cy="3302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just"/>
            <a:r>
              <a:rPr lang="en-US" sz="1400" dirty="0">
                <a:solidFill>
                  <a:prstClr val="white"/>
                </a:solidFill>
              </a:rPr>
              <a:t>FORESTRY &amp; ENVIRONMENTAL STUDIES</a:t>
            </a:r>
          </a:p>
          <a:p>
            <a:pPr algn="just"/>
            <a:endParaRPr lang="en-US" sz="1400" dirty="0">
              <a:solidFill>
                <a:prstClr val="white"/>
              </a:solidFill>
            </a:endParaRPr>
          </a:p>
        </p:txBody>
      </p:sp>
      <p:sp>
        <p:nvSpPr>
          <p:cNvPr id="7" name="Title 3"/>
          <p:cNvSpPr>
            <a:spLocks noGrp="1"/>
          </p:cNvSpPr>
          <p:nvPr>
            <p:ph type="title"/>
          </p:nvPr>
        </p:nvSpPr>
        <p:spPr>
          <a:xfrm>
            <a:off x="914400" y="1379804"/>
            <a:ext cx="8229600" cy="542397"/>
          </a:xfrm>
          <a:prstGeom prst="rect">
            <a:avLst/>
          </a:prstGeom>
        </p:spPr>
        <p:txBody>
          <a:bodyPr vert="horz"/>
          <a:lstStyle>
            <a:lvl1pPr>
              <a:defRPr sz="3200" b="0" i="0">
                <a:latin typeface="Futura LT Heavy"/>
                <a:cs typeface="Futura LT Heavy"/>
              </a:defRPr>
            </a:lvl1pPr>
          </a:lstStyle>
          <a:p>
            <a:r>
              <a:rPr lang="en-US" dirty="0"/>
              <a:t>Click to edit Master title style</a:t>
            </a:r>
          </a:p>
        </p:txBody>
      </p:sp>
      <p:sp>
        <p:nvSpPr>
          <p:cNvPr id="8" name="Content Placeholder 9"/>
          <p:cNvSpPr>
            <a:spLocks noGrp="1"/>
          </p:cNvSpPr>
          <p:nvPr>
            <p:ph sz="quarter" idx="10"/>
          </p:nvPr>
        </p:nvSpPr>
        <p:spPr>
          <a:xfrm>
            <a:off x="1125188" y="1922199"/>
            <a:ext cx="7766050" cy="4318000"/>
          </a:xfrm>
          <a:prstGeom prst="rect">
            <a:avLst/>
          </a:prstGeom>
        </p:spPr>
        <p:txBody>
          <a:bodyPr vert="horz"/>
          <a:lstStyle>
            <a:lvl1pPr>
              <a:defRPr b="0" i="0">
                <a:latin typeface="Futura LT Medium"/>
                <a:cs typeface="Futura LT Medium"/>
              </a:defRPr>
            </a:lvl1pPr>
            <a:lvl2pPr>
              <a:defRPr b="0" i="0">
                <a:latin typeface="Futura LT Medium"/>
                <a:cs typeface="Futura LT Medium"/>
              </a:defRPr>
            </a:lvl2pPr>
            <a:lvl3pPr>
              <a:defRPr b="0" i="0">
                <a:latin typeface="Futura LT Medium"/>
                <a:cs typeface="Futura LT Medium"/>
              </a:defRPr>
            </a:lvl3pPr>
            <a:lvl4pPr>
              <a:defRPr b="0" i="0">
                <a:latin typeface="Futura LT Medium"/>
                <a:cs typeface="Futura LT Medium"/>
              </a:defRPr>
            </a:lvl4pPr>
            <a:lvl5pPr>
              <a:defRPr b="0" i="0">
                <a:latin typeface="Futura LT Medium"/>
                <a:cs typeface="Futura LT Medium"/>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7105806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PA">
    <p:bg>
      <p:bgPr>
        <a:solidFill>
          <a:srgbClr val="132F5D"/>
        </a:solidFill>
        <a:effectLst/>
      </p:bgPr>
    </p:bg>
    <p:spTree>
      <p:nvGrpSpPr>
        <p:cNvPr id="1" name=""/>
        <p:cNvGrpSpPr/>
        <p:nvPr/>
      </p:nvGrpSpPr>
      <p:grpSpPr>
        <a:xfrm>
          <a:off x="0" y="0"/>
          <a:ext cx="0" cy="0"/>
          <a:chOff x="0" y="0"/>
          <a:chExt cx="0" cy="0"/>
        </a:xfrm>
      </p:grpSpPr>
      <p:sp>
        <p:nvSpPr>
          <p:cNvPr id="16" name="Title 1"/>
          <p:cNvSpPr txBox="1">
            <a:spLocks/>
          </p:cNvSpPr>
          <p:nvPr userDrawn="1"/>
        </p:nvSpPr>
        <p:spPr>
          <a:xfrm>
            <a:off x="304800" y="6400800"/>
            <a:ext cx="4597400" cy="3302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just"/>
            <a:r>
              <a:rPr lang="en-US" sz="1400" dirty="0">
                <a:solidFill>
                  <a:prstClr val="white"/>
                </a:solidFill>
              </a:rPr>
              <a:t>PHYSICIAN ASSOCIATE</a:t>
            </a:r>
          </a:p>
          <a:p>
            <a:pPr algn="just"/>
            <a:endParaRPr lang="en-US" sz="1400" dirty="0">
              <a:solidFill>
                <a:prstClr val="white"/>
              </a:solidFill>
            </a:endParaRPr>
          </a:p>
        </p:txBody>
      </p:sp>
      <p:sp>
        <p:nvSpPr>
          <p:cNvPr id="7" name="Title 3"/>
          <p:cNvSpPr>
            <a:spLocks noGrp="1"/>
          </p:cNvSpPr>
          <p:nvPr>
            <p:ph type="title"/>
          </p:nvPr>
        </p:nvSpPr>
        <p:spPr>
          <a:xfrm>
            <a:off x="914400" y="1379804"/>
            <a:ext cx="8229600" cy="542397"/>
          </a:xfrm>
          <a:prstGeom prst="rect">
            <a:avLst/>
          </a:prstGeom>
        </p:spPr>
        <p:txBody>
          <a:bodyPr vert="horz"/>
          <a:lstStyle>
            <a:lvl1pPr>
              <a:defRPr sz="3200" b="0" i="0">
                <a:latin typeface="Futura LT Heavy"/>
                <a:cs typeface="Futura LT Heavy"/>
              </a:defRPr>
            </a:lvl1pPr>
          </a:lstStyle>
          <a:p>
            <a:r>
              <a:rPr lang="en-US" dirty="0"/>
              <a:t>Click to edit Master title style</a:t>
            </a:r>
          </a:p>
        </p:txBody>
      </p:sp>
      <p:sp>
        <p:nvSpPr>
          <p:cNvPr id="8" name="Content Placeholder 9"/>
          <p:cNvSpPr>
            <a:spLocks noGrp="1"/>
          </p:cNvSpPr>
          <p:nvPr>
            <p:ph sz="quarter" idx="10"/>
          </p:nvPr>
        </p:nvSpPr>
        <p:spPr>
          <a:xfrm>
            <a:off x="1125188" y="1922199"/>
            <a:ext cx="7766050" cy="4318000"/>
          </a:xfrm>
          <a:prstGeom prst="rect">
            <a:avLst/>
          </a:prstGeom>
        </p:spPr>
        <p:txBody>
          <a:bodyPr vert="horz"/>
          <a:lstStyle>
            <a:lvl1pPr>
              <a:defRPr b="0" i="0">
                <a:latin typeface="Futura LT Medium"/>
                <a:cs typeface="Futura LT Medium"/>
              </a:defRPr>
            </a:lvl1pPr>
            <a:lvl2pPr>
              <a:defRPr b="0" i="0">
                <a:latin typeface="Futura LT Medium"/>
                <a:cs typeface="Futura LT Medium"/>
              </a:defRPr>
            </a:lvl2pPr>
            <a:lvl3pPr>
              <a:defRPr b="0" i="0">
                <a:latin typeface="Futura LT Medium"/>
                <a:cs typeface="Futura LT Medium"/>
              </a:defRPr>
            </a:lvl3pPr>
            <a:lvl4pPr>
              <a:defRPr b="0" i="0">
                <a:latin typeface="Futura LT Medium"/>
                <a:cs typeface="Futura LT Medium"/>
              </a:defRPr>
            </a:lvl4pPr>
            <a:lvl5pPr>
              <a:defRPr b="0" i="0">
                <a:latin typeface="Futura LT Medium"/>
                <a:cs typeface="Futura LT Medium"/>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3660043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GPSS">
    <p:bg>
      <p:bgPr>
        <a:solidFill>
          <a:srgbClr val="132F5D"/>
        </a:solidFill>
        <a:effectLst/>
      </p:bgPr>
    </p:bg>
    <p:spTree>
      <p:nvGrpSpPr>
        <p:cNvPr id="1" name=""/>
        <p:cNvGrpSpPr/>
        <p:nvPr/>
      </p:nvGrpSpPr>
      <p:grpSpPr>
        <a:xfrm>
          <a:off x="0" y="0"/>
          <a:ext cx="0" cy="0"/>
          <a:chOff x="0" y="0"/>
          <a:chExt cx="0" cy="0"/>
        </a:xfrm>
      </p:grpSpPr>
      <p:sp>
        <p:nvSpPr>
          <p:cNvPr id="16" name="Title 1"/>
          <p:cNvSpPr txBox="1">
            <a:spLocks/>
          </p:cNvSpPr>
          <p:nvPr userDrawn="1"/>
        </p:nvSpPr>
        <p:spPr>
          <a:xfrm>
            <a:off x="304800" y="6400800"/>
            <a:ext cx="4597400" cy="3302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just"/>
            <a:r>
              <a:rPr lang="en-US" sz="1400" dirty="0">
                <a:solidFill>
                  <a:prstClr val="white"/>
                </a:solidFill>
              </a:rPr>
              <a:t>GRADUATE &amp; PROFESSIONAL SCHOOL SENATE</a:t>
            </a:r>
          </a:p>
          <a:p>
            <a:pPr algn="just"/>
            <a:endParaRPr lang="en-US" sz="1400" dirty="0">
              <a:solidFill>
                <a:prstClr val="white"/>
              </a:solidFill>
            </a:endParaRPr>
          </a:p>
        </p:txBody>
      </p:sp>
      <p:sp>
        <p:nvSpPr>
          <p:cNvPr id="8" name="Title 3"/>
          <p:cNvSpPr>
            <a:spLocks noGrp="1"/>
          </p:cNvSpPr>
          <p:nvPr>
            <p:ph type="title"/>
          </p:nvPr>
        </p:nvSpPr>
        <p:spPr>
          <a:xfrm>
            <a:off x="914400" y="1379804"/>
            <a:ext cx="8229600" cy="542397"/>
          </a:xfrm>
          <a:prstGeom prst="rect">
            <a:avLst/>
          </a:prstGeom>
        </p:spPr>
        <p:txBody>
          <a:bodyPr vert="horz"/>
          <a:lstStyle>
            <a:lvl1pPr>
              <a:defRPr sz="3200" b="0" i="0">
                <a:latin typeface="Futura LT Heavy"/>
                <a:cs typeface="Futura LT Heavy"/>
              </a:defRPr>
            </a:lvl1pPr>
          </a:lstStyle>
          <a:p>
            <a:r>
              <a:rPr lang="en-US" dirty="0"/>
              <a:t>Click to edit Master title style</a:t>
            </a:r>
          </a:p>
        </p:txBody>
      </p:sp>
      <p:sp>
        <p:nvSpPr>
          <p:cNvPr id="9" name="Content Placeholder 9"/>
          <p:cNvSpPr>
            <a:spLocks noGrp="1"/>
          </p:cNvSpPr>
          <p:nvPr>
            <p:ph sz="quarter" idx="10"/>
          </p:nvPr>
        </p:nvSpPr>
        <p:spPr>
          <a:xfrm>
            <a:off x="1125188" y="1922199"/>
            <a:ext cx="7766050" cy="4318000"/>
          </a:xfrm>
          <a:prstGeom prst="rect">
            <a:avLst/>
          </a:prstGeom>
        </p:spPr>
        <p:txBody>
          <a:bodyPr vert="horz"/>
          <a:lstStyle>
            <a:lvl1pPr>
              <a:defRPr b="0" i="0">
                <a:latin typeface="Futura LT Medium"/>
                <a:cs typeface="Futura LT Medium"/>
              </a:defRPr>
            </a:lvl1pPr>
            <a:lvl2pPr>
              <a:defRPr b="0" i="0">
                <a:latin typeface="Futura LT Medium"/>
                <a:cs typeface="Futura LT Medium"/>
              </a:defRPr>
            </a:lvl2pPr>
            <a:lvl3pPr>
              <a:defRPr b="0" i="0">
                <a:latin typeface="Futura LT Medium"/>
                <a:cs typeface="Futura LT Medium"/>
              </a:defRPr>
            </a:lvl3pPr>
            <a:lvl4pPr>
              <a:defRPr b="0" i="0">
                <a:latin typeface="Futura LT Medium"/>
                <a:cs typeface="Futura LT Medium"/>
              </a:defRPr>
            </a:lvl4pPr>
            <a:lvl5pPr>
              <a:defRPr b="0" i="0">
                <a:latin typeface="Futura LT Medium"/>
                <a:cs typeface="Futura LT Medium"/>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5481940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869082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2"/>
            <a:ext cx="2133600" cy="365125"/>
          </a:xfrm>
          <a:prstGeom prst="rect">
            <a:avLst/>
          </a:prstGeom>
        </p:spPr>
        <p:txBody>
          <a:bodyPr/>
          <a:lstStyle/>
          <a:p>
            <a:r>
              <a:rPr lang="en-US">
                <a:solidFill>
                  <a:prstClr val="black">
                    <a:tint val="75000"/>
                  </a:prstClr>
                </a:solidFill>
                <a:latin typeface="Calibri"/>
              </a:rPr>
              <a:t>10/15/20</a:t>
            </a:r>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p>
            <a:fld id="{7367EC1B-9EA8-5540-A690-69D0A69D8E3E}"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5104691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a:prstGeom prst="rect">
            <a:avLst/>
          </a:prstGeom>
        </p:spPr>
        <p:txBody>
          <a:bodyPr/>
          <a:lstStyle>
            <a:lvl1pPr>
              <a:defRPr>
                <a:latin typeface="Futura LT Heavy"/>
                <a:cs typeface="Futura LT Heavy"/>
              </a:defRPr>
            </a:lvl1pPr>
          </a:lstStyle>
          <a:p>
            <a:r>
              <a:rPr lang="en-US" dirty="0"/>
              <a:t>Click to edit Master title style</a:t>
            </a:r>
          </a:p>
        </p:txBody>
      </p:sp>
      <p:sp>
        <p:nvSpPr>
          <p:cNvPr id="4" name="Date Placeholder 3"/>
          <p:cNvSpPr>
            <a:spLocks noGrp="1"/>
          </p:cNvSpPr>
          <p:nvPr>
            <p:ph type="dt" sz="half" idx="10"/>
          </p:nvPr>
        </p:nvSpPr>
        <p:spPr>
          <a:xfrm>
            <a:off x="457200" y="6356352"/>
            <a:ext cx="2133600" cy="365125"/>
          </a:xfrm>
          <a:prstGeom prst="rect">
            <a:avLst/>
          </a:prstGeom>
        </p:spPr>
        <p:txBody>
          <a:bodyPr/>
          <a:lstStyle/>
          <a:p>
            <a:r>
              <a:rPr lang="en-US">
                <a:solidFill>
                  <a:prstClr val="black">
                    <a:tint val="75000"/>
                  </a:prstClr>
                </a:solidFill>
                <a:latin typeface="Calibri"/>
              </a:rPr>
              <a:t>10/15/20</a:t>
            </a:r>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p>
            <a:fld id="{7367EC1B-9EA8-5540-A690-69D0A69D8E3E}"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52909248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a:prstGeom prst="rect">
            <a:avLst/>
          </a:prstGeom>
        </p:spPr>
        <p:txBody>
          <a:bodyPr/>
          <a:lstStyle/>
          <a:p>
            <a:r>
              <a:rPr lang="en-US"/>
              <a:t>Click to edit Master title style</a:t>
            </a:r>
          </a:p>
        </p:txBody>
      </p:sp>
      <p:sp>
        <p:nvSpPr>
          <p:cNvPr id="3" name="Chart Placeholder 2"/>
          <p:cNvSpPr>
            <a:spLocks noGrp="1"/>
          </p:cNvSpPr>
          <p:nvPr>
            <p:ph type="chart" idx="1"/>
          </p:nvPr>
        </p:nvSpPr>
        <p:spPr>
          <a:xfrm>
            <a:off x="457200" y="1600201"/>
            <a:ext cx="8229600" cy="4525963"/>
          </a:xfrm>
          <a:prstGeom prst="rect">
            <a:avLst/>
          </a:prstGeom>
        </p:spPr>
        <p:txBody>
          <a:bodyPr rtlCol="0">
            <a:normAutofit/>
          </a:bodyPr>
          <a:lstStyle/>
          <a:p>
            <a:pPr lvl="0"/>
            <a:endParaRPr lang="en-US" noProof="0" dirty="0"/>
          </a:p>
        </p:txBody>
      </p:sp>
      <p:sp>
        <p:nvSpPr>
          <p:cNvPr id="4" name="Rectangle 4"/>
          <p:cNvSpPr>
            <a:spLocks noGrp="1" noChangeArrowheads="1"/>
          </p:cNvSpPr>
          <p:nvPr>
            <p:ph type="dt" sz="half" idx="10"/>
          </p:nvPr>
        </p:nvSpPr>
        <p:spPr>
          <a:xfrm>
            <a:off x="457200" y="6356352"/>
            <a:ext cx="2133600" cy="365125"/>
          </a:xfrm>
          <a:prstGeom prst="rect">
            <a:avLst/>
          </a:prstGeom>
        </p:spPr>
        <p:txBody>
          <a:bodyPr/>
          <a:lstStyle>
            <a:lvl1pPr>
              <a:defRPr/>
            </a:lvl1pPr>
          </a:lstStyle>
          <a:p>
            <a:pPr>
              <a:defRPr/>
            </a:pPr>
            <a:r>
              <a:rPr lang="en-US">
                <a:solidFill>
                  <a:prstClr val="white"/>
                </a:solidFill>
                <a:latin typeface="Calibri"/>
              </a:rPr>
              <a:t>10/15/20</a:t>
            </a:r>
            <a:endParaRPr lang="en-US" dirty="0">
              <a:solidFill>
                <a:prstClr val="white"/>
              </a:solidFill>
              <a:latin typeface="Calibri"/>
            </a:endParaRPr>
          </a:p>
        </p:txBody>
      </p:sp>
      <p:sp>
        <p:nvSpPr>
          <p:cNvPr id="5" name="Rectangle 5"/>
          <p:cNvSpPr>
            <a:spLocks noGrp="1" noChangeArrowheads="1"/>
          </p:cNvSpPr>
          <p:nvPr>
            <p:ph type="ftr" sz="quarter" idx="11"/>
          </p:nvPr>
        </p:nvSpPr>
        <p:spPr>
          <a:xfrm>
            <a:off x="3124200" y="6356352"/>
            <a:ext cx="2895600" cy="365125"/>
          </a:xfrm>
          <a:prstGeom prst="rect">
            <a:avLst/>
          </a:prstGeom>
        </p:spPr>
        <p:txBody>
          <a:bodyPr/>
          <a:lstStyle>
            <a:lvl1pPr>
              <a:defRPr/>
            </a:lvl1pPr>
          </a:lstStyle>
          <a:p>
            <a:pPr>
              <a:defRPr/>
            </a:pPr>
            <a:endParaRPr lang="en-US" dirty="0">
              <a:solidFill>
                <a:prstClr val="white"/>
              </a:solidFill>
              <a:latin typeface="Calibri"/>
            </a:endParaRPr>
          </a:p>
        </p:txBody>
      </p:sp>
      <p:sp>
        <p:nvSpPr>
          <p:cNvPr id="6" name="Rectangle 6"/>
          <p:cNvSpPr>
            <a:spLocks noGrp="1" noChangeArrowheads="1"/>
          </p:cNvSpPr>
          <p:nvPr>
            <p:ph type="sldNum" sz="quarter" idx="12"/>
          </p:nvPr>
        </p:nvSpPr>
        <p:spPr>
          <a:xfrm>
            <a:off x="6553200" y="6356352"/>
            <a:ext cx="2133600" cy="365125"/>
          </a:xfrm>
          <a:prstGeom prst="rect">
            <a:avLst/>
          </a:prstGeom>
        </p:spPr>
        <p:txBody>
          <a:bodyPr/>
          <a:lstStyle>
            <a:lvl1pPr>
              <a:defRPr/>
            </a:lvl1pPr>
          </a:lstStyle>
          <a:p>
            <a:pPr>
              <a:defRPr/>
            </a:pPr>
            <a:fld id="{9F3BAFA3-2674-40C6-9EC7-B731808D8BA0}" type="slidenum">
              <a:rPr lang="en-US">
                <a:solidFill>
                  <a:prstClr val="white"/>
                </a:solidFill>
                <a:latin typeface="Calibri"/>
              </a:rPr>
              <a:pPr>
                <a:defRPr/>
              </a:pPr>
              <a:t>‹#›</a:t>
            </a:fld>
            <a:endParaRPr lang="en-US" dirty="0">
              <a:solidFill>
                <a:prstClr val="white"/>
              </a:solidFill>
              <a:latin typeface="Calibri"/>
            </a:endParaRPr>
          </a:p>
        </p:txBody>
      </p:sp>
    </p:spTree>
    <p:extLst>
      <p:ext uri="{BB962C8B-B14F-4D97-AF65-F5344CB8AC3E}">
        <p14:creationId xmlns:p14="http://schemas.microsoft.com/office/powerpoint/2010/main" val="395260739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1" y="1905004"/>
            <a:ext cx="7543800" cy="2593975"/>
          </a:xfrm>
        </p:spPr>
        <p:txBody>
          <a:bodyPr anchor="b"/>
          <a:lstStyle>
            <a:lvl1pPr>
              <a:defRPr sz="6600">
                <a:ln>
                  <a:noFill/>
                </a:ln>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r>
              <a:rPr lang="en-US">
                <a:solidFill>
                  <a:srgbClr val="C5D1D7"/>
                </a:solidFill>
                <a:latin typeface="Calibri"/>
              </a:rPr>
              <a:t>10/15/20</a:t>
            </a:r>
          </a:p>
        </p:txBody>
      </p:sp>
      <p:sp>
        <p:nvSpPr>
          <p:cNvPr id="5" name="Footer Placeholder 4"/>
          <p:cNvSpPr>
            <a:spLocks noGrp="1"/>
          </p:cNvSpPr>
          <p:nvPr>
            <p:ph type="ftr" sz="quarter" idx="11"/>
          </p:nvPr>
        </p:nvSpPr>
        <p:spPr/>
        <p:txBody>
          <a:bodyPr/>
          <a:lstStyle/>
          <a:p>
            <a:endParaRPr lang="en-US">
              <a:solidFill>
                <a:srgbClr val="C5D1D7"/>
              </a:solidFill>
              <a:latin typeface="Calibri"/>
            </a:endParaRPr>
          </a:p>
        </p:txBody>
      </p:sp>
      <p:sp>
        <p:nvSpPr>
          <p:cNvPr id="6" name="Slide Number Placeholder 5"/>
          <p:cNvSpPr>
            <a:spLocks noGrp="1"/>
          </p:cNvSpPr>
          <p:nvPr>
            <p:ph type="sldNum" sz="quarter" idx="12"/>
          </p:nvPr>
        </p:nvSpPr>
        <p:spPr/>
        <p:txBody>
          <a:bodyPr/>
          <a:lstStyle/>
          <a:p>
            <a:fld id="{6A89ABF1-ED5E-4742-AA00-C5696C13826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68780411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solidFill>
                  <a:srgbClr val="C5D1D7"/>
                </a:solidFill>
                <a:latin typeface="Calibri"/>
              </a:rPr>
              <a:t>10/15/20</a:t>
            </a:r>
          </a:p>
        </p:txBody>
      </p:sp>
      <p:sp>
        <p:nvSpPr>
          <p:cNvPr id="5" name="Footer Placeholder 4"/>
          <p:cNvSpPr>
            <a:spLocks noGrp="1"/>
          </p:cNvSpPr>
          <p:nvPr>
            <p:ph type="ftr" sz="quarter" idx="11"/>
          </p:nvPr>
        </p:nvSpPr>
        <p:spPr/>
        <p:txBody>
          <a:bodyPr/>
          <a:lstStyle/>
          <a:p>
            <a:endParaRPr lang="en-US">
              <a:solidFill>
                <a:srgbClr val="C5D1D7"/>
              </a:solidFill>
              <a:latin typeface="Calibri"/>
            </a:endParaRPr>
          </a:p>
        </p:txBody>
      </p:sp>
      <p:sp>
        <p:nvSpPr>
          <p:cNvPr id="6" name="Slide Number Placeholder 5"/>
          <p:cNvSpPr>
            <a:spLocks noGrp="1"/>
          </p:cNvSpPr>
          <p:nvPr>
            <p:ph type="sldNum" sz="quarter" idx="12"/>
          </p:nvPr>
        </p:nvSpPr>
        <p:spPr/>
        <p:txBody>
          <a:bodyPr/>
          <a:lstStyle/>
          <a:p>
            <a:fld id="{6A89ABF1-ED5E-4742-AA00-C5696C13826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421433127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722315"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solidFill>
                  <a:srgbClr val="C5D1D7"/>
                </a:solidFill>
                <a:latin typeface="Calibri"/>
              </a:rPr>
              <a:t>10/15/20</a:t>
            </a:r>
          </a:p>
        </p:txBody>
      </p:sp>
      <p:sp>
        <p:nvSpPr>
          <p:cNvPr id="5" name="Footer Placeholder 4"/>
          <p:cNvSpPr>
            <a:spLocks noGrp="1"/>
          </p:cNvSpPr>
          <p:nvPr>
            <p:ph type="ftr" sz="quarter" idx="11"/>
          </p:nvPr>
        </p:nvSpPr>
        <p:spPr/>
        <p:txBody>
          <a:bodyPr/>
          <a:lstStyle/>
          <a:p>
            <a:endParaRPr lang="en-US">
              <a:solidFill>
                <a:srgbClr val="C5D1D7"/>
              </a:solidFill>
              <a:latin typeface="Calibri"/>
            </a:endParaRPr>
          </a:p>
        </p:txBody>
      </p:sp>
      <p:sp>
        <p:nvSpPr>
          <p:cNvPr id="6" name="Slide Number Placeholder 5"/>
          <p:cNvSpPr>
            <a:spLocks noGrp="1"/>
          </p:cNvSpPr>
          <p:nvPr>
            <p:ph type="sldNum" sz="quarter" idx="12"/>
          </p:nvPr>
        </p:nvSpPr>
        <p:spPr/>
        <p:txBody>
          <a:bodyPr/>
          <a:lstStyle/>
          <a:p>
            <a:fld id="{6A89ABF1-ED5E-4742-AA00-C5696C13826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99431768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n-US">
                <a:solidFill>
                  <a:srgbClr val="C5D1D7"/>
                </a:solidFill>
                <a:latin typeface="Calibri"/>
              </a:rPr>
              <a:t>10/15/20</a:t>
            </a:r>
          </a:p>
        </p:txBody>
      </p:sp>
      <p:sp>
        <p:nvSpPr>
          <p:cNvPr id="6" name="Footer Placeholder 5"/>
          <p:cNvSpPr>
            <a:spLocks noGrp="1"/>
          </p:cNvSpPr>
          <p:nvPr>
            <p:ph type="ftr" sz="quarter" idx="11"/>
          </p:nvPr>
        </p:nvSpPr>
        <p:spPr/>
        <p:txBody>
          <a:bodyPr/>
          <a:lstStyle/>
          <a:p>
            <a:endParaRPr lang="en-US">
              <a:solidFill>
                <a:srgbClr val="C5D1D7"/>
              </a:solidFill>
              <a:latin typeface="Calibri"/>
            </a:endParaRPr>
          </a:p>
        </p:txBody>
      </p:sp>
      <p:sp>
        <p:nvSpPr>
          <p:cNvPr id="7" name="Slide Number Placeholder 6"/>
          <p:cNvSpPr>
            <a:spLocks noGrp="1"/>
          </p:cNvSpPr>
          <p:nvPr>
            <p:ph type="sldNum" sz="quarter" idx="12"/>
          </p:nvPr>
        </p:nvSpPr>
        <p:spPr/>
        <p:txBody>
          <a:bodyPr/>
          <a:lstStyle/>
          <a:p>
            <a:fld id="{6A89ABF1-ED5E-4742-AA00-C5696C13826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145981884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solidFill>
                  <a:srgbClr val="C5D1D7"/>
                </a:solidFill>
                <a:latin typeface="Calibri"/>
              </a:rPr>
              <a:t>10/15/20</a:t>
            </a:r>
          </a:p>
        </p:txBody>
      </p:sp>
      <p:sp>
        <p:nvSpPr>
          <p:cNvPr id="8" name="Footer Placeholder 7"/>
          <p:cNvSpPr>
            <a:spLocks noGrp="1"/>
          </p:cNvSpPr>
          <p:nvPr>
            <p:ph type="ftr" sz="quarter" idx="11"/>
          </p:nvPr>
        </p:nvSpPr>
        <p:spPr/>
        <p:txBody>
          <a:bodyPr/>
          <a:lstStyle/>
          <a:p>
            <a:endParaRPr lang="en-US">
              <a:solidFill>
                <a:srgbClr val="C5D1D7"/>
              </a:solidFill>
              <a:latin typeface="Calibri"/>
            </a:endParaRPr>
          </a:p>
        </p:txBody>
      </p:sp>
      <p:sp>
        <p:nvSpPr>
          <p:cNvPr id="9" name="Slide Number Placeholder 8"/>
          <p:cNvSpPr>
            <a:spLocks noGrp="1"/>
          </p:cNvSpPr>
          <p:nvPr>
            <p:ph type="sldNum" sz="quarter" idx="12"/>
          </p:nvPr>
        </p:nvSpPr>
        <p:spPr/>
        <p:txBody>
          <a:bodyPr/>
          <a:lstStyle/>
          <a:p>
            <a:fld id="{6A89ABF1-ED5E-4742-AA00-C5696C13826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222552985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solidFill>
                  <a:srgbClr val="C5D1D7"/>
                </a:solidFill>
                <a:latin typeface="Calibri"/>
              </a:rPr>
              <a:t>10/15/20</a:t>
            </a:r>
          </a:p>
        </p:txBody>
      </p:sp>
      <p:sp>
        <p:nvSpPr>
          <p:cNvPr id="4" name="Footer Placeholder 3"/>
          <p:cNvSpPr>
            <a:spLocks noGrp="1"/>
          </p:cNvSpPr>
          <p:nvPr>
            <p:ph type="ftr" sz="quarter" idx="11"/>
          </p:nvPr>
        </p:nvSpPr>
        <p:spPr/>
        <p:txBody>
          <a:bodyPr/>
          <a:lstStyle/>
          <a:p>
            <a:endParaRPr lang="en-US">
              <a:solidFill>
                <a:srgbClr val="C5D1D7"/>
              </a:solidFill>
              <a:latin typeface="Calibri"/>
            </a:endParaRPr>
          </a:p>
        </p:txBody>
      </p:sp>
      <p:sp>
        <p:nvSpPr>
          <p:cNvPr id="5" name="Slide Number Placeholder 4"/>
          <p:cNvSpPr>
            <a:spLocks noGrp="1"/>
          </p:cNvSpPr>
          <p:nvPr>
            <p:ph type="sldNum" sz="quarter" idx="12"/>
          </p:nvPr>
        </p:nvSpPr>
        <p:spPr/>
        <p:txBody>
          <a:bodyPr/>
          <a:lstStyle/>
          <a:p>
            <a:fld id="{6A89ABF1-ED5E-4742-AA00-C5696C13826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40165988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solidFill>
                  <a:srgbClr val="C5D1D7"/>
                </a:solidFill>
                <a:latin typeface="Calibri"/>
              </a:rPr>
              <a:t>10/15/20</a:t>
            </a:r>
          </a:p>
        </p:txBody>
      </p:sp>
      <p:sp>
        <p:nvSpPr>
          <p:cNvPr id="3" name="Footer Placeholder 2"/>
          <p:cNvSpPr>
            <a:spLocks noGrp="1"/>
          </p:cNvSpPr>
          <p:nvPr>
            <p:ph type="ftr" sz="quarter" idx="11"/>
          </p:nvPr>
        </p:nvSpPr>
        <p:spPr/>
        <p:txBody>
          <a:bodyPr/>
          <a:lstStyle/>
          <a:p>
            <a:endParaRPr lang="en-US">
              <a:solidFill>
                <a:srgbClr val="C5D1D7"/>
              </a:solidFill>
              <a:latin typeface="Calibri"/>
            </a:endParaRPr>
          </a:p>
        </p:txBody>
      </p:sp>
      <p:sp>
        <p:nvSpPr>
          <p:cNvPr id="4" name="Slide Number Placeholder 3"/>
          <p:cNvSpPr>
            <a:spLocks noGrp="1"/>
          </p:cNvSpPr>
          <p:nvPr>
            <p:ph type="sldNum" sz="quarter" idx="12"/>
          </p:nvPr>
        </p:nvSpPr>
        <p:spPr/>
        <p:txBody>
          <a:bodyPr/>
          <a:lstStyle/>
          <a:p>
            <a:fld id="{6A89ABF1-ED5E-4742-AA00-C5696C13826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362946200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2" y="5495544"/>
            <a:ext cx="7772400" cy="594360"/>
          </a:xfrm>
        </p:spPr>
        <p:txBody>
          <a:bodyPr anchor="b"/>
          <a:lstStyle>
            <a:lvl1pPr algn="ctr">
              <a:defRPr sz="2200" b="1"/>
            </a:lvl1pPr>
          </a:lstStyle>
          <a:p>
            <a:r>
              <a:rPr lang="en-US"/>
              <a:t>Click to edit Master title style</a:t>
            </a:r>
            <a:endParaRPr lang="en-US" dirty="0"/>
          </a:p>
        </p:txBody>
      </p:sp>
      <p:sp>
        <p:nvSpPr>
          <p:cNvPr id="4" name="Text Placeholder 3"/>
          <p:cNvSpPr>
            <a:spLocks noGrp="1"/>
          </p:cNvSpPr>
          <p:nvPr>
            <p:ph type="body" sz="half" idx="2"/>
          </p:nvPr>
        </p:nvSpPr>
        <p:spPr>
          <a:xfrm>
            <a:off x="304801"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solidFill>
                  <a:srgbClr val="C5D1D7"/>
                </a:solidFill>
                <a:latin typeface="Calibri"/>
              </a:rPr>
              <a:t>10/15/20</a:t>
            </a:r>
          </a:p>
        </p:txBody>
      </p:sp>
      <p:sp>
        <p:nvSpPr>
          <p:cNvPr id="6" name="Footer Placeholder 5"/>
          <p:cNvSpPr>
            <a:spLocks noGrp="1"/>
          </p:cNvSpPr>
          <p:nvPr>
            <p:ph type="ftr" sz="quarter" idx="11"/>
          </p:nvPr>
        </p:nvSpPr>
        <p:spPr/>
        <p:txBody>
          <a:bodyPr/>
          <a:lstStyle/>
          <a:p>
            <a:endParaRPr lang="en-US">
              <a:solidFill>
                <a:srgbClr val="C5D1D7"/>
              </a:solidFill>
              <a:latin typeface="Calibri"/>
            </a:endParaRPr>
          </a:p>
        </p:txBody>
      </p:sp>
      <p:sp>
        <p:nvSpPr>
          <p:cNvPr id="7" name="Slide Number Placeholder 6"/>
          <p:cNvSpPr>
            <a:spLocks noGrp="1"/>
          </p:cNvSpPr>
          <p:nvPr>
            <p:ph type="sldNum" sz="quarter" idx="12"/>
          </p:nvPr>
        </p:nvSpPr>
        <p:spPr/>
        <p:txBody>
          <a:bodyPr/>
          <a:lstStyle/>
          <a:p>
            <a:fld id="{6A89ABF1-ED5E-4742-AA00-C5696C138266}" type="slidenum">
              <a:rPr lang="en-US" smtClean="0">
                <a:latin typeface="Calibri"/>
              </a:rPr>
              <a:pPr/>
              <a:t>‹#›</a:t>
            </a:fld>
            <a:endParaRPr lang="en-US">
              <a:latin typeface="Calibri"/>
            </a:endParaRPr>
          </a:p>
        </p:txBody>
      </p:sp>
      <p:sp>
        <p:nvSpPr>
          <p:cNvPr id="9" name="Content Placeholder 8"/>
          <p:cNvSpPr>
            <a:spLocks noGrp="1"/>
          </p:cNvSpPr>
          <p:nvPr>
            <p:ph sz="quarter" idx="13"/>
          </p:nvPr>
        </p:nvSpPr>
        <p:spPr>
          <a:xfrm>
            <a:off x="304800" y="381000"/>
            <a:ext cx="7772400" cy="4942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7037944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r>
              <a:rPr lang="en-US">
                <a:solidFill>
                  <a:srgbClr val="C5D1D7"/>
                </a:solidFill>
                <a:latin typeface="Calibri"/>
              </a:rPr>
              <a:t>10/15/20</a:t>
            </a:r>
          </a:p>
        </p:txBody>
      </p:sp>
      <p:sp>
        <p:nvSpPr>
          <p:cNvPr id="9" name="Slide Number Placeholder 8"/>
          <p:cNvSpPr>
            <a:spLocks noGrp="1"/>
          </p:cNvSpPr>
          <p:nvPr>
            <p:ph type="sldNum" sz="quarter" idx="11"/>
          </p:nvPr>
        </p:nvSpPr>
        <p:spPr/>
        <p:txBody>
          <a:bodyPr/>
          <a:lstStyle/>
          <a:p>
            <a:fld id="{6A89ABF1-ED5E-4742-AA00-C5696C138266}" type="slidenum">
              <a:rPr lang="en-US" smtClean="0">
                <a:latin typeface="Calibri"/>
              </a:rPr>
              <a:pPr/>
              <a:t>‹#›</a:t>
            </a:fld>
            <a:endParaRPr lang="en-US">
              <a:latin typeface="Calibri"/>
            </a:endParaRPr>
          </a:p>
        </p:txBody>
      </p:sp>
      <p:sp>
        <p:nvSpPr>
          <p:cNvPr id="10" name="Footer Placeholder 9"/>
          <p:cNvSpPr>
            <a:spLocks noGrp="1"/>
          </p:cNvSpPr>
          <p:nvPr>
            <p:ph type="ftr" sz="quarter" idx="12"/>
          </p:nvPr>
        </p:nvSpPr>
        <p:spPr/>
        <p:txBody>
          <a:bodyPr/>
          <a:lstStyle/>
          <a:p>
            <a:endParaRPr lang="en-US">
              <a:solidFill>
                <a:srgbClr val="C5D1D7"/>
              </a:solidFill>
              <a:latin typeface="Calibri"/>
            </a:endParaRPr>
          </a:p>
        </p:txBody>
      </p:sp>
    </p:spTree>
    <p:extLst>
      <p:ext uri="{BB962C8B-B14F-4D97-AF65-F5344CB8AC3E}">
        <p14:creationId xmlns:p14="http://schemas.microsoft.com/office/powerpoint/2010/main" val="422833838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solidFill>
                  <a:srgbClr val="C5D1D7"/>
                </a:solidFill>
                <a:latin typeface="Calibri"/>
              </a:rPr>
              <a:t>10/15/20</a:t>
            </a:r>
          </a:p>
        </p:txBody>
      </p:sp>
      <p:sp>
        <p:nvSpPr>
          <p:cNvPr id="5" name="Footer Placeholder 4"/>
          <p:cNvSpPr>
            <a:spLocks noGrp="1"/>
          </p:cNvSpPr>
          <p:nvPr>
            <p:ph type="ftr" sz="quarter" idx="11"/>
          </p:nvPr>
        </p:nvSpPr>
        <p:spPr/>
        <p:txBody>
          <a:bodyPr/>
          <a:lstStyle/>
          <a:p>
            <a:endParaRPr lang="en-US">
              <a:solidFill>
                <a:srgbClr val="C5D1D7"/>
              </a:solidFill>
              <a:latin typeface="Calibri"/>
            </a:endParaRPr>
          </a:p>
        </p:txBody>
      </p:sp>
      <p:sp>
        <p:nvSpPr>
          <p:cNvPr id="6" name="Slide Number Placeholder 5"/>
          <p:cNvSpPr>
            <a:spLocks noGrp="1"/>
          </p:cNvSpPr>
          <p:nvPr>
            <p:ph type="sldNum" sz="quarter" idx="12"/>
          </p:nvPr>
        </p:nvSpPr>
        <p:spPr/>
        <p:txBody>
          <a:bodyPr/>
          <a:lstStyle/>
          <a:p>
            <a:fld id="{6A89ABF1-ED5E-4742-AA00-C5696C13826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243123626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1752600" cy="58515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42"/>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solidFill>
                  <a:srgbClr val="C5D1D7"/>
                </a:solidFill>
                <a:latin typeface="Calibri"/>
              </a:rPr>
              <a:t>10/15/20</a:t>
            </a:r>
          </a:p>
        </p:txBody>
      </p:sp>
      <p:sp>
        <p:nvSpPr>
          <p:cNvPr id="5" name="Footer Placeholder 4"/>
          <p:cNvSpPr>
            <a:spLocks noGrp="1"/>
          </p:cNvSpPr>
          <p:nvPr>
            <p:ph type="ftr" sz="quarter" idx="11"/>
          </p:nvPr>
        </p:nvSpPr>
        <p:spPr/>
        <p:txBody>
          <a:bodyPr/>
          <a:lstStyle/>
          <a:p>
            <a:endParaRPr lang="en-US">
              <a:solidFill>
                <a:srgbClr val="C5D1D7"/>
              </a:solidFill>
              <a:latin typeface="Calibri"/>
            </a:endParaRPr>
          </a:p>
        </p:txBody>
      </p:sp>
      <p:sp>
        <p:nvSpPr>
          <p:cNvPr id="6" name="Slide Number Placeholder 5"/>
          <p:cNvSpPr>
            <a:spLocks noGrp="1"/>
          </p:cNvSpPr>
          <p:nvPr>
            <p:ph type="sldNum" sz="quarter" idx="12"/>
          </p:nvPr>
        </p:nvSpPr>
        <p:spPr/>
        <p:txBody>
          <a:bodyPr/>
          <a:lstStyle/>
          <a:p>
            <a:fld id="{6A89ABF1-ED5E-4742-AA00-C5696C13826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23249408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1" y="1905004"/>
            <a:ext cx="7543800" cy="2593975"/>
          </a:xfrm>
        </p:spPr>
        <p:txBody>
          <a:bodyPr anchor="b"/>
          <a:lstStyle>
            <a:lvl1pPr>
              <a:defRPr sz="6600">
                <a:ln>
                  <a:noFill/>
                </a:ln>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r>
              <a:rPr lang="en-US">
                <a:solidFill>
                  <a:srgbClr val="C5D1D7"/>
                </a:solidFill>
                <a:latin typeface="Calibri"/>
              </a:rPr>
              <a:t>10/15/20</a:t>
            </a:r>
          </a:p>
        </p:txBody>
      </p:sp>
      <p:sp>
        <p:nvSpPr>
          <p:cNvPr id="5" name="Footer Placeholder 4"/>
          <p:cNvSpPr>
            <a:spLocks noGrp="1"/>
          </p:cNvSpPr>
          <p:nvPr>
            <p:ph type="ftr" sz="quarter" idx="11"/>
          </p:nvPr>
        </p:nvSpPr>
        <p:spPr/>
        <p:txBody>
          <a:bodyPr/>
          <a:lstStyle/>
          <a:p>
            <a:endParaRPr lang="en-US">
              <a:solidFill>
                <a:srgbClr val="C5D1D7"/>
              </a:solidFill>
              <a:latin typeface="Calibri"/>
            </a:endParaRPr>
          </a:p>
        </p:txBody>
      </p:sp>
      <p:sp>
        <p:nvSpPr>
          <p:cNvPr id="6" name="Slide Number Placeholder 5"/>
          <p:cNvSpPr>
            <a:spLocks noGrp="1"/>
          </p:cNvSpPr>
          <p:nvPr>
            <p:ph type="sldNum" sz="quarter" idx="12"/>
          </p:nvPr>
        </p:nvSpPr>
        <p:spPr/>
        <p:txBody>
          <a:bodyPr/>
          <a:lstStyle/>
          <a:p>
            <a:fld id="{6A89ABF1-ED5E-4742-AA00-C5696C13826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246117258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solidFill>
                  <a:srgbClr val="C5D1D7"/>
                </a:solidFill>
                <a:latin typeface="Calibri"/>
              </a:rPr>
              <a:t>10/15/20</a:t>
            </a:r>
          </a:p>
        </p:txBody>
      </p:sp>
      <p:sp>
        <p:nvSpPr>
          <p:cNvPr id="5" name="Footer Placeholder 4"/>
          <p:cNvSpPr>
            <a:spLocks noGrp="1"/>
          </p:cNvSpPr>
          <p:nvPr>
            <p:ph type="ftr" sz="quarter" idx="11"/>
          </p:nvPr>
        </p:nvSpPr>
        <p:spPr/>
        <p:txBody>
          <a:bodyPr/>
          <a:lstStyle/>
          <a:p>
            <a:endParaRPr lang="en-US">
              <a:solidFill>
                <a:srgbClr val="C5D1D7"/>
              </a:solidFill>
              <a:latin typeface="Calibri"/>
            </a:endParaRPr>
          </a:p>
        </p:txBody>
      </p:sp>
      <p:sp>
        <p:nvSpPr>
          <p:cNvPr id="6" name="Slide Number Placeholder 5"/>
          <p:cNvSpPr>
            <a:spLocks noGrp="1"/>
          </p:cNvSpPr>
          <p:nvPr>
            <p:ph type="sldNum" sz="quarter" idx="12"/>
          </p:nvPr>
        </p:nvSpPr>
        <p:spPr/>
        <p:txBody>
          <a:bodyPr/>
          <a:lstStyle/>
          <a:p>
            <a:fld id="{6A89ABF1-ED5E-4742-AA00-C5696C13826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172081754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722315"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solidFill>
                  <a:srgbClr val="C5D1D7"/>
                </a:solidFill>
                <a:latin typeface="Calibri"/>
              </a:rPr>
              <a:t>10/15/20</a:t>
            </a:r>
          </a:p>
        </p:txBody>
      </p:sp>
      <p:sp>
        <p:nvSpPr>
          <p:cNvPr id="5" name="Footer Placeholder 4"/>
          <p:cNvSpPr>
            <a:spLocks noGrp="1"/>
          </p:cNvSpPr>
          <p:nvPr>
            <p:ph type="ftr" sz="quarter" idx="11"/>
          </p:nvPr>
        </p:nvSpPr>
        <p:spPr/>
        <p:txBody>
          <a:bodyPr/>
          <a:lstStyle/>
          <a:p>
            <a:endParaRPr lang="en-US">
              <a:solidFill>
                <a:srgbClr val="C5D1D7"/>
              </a:solidFill>
              <a:latin typeface="Calibri"/>
            </a:endParaRPr>
          </a:p>
        </p:txBody>
      </p:sp>
      <p:sp>
        <p:nvSpPr>
          <p:cNvPr id="6" name="Slide Number Placeholder 5"/>
          <p:cNvSpPr>
            <a:spLocks noGrp="1"/>
          </p:cNvSpPr>
          <p:nvPr>
            <p:ph type="sldNum" sz="quarter" idx="12"/>
          </p:nvPr>
        </p:nvSpPr>
        <p:spPr/>
        <p:txBody>
          <a:bodyPr/>
          <a:lstStyle/>
          <a:p>
            <a:fld id="{6A89ABF1-ED5E-4742-AA00-C5696C13826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148893638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n-US">
                <a:solidFill>
                  <a:srgbClr val="C5D1D7"/>
                </a:solidFill>
                <a:latin typeface="Calibri"/>
              </a:rPr>
              <a:t>10/15/20</a:t>
            </a:r>
          </a:p>
        </p:txBody>
      </p:sp>
      <p:sp>
        <p:nvSpPr>
          <p:cNvPr id="6" name="Footer Placeholder 5"/>
          <p:cNvSpPr>
            <a:spLocks noGrp="1"/>
          </p:cNvSpPr>
          <p:nvPr>
            <p:ph type="ftr" sz="quarter" idx="11"/>
          </p:nvPr>
        </p:nvSpPr>
        <p:spPr/>
        <p:txBody>
          <a:bodyPr/>
          <a:lstStyle/>
          <a:p>
            <a:endParaRPr lang="en-US">
              <a:solidFill>
                <a:srgbClr val="C5D1D7"/>
              </a:solidFill>
              <a:latin typeface="Calibri"/>
            </a:endParaRPr>
          </a:p>
        </p:txBody>
      </p:sp>
      <p:sp>
        <p:nvSpPr>
          <p:cNvPr id="7" name="Slide Number Placeholder 6"/>
          <p:cNvSpPr>
            <a:spLocks noGrp="1"/>
          </p:cNvSpPr>
          <p:nvPr>
            <p:ph type="sldNum" sz="quarter" idx="12"/>
          </p:nvPr>
        </p:nvSpPr>
        <p:spPr/>
        <p:txBody>
          <a:bodyPr/>
          <a:lstStyle/>
          <a:p>
            <a:fld id="{6A89ABF1-ED5E-4742-AA00-C5696C13826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48337732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solidFill>
                  <a:srgbClr val="C5D1D7"/>
                </a:solidFill>
                <a:latin typeface="Calibri"/>
              </a:rPr>
              <a:t>10/15/20</a:t>
            </a:r>
          </a:p>
        </p:txBody>
      </p:sp>
      <p:sp>
        <p:nvSpPr>
          <p:cNvPr id="8" name="Footer Placeholder 7"/>
          <p:cNvSpPr>
            <a:spLocks noGrp="1"/>
          </p:cNvSpPr>
          <p:nvPr>
            <p:ph type="ftr" sz="quarter" idx="11"/>
          </p:nvPr>
        </p:nvSpPr>
        <p:spPr/>
        <p:txBody>
          <a:bodyPr/>
          <a:lstStyle/>
          <a:p>
            <a:endParaRPr lang="en-US">
              <a:solidFill>
                <a:srgbClr val="C5D1D7"/>
              </a:solidFill>
              <a:latin typeface="Calibri"/>
            </a:endParaRPr>
          </a:p>
        </p:txBody>
      </p:sp>
      <p:sp>
        <p:nvSpPr>
          <p:cNvPr id="9" name="Slide Number Placeholder 8"/>
          <p:cNvSpPr>
            <a:spLocks noGrp="1"/>
          </p:cNvSpPr>
          <p:nvPr>
            <p:ph type="sldNum" sz="quarter" idx="12"/>
          </p:nvPr>
        </p:nvSpPr>
        <p:spPr/>
        <p:txBody>
          <a:bodyPr/>
          <a:lstStyle/>
          <a:p>
            <a:fld id="{6A89ABF1-ED5E-4742-AA00-C5696C13826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6120102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solidFill>
                  <a:srgbClr val="C5D1D7"/>
                </a:solidFill>
                <a:latin typeface="Calibri"/>
              </a:rPr>
              <a:t>10/15/20</a:t>
            </a:r>
          </a:p>
        </p:txBody>
      </p:sp>
      <p:sp>
        <p:nvSpPr>
          <p:cNvPr id="4" name="Footer Placeholder 3"/>
          <p:cNvSpPr>
            <a:spLocks noGrp="1"/>
          </p:cNvSpPr>
          <p:nvPr>
            <p:ph type="ftr" sz="quarter" idx="11"/>
          </p:nvPr>
        </p:nvSpPr>
        <p:spPr/>
        <p:txBody>
          <a:bodyPr/>
          <a:lstStyle/>
          <a:p>
            <a:endParaRPr lang="en-US">
              <a:solidFill>
                <a:srgbClr val="C5D1D7"/>
              </a:solidFill>
              <a:latin typeface="Calibri"/>
            </a:endParaRPr>
          </a:p>
        </p:txBody>
      </p:sp>
      <p:sp>
        <p:nvSpPr>
          <p:cNvPr id="5" name="Slide Number Placeholder 4"/>
          <p:cNvSpPr>
            <a:spLocks noGrp="1"/>
          </p:cNvSpPr>
          <p:nvPr>
            <p:ph type="sldNum" sz="quarter" idx="12"/>
          </p:nvPr>
        </p:nvSpPr>
        <p:spPr/>
        <p:txBody>
          <a:bodyPr/>
          <a:lstStyle/>
          <a:p>
            <a:fld id="{6A89ABF1-ED5E-4742-AA00-C5696C13826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377218506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solidFill>
                  <a:srgbClr val="C5D1D7"/>
                </a:solidFill>
                <a:latin typeface="Calibri"/>
              </a:rPr>
              <a:t>10/15/20</a:t>
            </a:r>
          </a:p>
        </p:txBody>
      </p:sp>
      <p:sp>
        <p:nvSpPr>
          <p:cNvPr id="3" name="Footer Placeholder 2"/>
          <p:cNvSpPr>
            <a:spLocks noGrp="1"/>
          </p:cNvSpPr>
          <p:nvPr>
            <p:ph type="ftr" sz="quarter" idx="11"/>
          </p:nvPr>
        </p:nvSpPr>
        <p:spPr/>
        <p:txBody>
          <a:bodyPr/>
          <a:lstStyle/>
          <a:p>
            <a:endParaRPr lang="en-US">
              <a:solidFill>
                <a:srgbClr val="C5D1D7"/>
              </a:solidFill>
              <a:latin typeface="Calibri"/>
            </a:endParaRPr>
          </a:p>
        </p:txBody>
      </p:sp>
      <p:sp>
        <p:nvSpPr>
          <p:cNvPr id="4" name="Slide Number Placeholder 3"/>
          <p:cNvSpPr>
            <a:spLocks noGrp="1"/>
          </p:cNvSpPr>
          <p:nvPr>
            <p:ph type="sldNum" sz="quarter" idx="12"/>
          </p:nvPr>
        </p:nvSpPr>
        <p:spPr/>
        <p:txBody>
          <a:bodyPr/>
          <a:lstStyle/>
          <a:p>
            <a:fld id="{6A89ABF1-ED5E-4742-AA00-C5696C13826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214756024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2" y="5495544"/>
            <a:ext cx="7772400" cy="594360"/>
          </a:xfrm>
        </p:spPr>
        <p:txBody>
          <a:bodyPr anchor="b"/>
          <a:lstStyle>
            <a:lvl1pPr algn="ctr">
              <a:defRPr sz="2200" b="1"/>
            </a:lvl1pPr>
          </a:lstStyle>
          <a:p>
            <a:r>
              <a:rPr lang="en-US"/>
              <a:t>Click to edit Master title style</a:t>
            </a:r>
            <a:endParaRPr lang="en-US" dirty="0"/>
          </a:p>
        </p:txBody>
      </p:sp>
      <p:sp>
        <p:nvSpPr>
          <p:cNvPr id="4" name="Text Placeholder 3"/>
          <p:cNvSpPr>
            <a:spLocks noGrp="1"/>
          </p:cNvSpPr>
          <p:nvPr>
            <p:ph type="body" sz="half" idx="2"/>
          </p:nvPr>
        </p:nvSpPr>
        <p:spPr>
          <a:xfrm>
            <a:off x="304801"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solidFill>
                  <a:srgbClr val="C5D1D7"/>
                </a:solidFill>
                <a:latin typeface="Calibri"/>
              </a:rPr>
              <a:t>10/15/20</a:t>
            </a:r>
          </a:p>
        </p:txBody>
      </p:sp>
      <p:sp>
        <p:nvSpPr>
          <p:cNvPr id="6" name="Footer Placeholder 5"/>
          <p:cNvSpPr>
            <a:spLocks noGrp="1"/>
          </p:cNvSpPr>
          <p:nvPr>
            <p:ph type="ftr" sz="quarter" idx="11"/>
          </p:nvPr>
        </p:nvSpPr>
        <p:spPr/>
        <p:txBody>
          <a:bodyPr/>
          <a:lstStyle/>
          <a:p>
            <a:endParaRPr lang="en-US">
              <a:solidFill>
                <a:srgbClr val="C5D1D7"/>
              </a:solidFill>
              <a:latin typeface="Calibri"/>
            </a:endParaRPr>
          </a:p>
        </p:txBody>
      </p:sp>
      <p:sp>
        <p:nvSpPr>
          <p:cNvPr id="7" name="Slide Number Placeholder 6"/>
          <p:cNvSpPr>
            <a:spLocks noGrp="1"/>
          </p:cNvSpPr>
          <p:nvPr>
            <p:ph type="sldNum" sz="quarter" idx="12"/>
          </p:nvPr>
        </p:nvSpPr>
        <p:spPr/>
        <p:txBody>
          <a:bodyPr/>
          <a:lstStyle/>
          <a:p>
            <a:fld id="{6A89ABF1-ED5E-4742-AA00-C5696C138266}" type="slidenum">
              <a:rPr lang="en-US" smtClean="0">
                <a:latin typeface="Calibri"/>
              </a:rPr>
              <a:pPr/>
              <a:t>‹#›</a:t>
            </a:fld>
            <a:endParaRPr lang="en-US">
              <a:latin typeface="Calibri"/>
            </a:endParaRPr>
          </a:p>
        </p:txBody>
      </p:sp>
      <p:sp>
        <p:nvSpPr>
          <p:cNvPr id="9" name="Content Placeholder 8"/>
          <p:cNvSpPr>
            <a:spLocks noGrp="1"/>
          </p:cNvSpPr>
          <p:nvPr>
            <p:ph sz="quarter" idx="13"/>
          </p:nvPr>
        </p:nvSpPr>
        <p:spPr>
          <a:xfrm>
            <a:off x="304800" y="381000"/>
            <a:ext cx="7772400" cy="4942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7968606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r>
              <a:rPr lang="en-US">
                <a:solidFill>
                  <a:srgbClr val="C5D1D7"/>
                </a:solidFill>
                <a:latin typeface="Calibri"/>
              </a:rPr>
              <a:t>10/15/20</a:t>
            </a:r>
          </a:p>
        </p:txBody>
      </p:sp>
      <p:sp>
        <p:nvSpPr>
          <p:cNvPr id="9" name="Slide Number Placeholder 8"/>
          <p:cNvSpPr>
            <a:spLocks noGrp="1"/>
          </p:cNvSpPr>
          <p:nvPr>
            <p:ph type="sldNum" sz="quarter" idx="11"/>
          </p:nvPr>
        </p:nvSpPr>
        <p:spPr/>
        <p:txBody>
          <a:bodyPr/>
          <a:lstStyle/>
          <a:p>
            <a:fld id="{6A89ABF1-ED5E-4742-AA00-C5696C138266}" type="slidenum">
              <a:rPr lang="en-US" smtClean="0">
                <a:latin typeface="Calibri"/>
              </a:rPr>
              <a:pPr/>
              <a:t>‹#›</a:t>
            </a:fld>
            <a:endParaRPr lang="en-US">
              <a:latin typeface="Calibri"/>
            </a:endParaRPr>
          </a:p>
        </p:txBody>
      </p:sp>
      <p:sp>
        <p:nvSpPr>
          <p:cNvPr id="10" name="Footer Placeholder 9"/>
          <p:cNvSpPr>
            <a:spLocks noGrp="1"/>
          </p:cNvSpPr>
          <p:nvPr>
            <p:ph type="ftr" sz="quarter" idx="12"/>
          </p:nvPr>
        </p:nvSpPr>
        <p:spPr/>
        <p:txBody>
          <a:bodyPr/>
          <a:lstStyle/>
          <a:p>
            <a:endParaRPr lang="en-US">
              <a:solidFill>
                <a:srgbClr val="C5D1D7"/>
              </a:solidFill>
              <a:latin typeface="Calibri"/>
            </a:endParaRPr>
          </a:p>
        </p:txBody>
      </p:sp>
    </p:spTree>
    <p:extLst>
      <p:ext uri="{BB962C8B-B14F-4D97-AF65-F5344CB8AC3E}">
        <p14:creationId xmlns:p14="http://schemas.microsoft.com/office/powerpoint/2010/main" val="396480943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solidFill>
                  <a:srgbClr val="C5D1D7"/>
                </a:solidFill>
                <a:latin typeface="Calibri"/>
              </a:rPr>
              <a:t>10/15/20</a:t>
            </a:r>
          </a:p>
        </p:txBody>
      </p:sp>
      <p:sp>
        <p:nvSpPr>
          <p:cNvPr id="5" name="Footer Placeholder 4"/>
          <p:cNvSpPr>
            <a:spLocks noGrp="1"/>
          </p:cNvSpPr>
          <p:nvPr>
            <p:ph type="ftr" sz="quarter" idx="11"/>
          </p:nvPr>
        </p:nvSpPr>
        <p:spPr/>
        <p:txBody>
          <a:bodyPr/>
          <a:lstStyle/>
          <a:p>
            <a:endParaRPr lang="en-US">
              <a:solidFill>
                <a:srgbClr val="C5D1D7"/>
              </a:solidFill>
              <a:latin typeface="Calibri"/>
            </a:endParaRPr>
          </a:p>
        </p:txBody>
      </p:sp>
      <p:sp>
        <p:nvSpPr>
          <p:cNvPr id="6" name="Slide Number Placeholder 5"/>
          <p:cNvSpPr>
            <a:spLocks noGrp="1"/>
          </p:cNvSpPr>
          <p:nvPr>
            <p:ph type="sldNum" sz="quarter" idx="12"/>
          </p:nvPr>
        </p:nvSpPr>
        <p:spPr/>
        <p:txBody>
          <a:bodyPr/>
          <a:lstStyle/>
          <a:p>
            <a:fld id="{6A89ABF1-ED5E-4742-AA00-C5696C13826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196981518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1752600" cy="58515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42"/>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solidFill>
                  <a:srgbClr val="C5D1D7"/>
                </a:solidFill>
                <a:latin typeface="Calibri"/>
              </a:rPr>
              <a:t>10/15/20</a:t>
            </a:r>
          </a:p>
        </p:txBody>
      </p:sp>
      <p:sp>
        <p:nvSpPr>
          <p:cNvPr id="5" name="Footer Placeholder 4"/>
          <p:cNvSpPr>
            <a:spLocks noGrp="1"/>
          </p:cNvSpPr>
          <p:nvPr>
            <p:ph type="ftr" sz="quarter" idx="11"/>
          </p:nvPr>
        </p:nvSpPr>
        <p:spPr/>
        <p:txBody>
          <a:bodyPr/>
          <a:lstStyle/>
          <a:p>
            <a:endParaRPr lang="en-US">
              <a:solidFill>
                <a:srgbClr val="C5D1D7"/>
              </a:solidFill>
              <a:latin typeface="Calibri"/>
            </a:endParaRPr>
          </a:p>
        </p:txBody>
      </p:sp>
      <p:sp>
        <p:nvSpPr>
          <p:cNvPr id="6" name="Slide Number Placeholder 5"/>
          <p:cNvSpPr>
            <a:spLocks noGrp="1"/>
          </p:cNvSpPr>
          <p:nvPr>
            <p:ph type="sldNum" sz="quarter" idx="12"/>
          </p:nvPr>
        </p:nvSpPr>
        <p:spPr/>
        <p:txBody>
          <a:bodyPr/>
          <a:lstStyle/>
          <a:p>
            <a:fld id="{6A89ABF1-ED5E-4742-AA00-C5696C13826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354615493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15221CB-784E-4944-ACDF-68FBED838DA5}" type="datetimeFigureOut">
              <a:rPr lang="en-US" smtClean="0">
                <a:solidFill>
                  <a:prstClr val="white">
                    <a:tint val="75000"/>
                  </a:prstClr>
                </a:solidFill>
                <a:latin typeface="Calibri"/>
              </a:rPr>
              <a:pPr/>
              <a:t>11/30/23</a:t>
            </a:fld>
            <a:endParaRPr lang="en-US">
              <a:solidFill>
                <a:prstClr val="white">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white">
                  <a:tint val="75000"/>
                </a:prstClr>
              </a:solidFill>
              <a:latin typeface="Calibri"/>
            </a:endParaRPr>
          </a:p>
        </p:txBody>
      </p:sp>
      <p:sp>
        <p:nvSpPr>
          <p:cNvPr id="6" name="Slide Number Placeholder 5"/>
          <p:cNvSpPr>
            <a:spLocks noGrp="1"/>
          </p:cNvSpPr>
          <p:nvPr>
            <p:ph type="sldNum" sz="quarter" idx="12"/>
          </p:nvPr>
        </p:nvSpPr>
        <p:spPr/>
        <p:txBody>
          <a:bodyPr/>
          <a:lstStyle/>
          <a:p>
            <a:fld id="{AD581F21-8E33-8E45-BBED-55AC9A0700A3}"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417035866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5221CB-784E-4944-ACDF-68FBED838DA5}" type="datetimeFigureOut">
              <a:rPr lang="en-US" smtClean="0">
                <a:solidFill>
                  <a:prstClr val="white">
                    <a:tint val="75000"/>
                  </a:prstClr>
                </a:solidFill>
                <a:latin typeface="Calibri"/>
              </a:rPr>
              <a:pPr/>
              <a:t>11/30/23</a:t>
            </a:fld>
            <a:endParaRPr lang="en-US">
              <a:solidFill>
                <a:prstClr val="white">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white">
                  <a:tint val="75000"/>
                </a:prstClr>
              </a:solidFill>
              <a:latin typeface="Calibri"/>
            </a:endParaRPr>
          </a:p>
        </p:txBody>
      </p:sp>
      <p:sp>
        <p:nvSpPr>
          <p:cNvPr id="6" name="Slide Number Placeholder 5"/>
          <p:cNvSpPr>
            <a:spLocks noGrp="1"/>
          </p:cNvSpPr>
          <p:nvPr>
            <p:ph type="sldNum" sz="quarter" idx="12"/>
          </p:nvPr>
        </p:nvSpPr>
        <p:spPr/>
        <p:txBody>
          <a:bodyPr/>
          <a:lstStyle/>
          <a:p>
            <a:fld id="{AD581F21-8E33-8E45-BBED-55AC9A0700A3}"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106986663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15221CB-784E-4944-ACDF-68FBED838DA5}" type="datetimeFigureOut">
              <a:rPr lang="en-US" smtClean="0">
                <a:solidFill>
                  <a:prstClr val="white">
                    <a:tint val="75000"/>
                  </a:prstClr>
                </a:solidFill>
                <a:latin typeface="Calibri"/>
              </a:rPr>
              <a:pPr/>
              <a:t>11/30/23</a:t>
            </a:fld>
            <a:endParaRPr lang="en-US">
              <a:solidFill>
                <a:prstClr val="white">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white">
                  <a:tint val="75000"/>
                </a:prstClr>
              </a:solidFill>
              <a:latin typeface="Calibri"/>
            </a:endParaRPr>
          </a:p>
        </p:txBody>
      </p:sp>
      <p:sp>
        <p:nvSpPr>
          <p:cNvPr id="6" name="Slide Number Placeholder 5"/>
          <p:cNvSpPr>
            <a:spLocks noGrp="1"/>
          </p:cNvSpPr>
          <p:nvPr>
            <p:ph type="sldNum" sz="quarter" idx="12"/>
          </p:nvPr>
        </p:nvSpPr>
        <p:spPr/>
        <p:txBody>
          <a:bodyPr/>
          <a:lstStyle/>
          <a:p>
            <a:fld id="{AD581F21-8E33-8E45-BBED-55AC9A0700A3}"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4154463627"/>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15221CB-784E-4944-ACDF-68FBED838DA5}" type="datetimeFigureOut">
              <a:rPr lang="en-US" smtClean="0">
                <a:solidFill>
                  <a:prstClr val="white">
                    <a:tint val="75000"/>
                  </a:prstClr>
                </a:solidFill>
                <a:latin typeface="Calibri"/>
              </a:rPr>
              <a:pPr/>
              <a:t>11/30/23</a:t>
            </a:fld>
            <a:endParaRPr lang="en-US">
              <a:solidFill>
                <a:prstClr val="white">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white">
                  <a:tint val="75000"/>
                </a:prstClr>
              </a:solidFill>
              <a:latin typeface="Calibri"/>
            </a:endParaRPr>
          </a:p>
        </p:txBody>
      </p:sp>
      <p:sp>
        <p:nvSpPr>
          <p:cNvPr id="7" name="Slide Number Placeholder 6"/>
          <p:cNvSpPr>
            <a:spLocks noGrp="1"/>
          </p:cNvSpPr>
          <p:nvPr>
            <p:ph type="sldNum" sz="quarter" idx="12"/>
          </p:nvPr>
        </p:nvSpPr>
        <p:spPr/>
        <p:txBody>
          <a:bodyPr/>
          <a:lstStyle/>
          <a:p>
            <a:fld id="{AD581F21-8E33-8E45-BBED-55AC9A0700A3}"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347017726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15221CB-784E-4944-ACDF-68FBED838DA5}" type="datetimeFigureOut">
              <a:rPr lang="en-US" smtClean="0">
                <a:solidFill>
                  <a:prstClr val="white">
                    <a:tint val="75000"/>
                  </a:prstClr>
                </a:solidFill>
                <a:latin typeface="Calibri"/>
              </a:rPr>
              <a:pPr/>
              <a:t>11/30/23</a:t>
            </a:fld>
            <a:endParaRPr lang="en-US">
              <a:solidFill>
                <a:prstClr val="white">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white">
                  <a:tint val="75000"/>
                </a:prstClr>
              </a:solidFill>
              <a:latin typeface="Calibri"/>
            </a:endParaRPr>
          </a:p>
        </p:txBody>
      </p:sp>
      <p:sp>
        <p:nvSpPr>
          <p:cNvPr id="9" name="Slide Number Placeholder 8"/>
          <p:cNvSpPr>
            <a:spLocks noGrp="1"/>
          </p:cNvSpPr>
          <p:nvPr>
            <p:ph type="sldNum" sz="quarter" idx="12"/>
          </p:nvPr>
        </p:nvSpPr>
        <p:spPr/>
        <p:txBody>
          <a:bodyPr/>
          <a:lstStyle/>
          <a:p>
            <a:fld id="{AD581F21-8E33-8E45-BBED-55AC9A0700A3}"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354628703"/>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15221CB-784E-4944-ACDF-68FBED838DA5}" type="datetimeFigureOut">
              <a:rPr lang="en-US" smtClean="0">
                <a:solidFill>
                  <a:prstClr val="white">
                    <a:tint val="75000"/>
                  </a:prstClr>
                </a:solidFill>
                <a:latin typeface="Calibri"/>
              </a:rPr>
              <a:pPr/>
              <a:t>11/30/23</a:t>
            </a:fld>
            <a:endParaRPr lang="en-US">
              <a:solidFill>
                <a:prstClr val="white">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white">
                  <a:tint val="75000"/>
                </a:prstClr>
              </a:solidFill>
              <a:latin typeface="Calibri"/>
            </a:endParaRPr>
          </a:p>
        </p:txBody>
      </p:sp>
      <p:sp>
        <p:nvSpPr>
          <p:cNvPr id="5" name="Slide Number Placeholder 4"/>
          <p:cNvSpPr>
            <a:spLocks noGrp="1"/>
          </p:cNvSpPr>
          <p:nvPr>
            <p:ph type="sldNum" sz="quarter" idx="12"/>
          </p:nvPr>
        </p:nvSpPr>
        <p:spPr/>
        <p:txBody>
          <a:bodyPr/>
          <a:lstStyle/>
          <a:p>
            <a:fld id="{AD581F21-8E33-8E45-BBED-55AC9A0700A3}"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2186066058"/>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5221CB-784E-4944-ACDF-68FBED838DA5}" type="datetimeFigureOut">
              <a:rPr lang="en-US" smtClean="0">
                <a:solidFill>
                  <a:prstClr val="white">
                    <a:tint val="75000"/>
                  </a:prstClr>
                </a:solidFill>
                <a:latin typeface="Calibri"/>
              </a:rPr>
              <a:pPr/>
              <a:t>11/30/23</a:t>
            </a:fld>
            <a:endParaRPr lang="en-US">
              <a:solidFill>
                <a:prstClr val="white">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white">
                  <a:tint val="75000"/>
                </a:prstClr>
              </a:solidFill>
              <a:latin typeface="Calibri"/>
            </a:endParaRPr>
          </a:p>
        </p:txBody>
      </p:sp>
      <p:sp>
        <p:nvSpPr>
          <p:cNvPr id="4" name="Slide Number Placeholder 3"/>
          <p:cNvSpPr>
            <a:spLocks noGrp="1"/>
          </p:cNvSpPr>
          <p:nvPr>
            <p:ph type="sldNum" sz="quarter" idx="12"/>
          </p:nvPr>
        </p:nvSpPr>
        <p:spPr/>
        <p:txBody>
          <a:bodyPr/>
          <a:lstStyle/>
          <a:p>
            <a:fld id="{AD581F21-8E33-8E45-BBED-55AC9A0700A3}"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177604634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15221CB-784E-4944-ACDF-68FBED838DA5}" type="datetimeFigureOut">
              <a:rPr lang="en-US" smtClean="0">
                <a:solidFill>
                  <a:prstClr val="white">
                    <a:tint val="75000"/>
                  </a:prstClr>
                </a:solidFill>
                <a:latin typeface="Calibri"/>
              </a:rPr>
              <a:pPr/>
              <a:t>11/30/23</a:t>
            </a:fld>
            <a:endParaRPr lang="en-US">
              <a:solidFill>
                <a:prstClr val="white">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white">
                  <a:tint val="75000"/>
                </a:prstClr>
              </a:solidFill>
              <a:latin typeface="Calibri"/>
            </a:endParaRPr>
          </a:p>
        </p:txBody>
      </p:sp>
      <p:sp>
        <p:nvSpPr>
          <p:cNvPr id="7" name="Slide Number Placeholder 6"/>
          <p:cNvSpPr>
            <a:spLocks noGrp="1"/>
          </p:cNvSpPr>
          <p:nvPr>
            <p:ph type="sldNum" sz="quarter" idx="12"/>
          </p:nvPr>
        </p:nvSpPr>
        <p:spPr/>
        <p:txBody>
          <a:bodyPr/>
          <a:lstStyle/>
          <a:p>
            <a:fld id="{AD581F21-8E33-8E45-BBED-55AC9A0700A3}"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2927372241"/>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15221CB-784E-4944-ACDF-68FBED838DA5}" type="datetimeFigureOut">
              <a:rPr lang="en-US" smtClean="0">
                <a:solidFill>
                  <a:prstClr val="white">
                    <a:tint val="75000"/>
                  </a:prstClr>
                </a:solidFill>
                <a:latin typeface="Calibri"/>
              </a:rPr>
              <a:pPr/>
              <a:t>11/30/23</a:t>
            </a:fld>
            <a:endParaRPr lang="en-US">
              <a:solidFill>
                <a:prstClr val="white">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white">
                  <a:tint val="75000"/>
                </a:prstClr>
              </a:solidFill>
              <a:latin typeface="Calibri"/>
            </a:endParaRPr>
          </a:p>
        </p:txBody>
      </p:sp>
      <p:sp>
        <p:nvSpPr>
          <p:cNvPr id="7" name="Slide Number Placeholder 6"/>
          <p:cNvSpPr>
            <a:spLocks noGrp="1"/>
          </p:cNvSpPr>
          <p:nvPr>
            <p:ph type="sldNum" sz="quarter" idx="12"/>
          </p:nvPr>
        </p:nvSpPr>
        <p:spPr/>
        <p:txBody>
          <a:bodyPr/>
          <a:lstStyle/>
          <a:p>
            <a:fld id="{AD581F21-8E33-8E45-BBED-55AC9A0700A3}"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2289943629"/>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5221CB-784E-4944-ACDF-68FBED838DA5}" type="datetimeFigureOut">
              <a:rPr lang="en-US" smtClean="0">
                <a:solidFill>
                  <a:prstClr val="white">
                    <a:tint val="75000"/>
                  </a:prstClr>
                </a:solidFill>
                <a:latin typeface="Calibri"/>
              </a:rPr>
              <a:pPr/>
              <a:t>11/30/23</a:t>
            </a:fld>
            <a:endParaRPr lang="en-US">
              <a:solidFill>
                <a:prstClr val="white">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white">
                  <a:tint val="75000"/>
                </a:prstClr>
              </a:solidFill>
              <a:latin typeface="Calibri"/>
            </a:endParaRPr>
          </a:p>
        </p:txBody>
      </p:sp>
      <p:sp>
        <p:nvSpPr>
          <p:cNvPr id="6" name="Slide Number Placeholder 5"/>
          <p:cNvSpPr>
            <a:spLocks noGrp="1"/>
          </p:cNvSpPr>
          <p:nvPr>
            <p:ph type="sldNum" sz="quarter" idx="12"/>
          </p:nvPr>
        </p:nvSpPr>
        <p:spPr/>
        <p:txBody>
          <a:bodyPr/>
          <a:lstStyle/>
          <a:p>
            <a:fld id="{AD581F21-8E33-8E45-BBED-55AC9A0700A3}"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3458346783"/>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5221CB-784E-4944-ACDF-68FBED838DA5}" type="datetimeFigureOut">
              <a:rPr lang="en-US" smtClean="0">
                <a:solidFill>
                  <a:prstClr val="white">
                    <a:tint val="75000"/>
                  </a:prstClr>
                </a:solidFill>
                <a:latin typeface="Calibri"/>
              </a:rPr>
              <a:pPr/>
              <a:t>11/30/23</a:t>
            </a:fld>
            <a:endParaRPr lang="en-US">
              <a:solidFill>
                <a:prstClr val="white">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white">
                  <a:tint val="75000"/>
                </a:prstClr>
              </a:solidFill>
              <a:latin typeface="Calibri"/>
            </a:endParaRPr>
          </a:p>
        </p:txBody>
      </p:sp>
      <p:sp>
        <p:nvSpPr>
          <p:cNvPr id="6" name="Slide Number Placeholder 5"/>
          <p:cNvSpPr>
            <a:spLocks noGrp="1"/>
          </p:cNvSpPr>
          <p:nvPr>
            <p:ph type="sldNum" sz="quarter" idx="12"/>
          </p:nvPr>
        </p:nvSpPr>
        <p:spPr/>
        <p:txBody>
          <a:bodyPr/>
          <a:lstStyle/>
          <a:p>
            <a:fld id="{AD581F21-8E33-8E45-BBED-55AC9A0700A3}"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4131728272"/>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15221CB-784E-4944-ACDF-68FBED838DA5}" type="datetimeFigureOut">
              <a:rPr lang="en-US" smtClean="0">
                <a:solidFill>
                  <a:prstClr val="white">
                    <a:tint val="75000"/>
                  </a:prstClr>
                </a:solidFill>
                <a:latin typeface="Calibri"/>
              </a:rPr>
              <a:pPr/>
              <a:t>11/30/23</a:t>
            </a:fld>
            <a:endParaRPr lang="en-US">
              <a:solidFill>
                <a:prstClr val="white">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white">
                  <a:tint val="75000"/>
                </a:prstClr>
              </a:solidFill>
              <a:latin typeface="Calibri"/>
            </a:endParaRPr>
          </a:p>
        </p:txBody>
      </p:sp>
      <p:sp>
        <p:nvSpPr>
          <p:cNvPr id="6" name="Slide Number Placeholder 5"/>
          <p:cNvSpPr>
            <a:spLocks noGrp="1"/>
          </p:cNvSpPr>
          <p:nvPr>
            <p:ph type="sldNum" sz="quarter" idx="12"/>
          </p:nvPr>
        </p:nvSpPr>
        <p:spPr/>
        <p:txBody>
          <a:bodyPr/>
          <a:lstStyle/>
          <a:p>
            <a:fld id="{AD581F21-8E33-8E45-BBED-55AC9A0700A3}"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473985279"/>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5221CB-784E-4944-ACDF-68FBED838DA5}" type="datetimeFigureOut">
              <a:rPr lang="en-US" smtClean="0">
                <a:solidFill>
                  <a:prstClr val="white">
                    <a:tint val="75000"/>
                  </a:prstClr>
                </a:solidFill>
                <a:latin typeface="Calibri"/>
              </a:rPr>
              <a:pPr/>
              <a:t>11/30/23</a:t>
            </a:fld>
            <a:endParaRPr lang="en-US">
              <a:solidFill>
                <a:prstClr val="white">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white">
                  <a:tint val="75000"/>
                </a:prstClr>
              </a:solidFill>
              <a:latin typeface="Calibri"/>
            </a:endParaRPr>
          </a:p>
        </p:txBody>
      </p:sp>
      <p:sp>
        <p:nvSpPr>
          <p:cNvPr id="6" name="Slide Number Placeholder 5"/>
          <p:cNvSpPr>
            <a:spLocks noGrp="1"/>
          </p:cNvSpPr>
          <p:nvPr>
            <p:ph type="sldNum" sz="quarter" idx="12"/>
          </p:nvPr>
        </p:nvSpPr>
        <p:spPr/>
        <p:txBody>
          <a:bodyPr/>
          <a:lstStyle/>
          <a:p>
            <a:fld id="{AD581F21-8E33-8E45-BBED-55AC9A0700A3}"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2651784992"/>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15221CB-784E-4944-ACDF-68FBED838DA5}" type="datetimeFigureOut">
              <a:rPr lang="en-US" smtClean="0">
                <a:solidFill>
                  <a:prstClr val="white">
                    <a:tint val="75000"/>
                  </a:prstClr>
                </a:solidFill>
                <a:latin typeface="Calibri"/>
              </a:rPr>
              <a:pPr/>
              <a:t>11/30/23</a:t>
            </a:fld>
            <a:endParaRPr lang="en-US">
              <a:solidFill>
                <a:prstClr val="white">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white">
                  <a:tint val="75000"/>
                </a:prstClr>
              </a:solidFill>
              <a:latin typeface="Calibri"/>
            </a:endParaRPr>
          </a:p>
        </p:txBody>
      </p:sp>
      <p:sp>
        <p:nvSpPr>
          <p:cNvPr id="6" name="Slide Number Placeholder 5"/>
          <p:cNvSpPr>
            <a:spLocks noGrp="1"/>
          </p:cNvSpPr>
          <p:nvPr>
            <p:ph type="sldNum" sz="quarter" idx="12"/>
          </p:nvPr>
        </p:nvSpPr>
        <p:spPr/>
        <p:txBody>
          <a:bodyPr/>
          <a:lstStyle/>
          <a:p>
            <a:fld id="{AD581F21-8E33-8E45-BBED-55AC9A0700A3}"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350927579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15221CB-784E-4944-ACDF-68FBED838DA5}" type="datetimeFigureOut">
              <a:rPr lang="en-US" smtClean="0">
                <a:solidFill>
                  <a:prstClr val="white">
                    <a:tint val="75000"/>
                  </a:prstClr>
                </a:solidFill>
                <a:latin typeface="Calibri"/>
              </a:rPr>
              <a:pPr/>
              <a:t>11/30/23</a:t>
            </a:fld>
            <a:endParaRPr lang="en-US">
              <a:solidFill>
                <a:prstClr val="white">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white">
                  <a:tint val="75000"/>
                </a:prstClr>
              </a:solidFill>
              <a:latin typeface="Calibri"/>
            </a:endParaRPr>
          </a:p>
        </p:txBody>
      </p:sp>
      <p:sp>
        <p:nvSpPr>
          <p:cNvPr id="7" name="Slide Number Placeholder 6"/>
          <p:cNvSpPr>
            <a:spLocks noGrp="1"/>
          </p:cNvSpPr>
          <p:nvPr>
            <p:ph type="sldNum" sz="quarter" idx="12"/>
          </p:nvPr>
        </p:nvSpPr>
        <p:spPr/>
        <p:txBody>
          <a:bodyPr/>
          <a:lstStyle/>
          <a:p>
            <a:fld id="{AD581F21-8E33-8E45-BBED-55AC9A0700A3}"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989092116"/>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15221CB-784E-4944-ACDF-68FBED838DA5}" type="datetimeFigureOut">
              <a:rPr lang="en-US" smtClean="0">
                <a:solidFill>
                  <a:prstClr val="white">
                    <a:tint val="75000"/>
                  </a:prstClr>
                </a:solidFill>
                <a:latin typeface="Calibri"/>
              </a:rPr>
              <a:pPr/>
              <a:t>11/30/23</a:t>
            </a:fld>
            <a:endParaRPr lang="en-US">
              <a:solidFill>
                <a:prstClr val="white">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white">
                  <a:tint val="75000"/>
                </a:prstClr>
              </a:solidFill>
              <a:latin typeface="Calibri"/>
            </a:endParaRPr>
          </a:p>
        </p:txBody>
      </p:sp>
      <p:sp>
        <p:nvSpPr>
          <p:cNvPr id="9" name="Slide Number Placeholder 8"/>
          <p:cNvSpPr>
            <a:spLocks noGrp="1"/>
          </p:cNvSpPr>
          <p:nvPr>
            <p:ph type="sldNum" sz="quarter" idx="12"/>
          </p:nvPr>
        </p:nvSpPr>
        <p:spPr/>
        <p:txBody>
          <a:bodyPr/>
          <a:lstStyle/>
          <a:p>
            <a:fld id="{AD581F21-8E33-8E45-BBED-55AC9A0700A3}"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99907377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15221CB-784E-4944-ACDF-68FBED838DA5}" type="datetimeFigureOut">
              <a:rPr lang="en-US" smtClean="0">
                <a:solidFill>
                  <a:prstClr val="white">
                    <a:tint val="75000"/>
                  </a:prstClr>
                </a:solidFill>
                <a:latin typeface="Calibri"/>
              </a:rPr>
              <a:pPr/>
              <a:t>11/30/23</a:t>
            </a:fld>
            <a:endParaRPr lang="en-US">
              <a:solidFill>
                <a:prstClr val="white">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white">
                  <a:tint val="75000"/>
                </a:prstClr>
              </a:solidFill>
              <a:latin typeface="Calibri"/>
            </a:endParaRPr>
          </a:p>
        </p:txBody>
      </p:sp>
      <p:sp>
        <p:nvSpPr>
          <p:cNvPr id="5" name="Slide Number Placeholder 4"/>
          <p:cNvSpPr>
            <a:spLocks noGrp="1"/>
          </p:cNvSpPr>
          <p:nvPr>
            <p:ph type="sldNum" sz="quarter" idx="12"/>
          </p:nvPr>
        </p:nvSpPr>
        <p:spPr/>
        <p:txBody>
          <a:bodyPr/>
          <a:lstStyle/>
          <a:p>
            <a:fld id="{AD581F21-8E33-8E45-BBED-55AC9A0700A3}"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216154605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5221CB-784E-4944-ACDF-68FBED838DA5}" type="datetimeFigureOut">
              <a:rPr lang="en-US" smtClean="0">
                <a:solidFill>
                  <a:prstClr val="white">
                    <a:tint val="75000"/>
                  </a:prstClr>
                </a:solidFill>
                <a:latin typeface="Calibri"/>
              </a:rPr>
              <a:pPr/>
              <a:t>11/30/23</a:t>
            </a:fld>
            <a:endParaRPr lang="en-US">
              <a:solidFill>
                <a:prstClr val="white">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white">
                  <a:tint val="75000"/>
                </a:prstClr>
              </a:solidFill>
              <a:latin typeface="Calibri"/>
            </a:endParaRPr>
          </a:p>
        </p:txBody>
      </p:sp>
      <p:sp>
        <p:nvSpPr>
          <p:cNvPr id="4" name="Slide Number Placeholder 3"/>
          <p:cNvSpPr>
            <a:spLocks noGrp="1"/>
          </p:cNvSpPr>
          <p:nvPr>
            <p:ph type="sldNum" sz="quarter" idx="12"/>
          </p:nvPr>
        </p:nvSpPr>
        <p:spPr/>
        <p:txBody>
          <a:bodyPr/>
          <a:lstStyle/>
          <a:p>
            <a:fld id="{AD581F21-8E33-8E45-BBED-55AC9A0700A3}"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2738132957"/>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15221CB-784E-4944-ACDF-68FBED838DA5}" type="datetimeFigureOut">
              <a:rPr lang="en-US" smtClean="0">
                <a:solidFill>
                  <a:prstClr val="white">
                    <a:tint val="75000"/>
                  </a:prstClr>
                </a:solidFill>
                <a:latin typeface="Calibri"/>
              </a:rPr>
              <a:pPr/>
              <a:t>11/30/23</a:t>
            </a:fld>
            <a:endParaRPr lang="en-US">
              <a:solidFill>
                <a:prstClr val="white">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white">
                  <a:tint val="75000"/>
                </a:prstClr>
              </a:solidFill>
              <a:latin typeface="Calibri"/>
            </a:endParaRPr>
          </a:p>
        </p:txBody>
      </p:sp>
      <p:sp>
        <p:nvSpPr>
          <p:cNvPr id="7" name="Slide Number Placeholder 6"/>
          <p:cNvSpPr>
            <a:spLocks noGrp="1"/>
          </p:cNvSpPr>
          <p:nvPr>
            <p:ph type="sldNum" sz="quarter" idx="12"/>
          </p:nvPr>
        </p:nvSpPr>
        <p:spPr/>
        <p:txBody>
          <a:bodyPr/>
          <a:lstStyle/>
          <a:p>
            <a:fld id="{AD581F21-8E33-8E45-BBED-55AC9A0700A3}"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1155610165"/>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15221CB-784E-4944-ACDF-68FBED838DA5}" type="datetimeFigureOut">
              <a:rPr lang="en-US" smtClean="0">
                <a:solidFill>
                  <a:prstClr val="white">
                    <a:tint val="75000"/>
                  </a:prstClr>
                </a:solidFill>
                <a:latin typeface="Calibri"/>
              </a:rPr>
              <a:pPr/>
              <a:t>11/30/23</a:t>
            </a:fld>
            <a:endParaRPr lang="en-US">
              <a:solidFill>
                <a:prstClr val="white">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white">
                  <a:tint val="75000"/>
                </a:prstClr>
              </a:solidFill>
              <a:latin typeface="Calibri"/>
            </a:endParaRPr>
          </a:p>
        </p:txBody>
      </p:sp>
      <p:sp>
        <p:nvSpPr>
          <p:cNvPr id="7" name="Slide Number Placeholder 6"/>
          <p:cNvSpPr>
            <a:spLocks noGrp="1"/>
          </p:cNvSpPr>
          <p:nvPr>
            <p:ph type="sldNum" sz="quarter" idx="12"/>
          </p:nvPr>
        </p:nvSpPr>
        <p:spPr/>
        <p:txBody>
          <a:bodyPr/>
          <a:lstStyle/>
          <a:p>
            <a:fld id="{AD581F21-8E33-8E45-BBED-55AC9A0700A3}"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1187648928"/>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5221CB-784E-4944-ACDF-68FBED838DA5}" type="datetimeFigureOut">
              <a:rPr lang="en-US" smtClean="0">
                <a:solidFill>
                  <a:prstClr val="white">
                    <a:tint val="75000"/>
                  </a:prstClr>
                </a:solidFill>
                <a:latin typeface="Calibri"/>
              </a:rPr>
              <a:pPr/>
              <a:t>11/30/23</a:t>
            </a:fld>
            <a:endParaRPr lang="en-US">
              <a:solidFill>
                <a:prstClr val="white">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white">
                  <a:tint val="75000"/>
                </a:prstClr>
              </a:solidFill>
              <a:latin typeface="Calibri"/>
            </a:endParaRPr>
          </a:p>
        </p:txBody>
      </p:sp>
      <p:sp>
        <p:nvSpPr>
          <p:cNvPr id="6" name="Slide Number Placeholder 5"/>
          <p:cNvSpPr>
            <a:spLocks noGrp="1"/>
          </p:cNvSpPr>
          <p:nvPr>
            <p:ph type="sldNum" sz="quarter" idx="12"/>
          </p:nvPr>
        </p:nvSpPr>
        <p:spPr/>
        <p:txBody>
          <a:bodyPr/>
          <a:lstStyle/>
          <a:p>
            <a:fld id="{AD581F21-8E33-8E45-BBED-55AC9A0700A3}"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3124797763"/>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5221CB-784E-4944-ACDF-68FBED838DA5}" type="datetimeFigureOut">
              <a:rPr lang="en-US" smtClean="0">
                <a:solidFill>
                  <a:prstClr val="white">
                    <a:tint val="75000"/>
                  </a:prstClr>
                </a:solidFill>
                <a:latin typeface="Calibri"/>
              </a:rPr>
              <a:pPr/>
              <a:t>11/30/23</a:t>
            </a:fld>
            <a:endParaRPr lang="en-US">
              <a:solidFill>
                <a:prstClr val="white">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white">
                  <a:tint val="75000"/>
                </a:prstClr>
              </a:solidFill>
              <a:latin typeface="Calibri"/>
            </a:endParaRPr>
          </a:p>
        </p:txBody>
      </p:sp>
      <p:sp>
        <p:nvSpPr>
          <p:cNvPr id="6" name="Slide Number Placeholder 5"/>
          <p:cNvSpPr>
            <a:spLocks noGrp="1"/>
          </p:cNvSpPr>
          <p:nvPr>
            <p:ph type="sldNum" sz="quarter" idx="12"/>
          </p:nvPr>
        </p:nvSpPr>
        <p:spPr/>
        <p:txBody>
          <a:bodyPr/>
          <a:lstStyle/>
          <a:p>
            <a:fld id="{AD581F21-8E33-8E45-BBED-55AC9A0700A3}"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3748080817"/>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1" y="1905004"/>
            <a:ext cx="7543800" cy="2593975"/>
          </a:xfrm>
        </p:spPr>
        <p:txBody>
          <a:bodyPr anchor="b"/>
          <a:lstStyle>
            <a:lvl1pPr>
              <a:defRPr sz="6600">
                <a:ln>
                  <a:noFill/>
                </a:ln>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r>
              <a:rPr lang="en-US"/>
              <a:t>10/15/20</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89ABF1-ED5E-4742-AA00-C5696C138266}" type="slidenum">
              <a:rPr lang="en-US" smtClean="0"/>
              <a:t>‹#›</a:t>
            </a:fld>
            <a:endParaRPr lang="en-US"/>
          </a:p>
        </p:txBody>
      </p:sp>
    </p:spTree>
    <p:extLst>
      <p:ext uri="{BB962C8B-B14F-4D97-AF65-F5344CB8AC3E}">
        <p14:creationId xmlns:p14="http://schemas.microsoft.com/office/powerpoint/2010/main" val="1979420000"/>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10/15/20</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89ABF1-ED5E-4742-AA00-C5696C138266}" type="slidenum">
              <a:rPr lang="en-US" smtClean="0"/>
              <a:t>‹#›</a:t>
            </a:fld>
            <a:endParaRPr lang="en-US"/>
          </a:p>
        </p:txBody>
      </p:sp>
    </p:spTree>
    <p:extLst>
      <p:ext uri="{BB962C8B-B14F-4D97-AF65-F5344CB8AC3E}">
        <p14:creationId xmlns:p14="http://schemas.microsoft.com/office/powerpoint/2010/main" val="2347207264"/>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722315"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10/15/20</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89ABF1-ED5E-4742-AA00-C5696C138266}" type="slidenum">
              <a:rPr lang="en-US" smtClean="0"/>
              <a:t>‹#›</a:t>
            </a:fld>
            <a:endParaRPr lang="en-US"/>
          </a:p>
        </p:txBody>
      </p:sp>
    </p:spTree>
    <p:extLst>
      <p:ext uri="{BB962C8B-B14F-4D97-AF65-F5344CB8AC3E}">
        <p14:creationId xmlns:p14="http://schemas.microsoft.com/office/powerpoint/2010/main" val="3274400826"/>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n-US"/>
              <a:t>10/15/20</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89ABF1-ED5E-4742-AA00-C5696C138266}" type="slidenum">
              <a:rPr lang="en-US" smtClean="0"/>
              <a:t>‹#›</a:t>
            </a:fld>
            <a:endParaRPr lang="en-US"/>
          </a:p>
        </p:txBody>
      </p:sp>
    </p:spTree>
    <p:extLst>
      <p:ext uri="{BB962C8B-B14F-4D97-AF65-F5344CB8AC3E}">
        <p14:creationId xmlns:p14="http://schemas.microsoft.com/office/powerpoint/2010/main" val="1974364669"/>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t>10/15/20</a:t>
            </a:r>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89ABF1-ED5E-4742-AA00-C5696C138266}" type="slidenum">
              <a:rPr lang="en-US" smtClean="0"/>
              <a:t>‹#›</a:t>
            </a:fld>
            <a:endParaRPr lang="en-US"/>
          </a:p>
        </p:txBody>
      </p:sp>
    </p:spTree>
    <p:extLst>
      <p:ext uri="{BB962C8B-B14F-4D97-AF65-F5344CB8AC3E}">
        <p14:creationId xmlns:p14="http://schemas.microsoft.com/office/powerpoint/2010/main" val="1237488302"/>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10/15/20</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89ABF1-ED5E-4742-AA00-C5696C138266}" type="slidenum">
              <a:rPr lang="en-US" smtClean="0"/>
              <a:t>‹#›</a:t>
            </a:fld>
            <a:endParaRPr lang="en-US"/>
          </a:p>
        </p:txBody>
      </p:sp>
    </p:spTree>
    <p:extLst>
      <p:ext uri="{BB962C8B-B14F-4D97-AF65-F5344CB8AC3E}">
        <p14:creationId xmlns:p14="http://schemas.microsoft.com/office/powerpoint/2010/main" val="553534398"/>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10/15/20</a:t>
            </a:r>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A89ABF1-ED5E-4742-AA00-C5696C138266}" type="slidenum">
              <a:rPr lang="en-US" smtClean="0"/>
              <a:t>‹#›</a:t>
            </a:fld>
            <a:endParaRPr lang="en-US"/>
          </a:p>
        </p:txBody>
      </p:sp>
    </p:spTree>
    <p:extLst>
      <p:ext uri="{BB962C8B-B14F-4D97-AF65-F5344CB8AC3E}">
        <p14:creationId xmlns:p14="http://schemas.microsoft.com/office/powerpoint/2010/main" val="236770204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2" y="5495544"/>
            <a:ext cx="7772400" cy="594360"/>
          </a:xfrm>
        </p:spPr>
        <p:txBody>
          <a:bodyPr anchor="b"/>
          <a:lstStyle>
            <a:lvl1pPr algn="ctr">
              <a:defRPr sz="2200" b="1"/>
            </a:lvl1pPr>
          </a:lstStyle>
          <a:p>
            <a:r>
              <a:rPr lang="en-US"/>
              <a:t>Click to edit Master title style</a:t>
            </a:r>
            <a:endParaRPr lang="en-US" dirty="0"/>
          </a:p>
        </p:txBody>
      </p:sp>
      <p:sp>
        <p:nvSpPr>
          <p:cNvPr id="4" name="Text Placeholder 3"/>
          <p:cNvSpPr>
            <a:spLocks noGrp="1"/>
          </p:cNvSpPr>
          <p:nvPr>
            <p:ph type="body" sz="half" idx="2"/>
          </p:nvPr>
        </p:nvSpPr>
        <p:spPr>
          <a:xfrm>
            <a:off x="304801"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10/15/20</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89ABF1-ED5E-4742-AA00-C5696C138266}" type="slidenum">
              <a:rPr lang="en-US" smtClean="0"/>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2742910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r>
              <a:rPr lang="en-US"/>
              <a:t>10/15/20</a:t>
            </a:r>
          </a:p>
        </p:txBody>
      </p:sp>
      <p:sp>
        <p:nvSpPr>
          <p:cNvPr id="9" name="Slide Number Placeholder 8"/>
          <p:cNvSpPr>
            <a:spLocks noGrp="1"/>
          </p:cNvSpPr>
          <p:nvPr>
            <p:ph type="sldNum" sz="quarter" idx="11"/>
          </p:nvPr>
        </p:nvSpPr>
        <p:spPr/>
        <p:txBody>
          <a:bodyPr/>
          <a:lstStyle/>
          <a:p>
            <a:fld id="{6A89ABF1-ED5E-4742-AA00-C5696C138266}"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1849811182"/>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10/15/20</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89ABF1-ED5E-4742-AA00-C5696C138266}" type="slidenum">
              <a:rPr lang="en-US" smtClean="0"/>
              <a:t>‹#›</a:t>
            </a:fld>
            <a:endParaRPr lang="en-US"/>
          </a:p>
        </p:txBody>
      </p:sp>
    </p:spTree>
    <p:extLst>
      <p:ext uri="{BB962C8B-B14F-4D97-AF65-F5344CB8AC3E}">
        <p14:creationId xmlns:p14="http://schemas.microsoft.com/office/powerpoint/2010/main" val="1006901739"/>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1752600" cy="58515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42"/>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10/15/20</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89ABF1-ED5E-4742-AA00-C5696C138266}" type="slidenum">
              <a:rPr lang="en-US" smtClean="0"/>
              <a:t>‹#›</a:t>
            </a:fld>
            <a:endParaRPr lang="en-US"/>
          </a:p>
        </p:txBody>
      </p:sp>
    </p:spTree>
    <p:extLst>
      <p:ext uri="{BB962C8B-B14F-4D97-AF65-F5344CB8AC3E}">
        <p14:creationId xmlns:p14="http://schemas.microsoft.com/office/powerpoint/2010/main" val="3086654879"/>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arch">
    <p:bg>
      <p:bgPr>
        <a:solidFill>
          <a:srgbClr val="132F5D"/>
        </a:solidFill>
        <a:effectLst/>
      </p:bgPr>
    </p:bg>
    <p:spTree>
      <p:nvGrpSpPr>
        <p:cNvPr id="1" name=""/>
        <p:cNvGrpSpPr/>
        <p:nvPr/>
      </p:nvGrpSpPr>
      <p:grpSpPr>
        <a:xfrm>
          <a:off x="0" y="0"/>
          <a:ext cx="0" cy="0"/>
          <a:chOff x="0" y="0"/>
          <a:chExt cx="0" cy="0"/>
        </a:xfrm>
      </p:grpSpPr>
      <p:sp>
        <p:nvSpPr>
          <p:cNvPr id="18" name="Title 1"/>
          <p:cNvSpPr txBox="1">
            <a:spLocks/>
          </p:cNvSpPr>
          <p:nvPr userDrawn="1"/>
        </p:nvSpPr>
        <p:spPr>
          <a:xfrm>
            <a:off x="304800" y="6400800"/>
            <a:ext cx="4597400" cy="3302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just"/>
            <a:r>
              <a:rPr lang="en-US" sz="1400" b="0" i="0" dirty="0">
                <a:latin typeface="Futura LT Light"/>
                <a:cs typeface="Futura LT Light"/>
              </a:rPr>
              <a:t>SCHOOL</a:t>
            </a:r>
            <a:r>
              <a:rPr lang="en-US" sz="1400" b="0" i="0" baseline="0" dirty="0">
                <a:latin typeface="Futura LT Light"/>
                <a:cs typeface="Futura LT Light"/>
              </a:rPr>
              <a:t> OF ARCHITECTURE													</a:t>
            </a:r>
            <a:endParaRPr lang="en-US" sz="1400" b="0" i="0" dirty="0">
              <a:latin typeface="Futura LT Light"/>
              <a:cs typeface="Futura LT Light"/>
            </a:endParaRPr>
          </a:p>
        </p:txBody>
      </p:sp>
      <p:sp>
        <p:nvSpPr>
          <p:cNvPr id="9" name="Title 1"/>
          <p:cNvSpPr txBox="1">
            <a:spLocks/>
          </p:cNvSpPr>
          <p:nvPr userDrawn="1"/>
        </p:nvSpPr>
        <p:spPr>
          <a:xfrm>
            <a:off x="4585180" y="330201"/>
            <a:ext cx="4306081" cy="5842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r"/>
            <a:r>
              <a:rPr lang="en-US" sz="2700" b="0" i="0" dirty="0">
                <a:latin typeface="Futura LT Light"/>
                <a:cs typeface="Futura LT Light"/>
              </a:rPr>
              <a:t>INSPIRING</a:t>
            </a:r>
            <a:r>
              <a:rPr lang="en-US" sz="2700" b="0" i="0" dirty="0">
                <a:latin typeface="Futura LT Heavy"/>
                <a:cs typeface="Futura LT Heavy"/>
              </a:rPr>
              <a:t>YALE</a:t>
            </a:r>
          </a:p>
          <a:p>
            <a:pPr algn="r"/>
            <a:endParaRPr lang="en-US" sz="2700" b="0" i="0" dirty="0">
              <a:latin typeface="Futura LT Heavy"/>
              <a:cs typeface="Futura LT Heavy"/>
            </a:endParaRPr>
          </a:p>
        </p:txBody>
      </p:sp>
      <p:sp>
        <p:nvSpPr>
          <p:cNvPr id="4" name="Title 3"/>
          <p:cNvSpPr>
            <a:spLocks noGrp="1"/>
          </p:cNvSpPr>
          <p:nvPr>
            <p:ph type="title"/>
          </p:nvPr>
        </p:nvSpPr>
        <p:spPr>
          <a:xfrm>
            <a:off x="914400" y="1362868"/>
            <a:ext cx="8229600" cy="542397"/>
          </a:xfrm>
          <a:prstGeom prst="rect">
            <a:avLst/>
          </a:prstGeom>
        </p:spPr>
        <p:txBody>
          <a:bodyPr vert="horz"/>
          <a:lstStyle>
            <a:lvl1pPr>
              <a:defRPr sz="3200" b="0" i="0">
                <a:latin typeface="Futura LT Heavy"/>
                <a:cs typeface="Futura LT Heavy"/>
              </a:defRPr>
            </a:lvl1pPr>
          </a:lstStyle>
          <a:p>
            <a:r>
              <a:rPr lang="en-US" dirty="0"/>
              <a:t>Click to edit Master title style</a:t>
            </a:r>
          </a:p>
        </p:txBody>
      </p:sp>
      <p:sp>
        <p:nvSpPr>
          <p:cNvPr id="10" name="Content Placeholder 9"/>
          <p:cNvSpPr>
            <a:spLocks noGrp="1"/>
          </p:cNvSpPr>
          <p:nvPr>
            <p:ph sz="quarter" idx="10"/>
          </p:nvPr>
        </p:nvSpPr>
        <p:spPr>
          <a:xfrm>
            <a:off x="1125188" y="1922199"/>
            <a:ext cx="7766050" cy="4318000"/>
          </a:xfrm>
          <a:prstGeom prst="rect">
            <a:avLst/>
          </a:prstGeom>
        </p:spPr>
        <p:txBody>
          <a:bodyPr vert="horz"/>
          <a:lstStyle>
            <a:lvl1pPr>
              <a:defRPr b="0" i="0">
                <a:latin typeface="Futura LT Medium"/>
                <a:cs typeface="Futura LT Medium"/>
              </a:defRPr>
            </a:lvl1pPr>
            <a:lvl2pPr>
              <a:defRPr b="0" i="0">
                <a:latin typeface="Futura LT Medium"/>
                <a:cs typeface="Futura LT Medium"/>
              </a:defRPr>
            </a:lvl2pPr>
            <a:lvl3pPr>
              <a:defRPr b="0" i="0">
                <a:latin typeface="Futura LT Medium"/>
                <a:cs typeface="Futura LT Medium"/>
              </a:defRPr>
            </a:lvl3pPr>
            <a:lvl4pPr>
              <a:defRPr b="0" i="0">
                <a:latin typeface="Futura LT Medium"/>
                <a:cs typeface="Futura LT Medium"/>
              </a:defRPr>
            </a:lvl4pPr>
            <a:lvl5pPr>
              <a:defRPr b="0" i="0">
                <a:latin typeface="Futura LT Medium"/>
                <a:cs typeface="Futura LT Medium"/>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descr="arch-side-01.pn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 y="7"/>
            <a:ext cx="2452127" cy="4156969"/>
          </a:xfrm>
          <a:prstGeom prst="rect">
            <a:avLst/>
          </a:prstGeom>
        </p:spPr>
      </p:pic>
    </p:spTree>
    <p:extLst>
      <p:ext uri="{BB962C8B-B14F-4D97-AF65-F5344CB8AC3E}">
        <p14:creationId xmlns:p14="http://schemas.microsoft.com/office/powerpoint/2010/main" val="491106901"/>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Music">
    <p:bg>
      <p:bgPr>
        <a:solidFill>
          <a:srgbClr val="132F5D"/>
        </a:solidFill>
        <a:effectLst/>
      </p:bgPr>
    </p:bg>
    <p:spTree>
      <p:nvGrpSpPr>
        <p:cNvPr id="1" name=""/>
        <p:cNvGrpSpPr/>
        <p:nvPr/>
      </p:nvGrpSpPr>
      <p:grpSpPr>
        <a:xfrm>
          <a:off x="0" y="0"/>
          <a:ext cx="0" cy="0"/>
          <a:chOff x="0" y="0"/>
          <a:chExt cx="0" cy="0"/>
        </a:xfrm>
      </p:grpSpPr>
      <p:sp>
        <p:nvSpPr>
          <p:cNvPr id="9" name="Title 1"/>
          <p:cNvSpPr txBox="1">
            <a:spLocks/>
          </p:cNvSpPr>
          <p:nvPr/>
        </p:nvSpPr>
        <p:spPr>
          <a:xfrm>
            <a:off x="304800" y="6400800"/>
            <a:ext cx="4597400" cy="3302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just"/>
            <a:r>
              <a:rPr lang="en-US" sz="1400" b="0" i="0" dirty="0">
                <a:latin typeface="Futura LT Light"/>
                <a:cs typeface="Futura LT Light"/>
              </a:rPr>
              <a:t>SCHOOL</a:t>
            </a:r>
            <a:r>
              <a:rPr lang="en-US" sz="1400" b="0" i="0" baseline="0" dirty="0">
                <a:latin typeface="Futura LT Light"/>
                <a:cs typeface="Futura LT Light"/>
              </a:rPr>
              <a:t> OF MUSIC													</a:t>
            </a:r>
            <a:endParaRPr lang="en-US" sz="1400" b="0" i="0" dirty="0">
              <a:latin typeface="Futura LT Light"/>
              <a:cs typeface="Futura LT Light"/>
            </a:endParaRPr>
          </a:p>
        </p:txBody>
      </p:sp>
      <p:sp>
        <p:nvSpPr>
          <p:cNvPr id="6" name="Title 1"/>
          <p:cNvSpPr txBox="1">
            <a:spLocks/>
          </p:cNvSpPr>
          <p:nvPr userDrawn="1"/>
        </p:nvSpPr>
        <p:spPr>
          <a:xfrm>
            <a:off x="4585180" y="330201"/>
            <a:ext cx="4306081" cy="5842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r"/>
            <a:r>
              <a:rPr lang="en-US" sz="2700" b="0" i="0" dirty="0">
                <a:latin typeface="Futura LT Light"/>
                <a:cs typeface="Futura LT Light"/>
              </a:rPr>
              <a:t>INSPIRING</a:t>
            </a:r>
            <a:r>
              <a:rPr lang="en-US" sz="2700" b="0" i="0" dirty="0">
                <a:latin typeface="Futura LT Heavy"/>
                <a:cs typeface="Futura LT Heavy"/>
              </a:rPr>
              <a:t>YALE</a:t>
            </a:r>
          </a:p>
          <a:p>
            <a:pPr algn="r"/>
            <a:endParaRPr lang="en-US" sz="2700" b="0" i="0" dirty="0">
              <a:latin typeface="Futura LT Heavy"/>
              <a:cs typeface="Futura LT Heavy"/>
            </a:endParaRPr>
          </a:p>
        </p:txBody>
      </p:sp>
      <p:sp>
        <p:nvSpPr>
          <p:cNvPr id="7" name="Title 3"/>
          <p:cNvSpPr>
            <a:spLocks noGrp="1"/>
          </p:cNvSpPr>
          <p:nvPr>
            <p:ph type="title"/>
          </p:nvPr>
        </p:nvSpPr>
        <p:spPr>
          <a:xfrm>
            <a:off x="914400" y="1379804"/>
            <a:ext cx="8229600" cy="542397"/>
          </a:xfrm>
          <a:prstGeom prst="rect">
            <a:avLst/>
          </a:prstGeom>
        </p:spPr>
        <p:txBody>
          <a:bodyPr vert="horz"/>
          <a:lstStyle>
            <a:lvl1pPr>
              <a:defRPr sz="3200" b="0" i="0">
                <a:latin typeface="Futura LT Heavy"/>
                <a:cs typeface="Futura LT Heavy"/>
              </a:defRPr>
            </a:lvl1pPr>
          </a:lstStyle>
          <a:p>
            <a:r>
              <a:rPr lang="en-US" dirty="0"/>
              <a:t>Click to edit Master title style</a:t>
            </a:r>
          </a:p>
        </p:txBody>
      </p:sp>
      <p:sp>
        <p:nvSpPr>
          <p:cNvPr id="8" name="Content Placeholder 9"/>
          <p:cNvSpPr>
            <a:spLocks noGrp="1"/>
          </p:cNvSpPr>
          <p:nvPr>
            <p:ph sz="quarter" idx="10"/>
          </p:nvPr>
        </p:nvSpPr>
        <p:spPr>
          <a:xfrm>
            <a:off x="1125188" y="1922199"/>
            <a:ext cx="7766050" cy="4318000"/>
          </a:xfrm>
          <a:prstGeom prst="rect">
            <a:avLst/>
          </a:prstGeom>
        </p:spPr>
        <p:txBody>
          <a:bodyPr vert="horz"/>
          <a:lstStyle>
            <a:lvl1pPr>
              <a:defRPr b="0" i="0">
                <a:latin typeface="Futura LT Medium"/>
                <a:cs typeface="Futura LT Medium"/>
              </a:defRPr>
            </a:lvl1pPr>
            <a:lvl2pPr>
              <a:defRPr b="0" i="0">
                <a:latin typeface="Futura LT Medium"/>
                <a:cs typeface="Futura LT Medium"/>
              </a:defRPr>
            </a:lvl2pPr>
            <a:lvl3pPr>
              <a:defRPr b="0" i="0">
                <a:latin typeface="Futura LT Medium"/>
                <a:cs typeface="Futura LT Medium"/>
              </a:defRPr>
            </a:lvl3pPr>
            <a:lvl4pPr>
              <a:defRPr b="0" i="0">
                <a:latin typeface="Futura LT Medium"/>
                <a:cs typeface="Futura LT Medium"/>
              </a:defRPr>
            </a:lvl4pPr>
            <a:lvl5pPr>
              <a:defRPr b="0" i="0">
                <a:latin typeface="Futura LT Medium"/>
                <a:cs typeface="Futura LT Medium"/>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descr="music-side-01-01.png"/>
          <p:cNvPicPr>
            <a:picLocks noChangeAspect="1"/>
          </p:cNvPicPr>
          <p:nvPr userDrawn="1"/>
        </p:nvPicPr>
        <p:blipFill rotWithShape="1">
          <a:blip r:embed="rId2" cstate="print">
            <a:alphaModFix/>
            <a:extLst>
              <a:ext uri="{28A0092B-C50C-407E-A947-70E740481C1C}">
                <a14:useLocalDpi xmlns:a14="http://schemas.microsoft.com/office/drawing/2010/main"/>
              </a:ext>
            </a:extLst>
          </a:blip>
          <a:srcRect/>
          <a:stretch/>
        </p:blipFill>
        <p:spPr>
          <a:xfrm>
            <a:off x="-1" y="1"/>
            <a:ext cx="5269043" cy="2627051"/>
          </a:xfrm>
          <a:prstGeom prst="rect">
            <a:avLst/>
          </a:prstGeom>
        </p:spPr>
      </p:pic>
    </p:spTree>
    <p:extLst>
      <p:ext uri="{BB962C8B-B14F-4D97-AF65-F5344CB8AC3E}">
        <p14:creationId xmlns:p14="http://schemas.microsoft.com/office/powerpoint/2010/main" val="3774436676"/>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SOM">
    <p:bg>
      <p:bgPr>
        <a:solidFill>
          <a:srgbClr val="132F5D"/>
        </a:solidFill>
        <a:effectLst/>
      </p:bgPr>
    </p:bg>
    <p:spTree>
      <p:nvGrpSpPr>
        <p:cNvPr id="1" name=""/>
        <p:cNvGrpSpPr/>
        <p:nvPr/>
      </p:nvGrpSpPr>
      <p:grpSpPr>
        <a:xfrm>
          <a:off x="0" y="0"/>
          <a:ext cx="0" cy="0"/>
          <a:chOff x="0" y="0"/>
          <a:chExt cx="0" cy="0"/>
        </a:xfrm>
      </p:grpSpPr>
      <p:sp>
        <p:nvSpPr>
          <p:cNvPr id="16" name="Title 1"/>
          <p:cNvSpPr txBox="1">
            <a:spLocks/>
          </p:cNvSpPr>
          <p:nvPr userDrawn="1"/>
        </p:nvSpPr>
        <p:spPr>
          <a:xfrm>
            <a:off x="304800" y="6400800"/>
            <a:ext cx="4597400" cy="3302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just"/>
            <a:r>
              <a:rPr lang="en-US" sz="1400" b="0" i="0" dirty="0">
                <a:latin typeface="Futura LT Light"/>
                <a:cs typeface="Futura LT Light"/>
              </a:rPr>
              <a:t>SCHOOL</a:t>
            </a:r>
            <a:r>
              <a:rPr lang="en-US" sz="1400" b="0" i="0" baseline="0" dirty="0">
                <a:latin typeface="Futura LT Light"/>
                <a:cs typeface="Futura LT Light"/>
              </a:rPr>
              <a:t> OF MANAGEMENT												</a:t>
            </a:r>
            <a:endParaRPr lang="en-US" sz="1400" b="0" i="0" dirty="0">
              <a:latin typeface="Futura LT Light"/>
              <a:cs typeface="Futura LT Light"/>
            </a:endParaRPr>
          </a:p>
        </p:txBody>
      </p:sp>
      <p:sp>
        <p:nvSpPr>
          <p:cNvPr id="6" name="Title 1"/>
          <p:cNvSpPr txBox="1">
            <a:spLocks/>
          </p:cNvSpPr>
          <p:nvPr userDrawn="1"/>
        </p:nvSpPr>
        <p:spPr>
          <a:xfrm>
            <a:off x="4585180" y="330201"/>
            <a:ext cx="4306081" cy="5842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r"/>
            <a:r>
              <a:rPr lang="en-US" sz="2700" b="0" i="0" dirty="0">
                <a:latin typeface="Futura LT Light"/>
                <a:cs typeface="Futura LT Light"/>
              </a:rPr>
              <a:t>INSPIRING</a:t>
            </a:r>
            <a:r>
              <a:rPr lang="en-US" sz="2700" b="0" i="0" dirty="0">
                <a:latin typeface="Futura LT Heavy"/>
                <a:cs typeface="Futura LT Heavy"/>
              </a:rPr>
              <a:t>YALE</a:t>
            </a:r>
          </a:p>
          <a:p>
            <a:pPr algn="r"/>
            <a:endParaRPr lang="en-US" sz="2700" b="0" i="0" dirty="0">
              <a:latin typeface="Futura LT Heavy"/>
              <a:cs typeface="Futura LT Heavy"/>
            </a:endParaRPr>
          </a:p>
        </p:txBody>
      </p:sp>
      <p:sp>
        <p:nvSpPr>
          <p:cNvPr id="7" name="Title 3"/>
          <p:cNvSpPr>
            <a:spLocks noGrp="1"/>
          </p:cNvSpPr>
          <p:nvPr>
            <p:ph type="title"/>
          </p:nvPr>
        </p:nvSpPr>
        <p:spPr>
          <a:xfrm>
            <a:off x="914400" y="1379804"/>
            <a:ext cx="8229600" cy="542397"/>
          </a:xfrm>
          <a:prstGeom prst="rect">
            <a:avLst/>
          </a:prstGeom>
        </p:spPr>
        <p:txBody>
          <a:bodyPr vert="horz"/>
          <a:lstStyle>
            <a:lvl1pPr>
              <a:defRPr sz="3200" b="0" i="0">
                <a:latin typeface="Futura LT Heavy"/>
                <a:cs typeface="Futura LT Heavy"/>
              </a:defRPr>
            </a:lvl1pPr>
          </a:lstStyle>
          <a:p>
            <a:r>
              <a:rPr lang="en-US" dirty="0"/>
              <a:t>Click to edit Master title style</a:t>
            </a:r>
          </a:p>
        </p:txBody>
      </p:sp>
      <p:sp>
        <p:nvSpPr>
          <p:cNvPr id="8" name="Content Placeholder 9"/>
          <p:cNvSpPr>
            <a:spLocks noGrp="1"/>
          </p:cNvSpPr>
          <p:nvPr>
            <p:ph sz="quarter" idx="10"/>
          </p:nvPr>
        </p:nvSpPr>
        <p:spPr>
          <a:xfrm>
            <a:off x="1125188" y="1922199"/>
            <a:ext cx="7766050" cy="4318000"/>
          </a:xfrm>
          <a:prstGeom prst="rect">
            <a:avLst/>
          </a:prstGeom>
        </p:spPr>
        <p:txBody>
          <a:bodyPr vert="horz"/>
          <a:lstStyle>
            <a:lvl1pPr>
              <a:defRPr b="0" i="0">
                <a:latin typeface="Futura LT Medium"/>
                <a:cs typeface="Futura LT Medium"/>
              </a:defRPr>
            </a:lvl1pPr>
            <a:lvl2pPr>
              <a:defRPr b="0" i="0">
                <a:latin typeface="Futura LT Medium"/>
                <a:cs typeface="Futura LT Medium"/>
              </a:defRPr>
            </a:lvl2pPr>
            <a:lvl3pPr>
              <a:defRPr b="0" i="0">
                <a:latin typeface="Futura LT Medium"/>
                <a:cs typeface="Futura LT Medium"/>
              </a:defRPr>
            </a:lvl3pPr>
            <a:lvl4pPr>
              <a:defRPr b="0" i="0">
                <a:latin typeface="Futura LT Medium"/>
                <a:cs typeface="Futura LT Medium"/>
              </a:defRPr>
            </a:lvl4pPr>
            <a:lvl5pPr>
              <a:defRPr b="0" i="0">
                <a:latin typeface="Futura LT Medium"/>
                <a:cs typeface="Futura LT Medium"/>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om-side-01.png"/>
          <p:cNvPicPr>
            <a:picLocks noChangeAspect="1"/>
          </p:cNvPicPr>
          <p:nvPr userDrawn="1"/>
        </p:nvPicPr>
        <p:blipFill rotWithShape="1">
          <a:blip r:embed="rId2" cstate="print">
            <a:alphaModFix/>
            <a:extLst>
              <a:ext uri="{28A0092B-C50C-407E-A947-70E740481C1C}">
                <a14:useLocalDpi xmlns:a14="http://schemas.microsoft.com/office/drawing/2010/main"/>
              </a:ext>
            </a:extLst>
          </a:blip>
          <a:srcRect/>
          <a:stretch/>
        </p:blipFill>
        <p:spPr>
          <a:xfrm>
            <a:off x="1" y="0"/>
            <a:ext cx="2718202" cy="4618629"/>
          </a:xfrm>
          <a:prstGeom prst="rect">
            <a:avLst/>
          </a:prstGeom>
        </p:spPr>
      </p:pic>
    </p:spTree>
    <p:extLst>
      <p:ext uri="{BB962C8B-B14F-4D97-AF65-F5344CB8AC3E}">
        <p14:creationId xmlns:p14="http://schemas.microsoft.com/office/powerpoint/2010/main" val="730333303"/>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Med">
    <p:bg>
      <p:bgPr>
        <a:solidFill>
          <a:srgbClr val="132F5D"/>
        </a:solidFill>
        <a:effectLst/>
      </p:bgPr>
    </p:bg>
    <p:spTree>
      <p:nvGrpSpPr>
        <p:cNvPr id="1" name=""/>
        <p:cNvGrpSpPr/>
        <p:nvPr/>
      </p:nvGrpSpPr>
      <p:grpSpPr>
        <a:xfrm>
          <a:off x="0" y="0"/>
          <a:ext cx="0" cy="0"/>
          <a:chOff x="0" y="0"/>
          <a:chExt cx="0" cy="0"/>
        </a:xfrm>
      </p:grpSpPr>
      <p:sp>
        <p:nvSpPr>
          <p:cNvPr id="16" name="Title 1"/>
          <p:cNvSpPr txBox="1">
            <a:spLocks/>
          </p:cNvSpPr>
          <p:nvPr userDrawn="1"/>
        </p:nvSpPr>
        <p:spPr>
          <a:xfrm>
            <a:off x="304800" y="6400800"/>
            <a:ext cx="4597400" cy="3302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just"/>
            <a:r>
              <a:rPr lang="en-US" sz="1400" b="0" i="0" dirty="0">
                <a:latin typeface="Futura LT Light"/>
                <a:cs typeface="Futura LT Light"/>
              </a:rPr>
              <a:t>SCHOOL</a:t>
            </a:r>
            <a:r>
              <a:rPr lang="en-US" sz="1400" b="0" i="0" baseline="0" dirty="0">
                <a:latin typeface="Futura LT Light"/>
                <a:cs typeface="Futura LT Light"/>
              </a:rPr>
              <a:t> OF MEDICINE												</a:t>
            </a:r>
            <a:endParaRPr lang="en-US" sz="1400" b="0" i="0" dirty="0">
              <a:latin typeface="Futura LT Light"/>
              <a:cs typeface="Futura LT Light"/>
            </a:endParaRPr>
          </a:p>
        </p:txBody>
      </p:sp>
      <p:sp>
        <p:nvSpPr>
          <p:cNvPr id="6" name="Title 1"/>
          <p:cNvSpPr txBox="1">
            <a:spLocks/>
          </p:cNvSpPr>
          <p:nvPr userDrawn="1"/>
        </p:nvSpPr>
        <p:spPr>
          <a:xfrm>
            <a:off x="4585180" y="330201"/>
            <a:ext cx="4306081" cy="5842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r"/>
            <a:r>
              <a:rPr lang="en-US" sz="2700" b="0" i="0" dirty="0">
                <a:latin typeface="Futura LT Light"/>
                <a:cs typeface="Futura LT Light"/>
              </a:rPr>
              <a:t>INSPIRING</a:t>
            </a:r>
            <a:r>
              <a:rPr lang="en-US" sz="2700" b="0" i="0" dirty="0">
                <a:latin typeface="Futura LT Heavy"/>
                <a:cs typeface="Futura LT Heavy"/>
              </a:rPr>
              <a:t>YALE</a:t>
            </a:r>
          </a:p>
          <a:p>
            <a:pPr algn="r"/>
            <a:endParaRPr lang="en-US" sz="2700" b="0" i="0" dirty="0">
              <a:latin typeface="Futura LT Heavy"/>
              <a:cs typeface="Futura LT Heavy"/>
            </a:endParaRPr>
          </a:p>
        </p:txBody>
      </p:sp>
      <p:sp>
        <p:nvSpPr>
          <p:cNvPr id="7" name="Title 3"/>
          <p:cNvSpPr>
            <a:spLocks noGrp="1"/>
          </p:cNvSpPr>
          <p:nvPr>
            <p:ph type="title"/>
          </p:nvPr>
        </p:nvSpPr>
        <p:spPr>
          <a:xfrm>
            <a:off x="914400" y="1379804"/>
            <a:ext cx="8229600" cy="542397"/>
          </a:xfrm>
          <a:prstGeom prst="rect">
            <a:avLst/>
          </a:prstGeom>
        </p:spPr>
        <p:txBody>
          <a:bodyPr vert="horz"/>
          <a:lstStyle>
            <a:lvl1pPr>
              <a:defRPr sz="3200" b="0" i="0">
                <a:latin typeface="Futura LT Heavy"/>
                <a:cs typeface="Futura LT Heavy"/>
              </a:defRPr>
            </a:lvl1pPr>
          </a:lstStyle>
          <a:p>
            <a:r>
              <a:rPr lang="en-US" dirty="0"/>
              <a:t>Click to edit Master title style</a:t>
            </a:r>
          </a:p>
        </p:txBody>
      </p:sp>
      <p:sp>
        <p:nvSpPr>
          <p:cNvPr id="8" name="Content Placeholder 9"/>
          <p:cNvSpPr>
            <a:spLocks noGrp="1"/>
          </p:cNvSpPr>
          <p:nvPr>
            <p:ph sz="quarter" idx="10"/>
          </p:nvPr>
        </p:nvSpPr>
        <p:spPr>
          <a:xfrm>
            <a:off x="1125188" y="1922199"/>
            <a:ext cx="7766050" cy="4318000"/>
          </a:xfrm>
          <a:prstGeom prst="rect">
            <a:avLst/>
          </a:prstGeom>
        </p:spPr>
        <p:txBody>
          <a:bodyPr vert="horz"/>
          <a:lstStyle>
            <a:lvl1pPr>
              <a:defRPr b="0" i="0">
                <a:latin typeface="Futura LT Medium"/>
                <a:cs typeface="Futura LT Medium"/>
              </a:defRPr>
            </a:lvl1pPr>
            <a:lvl2pPr>
              <a:defRPr b="0" i="0">
                <a:latin typeface="Futura LT Medium"/>
                <a:cs typeface="Futura LT Medium"/>
              </a:defRPr>
            </a:lvl2pPr>
            <a:lvl3pPr>
              <a:defRPr b="0" i="0">
                <a:latin typeface="Futura LT Medium"/>
                <a:cs typeface="Futura LT Medium"/>
              </a:defRPr>
            </a:lvl3pPr>
            <a:lvl4pPr>
              <a:defRPr b="0" i="0">
                <a:latin typeface="Futura LT Medium"/>
                <a:cs typeface="Futura LT Medium"/>
              </a:defRPr>
            </a:lvl4pPr>
            <a:lvl5pPr>
              <a:defRPr b="0" i="0">
                <a:latin typeface="Futura LT Medium"/>
                <a:cs typeface="Futura LT Medium"/>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med-side-01.png"/>
          <p:cNvPicPr>
            <a:picLocks noChangeAspect="1"/>
          </p:cNvPicPr>
          <p:nvPr userDrawn="1"/>
        </p:nvPicPr>
        <p:blipFill rotWithShape="1">
          <a:blip r:embed="rId2" cstate="print">
            <a:alphaModFix/>
            <a:extLst>
              <a:ext uri="{28A0092B-C50C-407E-A947-70E740481C1C}">
                <a14:useLocalDpi xmlns:a14="http://schemas.microsoft.com/office/drawing/2010/main"/>
              </a:ext>
            </a:extLst>
          </a:blip>
          <a:srcRect/>
          <a:stretch/>
        </p:blipFill>
        <p:spPr>
          <a:xfrm>
            <a:off x="1" y="52"/>
            <a:ext cx="2718202" cy="2664337"/>
          </a:xfrm>
          <a:prstGeom prst="rect">
            <a:avLst/>
          </a:prstGeom>
        </p:spPr>
      </p:pic>
    </p:spTree>
    <p:extLst>
      <p:ext uri="{BB962C8B-B14F-4D97-AF65-F5344CB8AC3E}">
        <p14:creationId xmlns:p14="http://schemas.microsoft.com/office/powerpoint/2010/main" val="426624471"/>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GSAS science">
    <p:bg>
      <p:bgPr>
        <a:solidFill>
          <a:srgbClr val="132F5D"/>
        </a:solidFill>
        <a:effectLst/>
      </p:bgPr>
    </p:bg>
    <p:spTree>
      <p:nvGrpSpPr>
        <p:cNvPr id="1" name=""/>
        <p:cNvGrpSpPr/>
        <p:nvPr/>
      </p:nvGrpSpPr>
      <p:grpSpPr>
        <a:xfrm>
          <a:off x="0" y="0"/>
          <a:ext cx="0" cy="0"/>
          <a:chOff x="0" y="0"/>
          <a:chExt cx="0" cy="0"/>
        </a:xfrm>
      </p:grpSpPr>
      <p:sp>
        <p:nvSpPr>
          <p:cNvPr id="15" name="Title 1"/>
          <p:cNvSpPr txBox="1">
            <a:spLocks/>
          </p:cNvSpPr>
          <p:nvPr userDrawn="1"/>
        </p:nvSpPr>
        <p:spPr>
          <a:xfrm>
            <a:off x="1333500" y="6527800"/>
            <a:ext cx="4597400" cy="3302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just"/>
            <a:r>
              <a:rPr lang="en-US" sz="1400" b="0" i="0" dirty="0">
                <a:latin typeface="Futura LT Light"/>
                <a:cs typeface="Futura LT Light"/>
              </a:rPr>
              <a:t>GRADUATE</a:t>
            </a:r>
            <a:r>
              <a:rPr lang="en-US" sz="1400" b="0" i="0" baseline="0" dirty="0">
                <a:latin typeface="Futura LT Light"/>
                <a:cs typeface="Futura LT Light"/>
              </a:rPr>
              <a:t> </a:t>
            </a:r>
            <a:r>
              <a:rPr lang="en-US" sz="1400" b="0" i="0" dirty="0">
                <a:latin typeface="Futura LT Light"/>
                <a:cs typeface="Futura LT Light"/>
              </a:rPr>
              <a:t>SCHOOL</a:t>
            </a:r>
            <a:r>
              <a:rPr lang="en-US" sz="1400" b="0" i="0" baseline="0" dirty="0">
                <a:latin typeface="Futura LT Light"/>
                <a:cs typeface="Futura LT Light"/>
              </a:rPr>
              <a:t> — SCIENCES												</a:t>
            </a:r>
            <a:endParaRPr lang="en-US" sz="1400" b="0" i="0" dirty="0">
              <a:latin typeface="Futura LT Light"/>
              <a:cs typeface="Futura LT Light"/>
            </a:endParaRPr>
          </a:p>
        </p:txBody>
      </p:sp>
      <p:sp>
        <p:nvSpPr>
          <p:cNvPr id="6" name="Title 1"/>
          <p:cNvSpPr txBox="1">
            <a:spLocks/>
          </p:cNvSpPr>
          <p:nvPr userDrawn="1"/>
        </p:nvSpPr>
        <p:spPr>
          <a:xfrm>
            <a:off x="4585180" y="330201"/>
            <a:ext cx="4306081" cy="5842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r"/>
            <a:r>
              <a:rPr lang="en-US" sz="2700" b="0" i="0" dirty="0">
                <a:latin typeface="Futura LT Light"/>
                <a:cs typeface="Futura LT Light"/>
              </a:rPr>
              <a:t>INSPIRING</a:t>
            </a:r>
            <a:r>
              <a:rPr lang="en-US" sz="2700" b="0" i="0" dirty="0">
                <a:latin typeface="Futura LT Heavy"/>
                <a:cs typeface="Futura LT Heavy"/>
              </a:rPr>
              <a:t>YALE</a:t>
            </a:r>
          </a:p>
          <a:p>
            <a:pPr algn="r"/>
            <a:endParaRPr lang="en-US" sz="2700" b="0" i="0" dirty="0">
              <a:latin typeface="Futura LT Heavy"/>
              <a:cs typeface="Futura LT Heavy"/>
            </a:endParaRPr>
          </a:p>
        </p:txBody>
      </p:sp>
      <p:sp>
        <p:nvSpPr>
          <p:cNvPr id="7" name="Title 3"/>
          <p:cNvSpPr>
            <a:spLocks noGrp="1"/>
          </p:cNvSpPr>
          <p:nvPr>
            <p:ph type="title"/>
          </p:nvPr>
        </p:nvSpPr>
        <p:spPr>
          <a:xfrm>
            <a:off x="914400" y="1379804"/>
            <a:ext cx="8229600" cy="542397"/>
          </a:xfrm>
          <a:prstGeom prst="rect">
            <a:avLst/>
          </a:prstGeom>
        </p:spPr>
        <p:txBody>
          <a:bodyPr vert="horz"/>
          <a:lstStyle>
            <a:lvl1pPr>
              <a:defRPr sz="3200" b="0" i="0">
                <a:latin typeface="Futura LT Heavy"/>
                <a:cs typeface="Futura LT Heavy"/>
              </a:defRPr>
            </a:lvl1pPr>
          </a:lstStyle>
          <a:p>
            <a:r>
              <a:rPr lang="en-US" dirty="0"/>
              <a:t>Click to edit Master title style</a:t>
            </a:r>
          </a:p>
        </p:txBody>
      </p:sp>
      <p:sp>
        <p:nvSpPr>
          <p:cNvPr id="8" name="Content Placeholder 9"/>
          <p:cNvSpPr>
            <a:spLocks noGrp="1"/>
          </p:cNvSpPr>
          <p:nvPr>
            <p:ph sz="quarter" idx="10"/>
          </p:nvPr>
        </p:nvSpPr>
        <p:spPr>
          <a:xfrm>
            <a:off x="1125188" y="1922199"/>
            <a:ext cx="7766050" cy="4318000"/>
          </a:xfrm>
          <a:prstGeom prst="rect">
            <a:avLst/>
          </a:prstGeom>
        </p:spPr>
        <p:txBody>
          <a:bodyPr vert="horz"/>
          <a:lstStyle>
            <a:lvl1pPr>
              <a:defRPr b="0" i="0">
                <a:latin typeface="Futura LT Medium"/>
                <a:cs typeface="Futura LT Medium"/>
              </a:defRPr>
            </a:lvl1pPr>
            <a:lvl2pPr>
              <a:defRPr b="0" i="0">
                <a:latin typeface="Futura LT Medium"/>
                <a:cs typeface="Futura LT Medium"/>
              </a:defRPr>
            </a:lvl2pPr>
            <a:lvl3pPr>
              <a:defRPr b="0" i="0">
                <a:latin typeface="Futura LT Medium"/>
                <a:cs typeface="Futura LT Medium"/>
              </a:defRPr>
            </a:lvl3pPr>
            <a:lvl4pPr>
              <a:defRPr b="0" i="0">
                <a:latin typeface="Futura LT Medium"/>
                <a:cs typeface="Futura LT Medium"/>
              </a:defRPr>
            </a:lvl4pPr>
            <a:lvl5pPr>
              <a:defRPr b="0" i="0">
                <a:latin typeface="Futura LT Medium"/>
                <a:cs typeface="Futura LT Medium"/>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gsas-sci-01.png"/>
          <p:cNvPicPr>
            <a:picLocks noChangeAspect="1"/>
          </p:cNvPicPr>
          <p:nvPr userDrawn="1"/>
        </p:nvPicPr>
        <p:blipFill rotWithShape="1">
          <a:blip r:embed="rId2" cstate="print">
            <a:alphaModFix/>
            <a:extLst>
              <a:ext uri="{28A0092B-C50C-407E-A947-70E740481C1C}">
                <a14:useLocalDpi xmlns:a14="http://schemas.microsoft.com/office/drawing/2010/main"/>
              </a:ext>
            </a:extLst>
          </a:blip>
          <a:srcRect/>
          <a:stretch/>
        </p:blipFill>
        <p:spPr>
          <a:xfrm rot="5400000">
            <a:off x="-2076647" y="2076646"/>
            <a:ext cx="7254265" cy="3100970"/>
          </a:xfrm>
          <a:prstGeom prst="rect">
            <a:avLst/>
          </a:prstGeom>
        </p:spPr>
      </p:pic>
    </p:spTree>
    <p:extLst>
      <p:ext uri="{BB962C8B-B14F-4D97-AF65-F5344CB8AC3E}">
        <p14:creationId xmlns:p14="http://schemas.microsoft.com/office/powerpoint/2010/main" val="1000810535"/>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GSAS Humanities">
    <p:bg>
      <p:bgPr>
        <a:solidFill>
          <a:srgbClr val="132F5D"/>
        </a:solidFill>
        <a:effectLst/>
      </p:bgPr>
    </p:bg>
    <p:spTree>
      <p:nvGrpSpPr>
        <p:cNvPr id="1" name=""/>
        <p:cNvGrpSpPr/>
        <p:nvPr/>
      </p:nvGrpSpPr>
      <p:grpSpPr>
        <a:xfrm>
          <a:off x="0" y="0"/>
          <a:ext cx="0" cy="0"/>
          <a:chOff x="0" y="0"/>
          <a:chExt cx="0" cy="0"/>
        </a:xfrm>
      </p:grpSpPr>
      <p:sp>
        <p:nvSpPr>
          <p:cNvPr id="18" name="Title 1"/>
          <p:cNvSpPr txBox="1">
            <a:spLocks/>
          </p:cNvSpPr>
          <p:nvPr userDrawn="1"/>
        </p:nvSpPr>
        <p:spPr>
          <a:xfrm>
            <a:off x="304800" y="6400800"/>
            <a:ext cx="4597400" cy="3302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just"/>
            <a:r>
              <a:rPr lang="en-US" sz="1400" b="0" i="0" dirty="0">
                <a:latin typeface="Futura LT Light"/>
                <a:cs typeface="Futura LT Light"/>
              </a:rPr>
              <a:t>GRADUATE SCHOOL — HUMANITIES</a:t>
            </a:r>
          </a:p>
          <a:p>
            <a:pPr algn="just"/>
            <a:endParaRPr lang="en-US" sz="1400" b="0" i="0" dirty="0">
              <a:latin typeface="Futura LT Light"/>
              <a:cs typeface="Futura LT Light"/>
            </a:endParaRPr>
          </a:p>
        </p:txBody>
      </p:sp>
      <p:sp>
        <p:nvSpPr>
          <p:cNvPr id="6" name="Title 1"/>
          <p:cNvSpPr txBox="1">
            <a:spLocks/>
          </p:cNvSpPr>
          <p:nvPr userDrawn="1"/>
        </p:nvSpPr>
        <p:spPr>
          <a:xfrm>
            <a:off x="4585180" y="342901"/>
            <a:ext cx="4306081" cy="5842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r"/>
            <a:r>
              <a:rPr lang="en-US" sz="2700" b="0" i="0" dirty="0">
                <a:latin typeface="Futura LT Light"/>
                <a:cs typeface="Futura LT Light"/>
              </a:rPr>
              <a:t>INSPIRING</a:t>
            </a:r>
            <a:r>
              <a:rPr lang="en-US" sz="2700" b="0" i="0" dirty="0">
                <a:latin typeface="Futura LT Heavy"/>
                <a:cs typeface="Futura LT Heavy"/>
              </a:rPr>
              <a:t>YALE</a:t>
            </a:r>
          </a:p>
          <a:p>
            <a:pPr algn="r"/>
            <a:endParaRPr lang="en-US" sz="2700" b="0" i="0" dirty="0">
              <a:latin typeface="Futura LT Heavy"/>
              <a:cs typeface="Futura LT Heavy"/>
            </a:endParaRPr>
          </a:p>
        </p:txBody>
      </p:sp>
      <p:sp>
        <p:nvSpPr>
          <p:cNvPr id="7" name="Title 3"/>
          <p:cNvSpPr>
            <a:spLocks noGrp="1"/>
          </p:cNvSpPr>
          <p:nvPr>
            <p:ph type="title"/>
          </p:nvPr>
        </p:nvSpPr>
        <p:spPr>
          <a:xfrm>
            <a:off x="914400" y="1379804"/>
            <a:ext cx="8229600" cy="542397"/>
          </a:xfrm>
          <a:prstGeom prst="rect">
            <a:avLst/>
          </a:prstGeom>
        </p:spPr>
        <p:txBody>
          <a:bodyPr vert="horz"/>
          <a:lstStyle>
            <a:lvl1pPr>
              <a:defRPr sz="3200" b="0" i="0">
                <a:latin typeface="Futura LT Heavy"/>
                <a:cs typeface="Futura LT Heavy"/>
              </a:defRPr>
            </a:lvl1pPr>
          </a:lstStyle>
          <a:p>
            <a:r>
              <a:rPr lang="en-US" dirty="0"/>
              <a:t>Click to edit Master title style</a:t>
            </a:r>
          </a:p>
        </p:txBody>
      </p:sp>
      <p:sp>
        <p:nvSpPr>
          <p:cNvPr id="8" name="Content Placeholder 9"/>
          <p:cNvSpPr>
            <a:spLocks noGrp="1"/>
          </p:cNvSpPr>
          <p:nvPr>
            <p:ph sz="quarter" idx="10"/>
          </p:nvPr>
        </p:nvSpPr>
        <p:spPr>
          <a:xfrm>
            <a:off x="1125188" y="1922199"/>
            <a:ext cx="7766050" cy="4318000"/>
          </a:xfrm>
          <a:prstGeom prst="rect">
            <a:avLst/>
          </a:prstGeom>
        </p:spPr>
        <p:txBody>
          <a:bodyPr vert="horz"/>
          <a:lstStyle>
            <a:lvl1pPr>
              <a:defRPr b="0" i="0">
                <a:latin typeface="Futura LT Medium"/>
                <a:cs typeface="Futura LT Medium"/>
              </a:defRPr>
            </a:lvl1pPr>
            <a:lvl2pPr>
              <a:defRPr b="0" i="0">
                <a:latin typeface="Futura LT Medium"/>
                <a:cs typeface="Futura LT Medium"/>
              </a:defRPr>
            </a:lvl2pPr>
            <a:lvl3pPr>
              <a:defRPr b="0" i="0">
                <a:latin typeface="Futura LT Medium"/>
                <a:cs typeface="Futura LT Medium"/>
              </a:defRPr>
            </a:lvl3pPr>
            <a:lvl4pPr>
              <a:defRPr b="0" i="0">
                <a:latin typeface="Futura LT Medium"/>
                <a:cs typeface="Futura LT Medium"/>
              </a:defRPr>
            </a:lvl4pPr>
            <a:lvl5pPr>
              <a:defRPr b="0" i="0">
                <a:latin typeface="Futura LT Medium"/>
                <a:cs typeface="Futura LT Medium"/>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gsas-hum-01.png"/>
          <p:cNvPicPr>
            <a:picLocks noChangeAspect="1"/>
          </p:cNvPicPr>
          <p:nvPr userDrawn="1"/>
        </p:nvPicPr>
        <p:blipFill rotWithShape="1">
          <a:blip r:embed="rId2" cstate="print">
            <a:alphaModFix/>
            <a:extLst>
              <a:ext uri="{28A0092B-C50C-407E-A947-70E740481C1C}">
                <a14:useLocalDpi xmlns:a14="http://schemas.microsoft.com/office/drawing/2010/main"/>
              </a:ext>
            </a:extLst>
          </a:blip>
          <a:srcRect/>
          <a:stretch/>
        </p:blipFill>
        <p:spPr>
          <a:xfrm>
            <a:off x="2" y="53"/>
            <a:ext cx="4634659" cy="3242065"/>
          </a:xfrm>
          <a:prstGeom prst="rect">
            <a:avLst/>
          </a:prstGeom>
        </p:spPr>
      </p:pic>
    </p:spTree>
    <p:extLst>
      <p:ext uri="{BB962C8B-B14F-4D97-AF65-F5344CB8AC3E}">
        <p14:creationId xmlns:p14="http://schemas.microsoft.com/office/powerpoint/2010/main" val="2617376627"/>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GSAS Social Science">
    <p:bg>
      <p:bgPr>
        <a:solidFill>
          <a:srgbClr val="132F5D"/>
        </a:solidFill>
        <a:effectLst/>
      </p:bgPr>
    </p:bg>
    <p:spTree>
      <p:nvGrpSpPr>
        <p:cNvPr id="1" name=""/>
        <p:cNvGrpSpPr/>
        <p:nvPr/>
      </p:nvGrpSpPr>
      <p:grpSpPr>
        <a:xfrm>
          <a:off x="0" y="0"/>
          <a:ext cx="0" cy="0"/>
          <a:chOff x="0" y="0"/>
          <a:chExt cx="0" cy="0"/>
        </a:xfrm>
      </p:grpSpPr>
      <p:sp>
        <p:nvSpPr>
          <p:cNvPr id="17" name="Title 1"/>
          <p:cNvSpPr txBox="1">
            <a:spLocks/>
          </p:cNvSpPr>
          <p:nvPr userDrawn="1"/>
        </p:nvSpPr>
        <p:spPr>
          <a:xfrm>
            <a:off x="304800" y="6400800"/>
            <a:ext cx="4597400" cy="3302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just"/>
            <a:r>
              <a:rPr lang="en-US" sz="1400" b="0" i="0" dirty="0">
                <a:latin typeface="Futura LT Light"/>
                <a:cs typeface="Futura LT Light"/>
              </a:rPr>
              <a:t>GRADUATE SCHOOL — SOCIAL SCIENCES</a:t>
            </a:r>
          </a:p>
          <a:p>
            <a:pPr algn="just"/>
            <a:endParaRPr lang="en-US" sz="1400" b="0" i="0" dirty="0">
              <a:latin typeface="Futura LT Light"/>
              <a:cs typeface="Futura LT Light"/>
            </a:endParaRPr>
          </a:p>
        </p:txBody>
      </p:sp>
      <p:sp>
        <p:nvSpPr>
          <p:cNvPr id="6" name="Title 1"/>
          <p:cNvSpPr txBox="1">
            <a:spLocks/>
          </p:cNvSpPr>
          <p:nvPr userDrawn="1"/>
        </p:nvSpPr>
        <p:spPr>
          <a:xfrm>
            <a:off x="4585180" y="330201"/>
            <a:ext cx="4306081" cy="5842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r"/>
            <a:r>
              <a:rPr lang="en-US" sz="2700" b="0" i="0" dirty="0">
                <a:latin typeface="Futura LT Light"/>
                <a:cs typeface="Futura LT Light"/>
              </a:rPr>
              <a:t>INSPIRING</a:t>
            </a:r>
            <a:r>
              <a:rPr lang="en-US" sz="2700" b="0" i="0" dirty="0">
                <a:latin typeface="Futura LT Heavy"/>
                <a:cs typeface="Futura LT Heavy"/>
              </a:rPr>
              <a:t>YALE</a:t>
            </a:r>
          </a:p>
          <a:p>
            <a:pPr algn="r"/>
            <a:endParaRPr lang="en-US" sz="2700" b="0" i="0" dirty="0">
              <a:latin typeface="Futura LT Heavy"/>
              <a:cs typeface="Futura LT Heavy"/>
            </a:endParaRPr>
          </a:p>
        </p:txBody>
      </p:sp>
      <p:sp>
        <p:nvSpPr>
          <p:cNvPr id="7" name="Title 3"/>
          <p:cNvSpPr>
            <a:spLocks noGrp="1"/>
          </p:cNvSpPr>
          <p:nvPr>
            <p:ph type="title"/>
          </p:nvPr>
        </p:nvSpPr>
        <p:spPr>
          <a:xfrm>
            <a:off x="914400" y="1379804"/>
            <a:ext cx="8229600" cy="542397"/>
          </a:xfrm>
          <a:prstGeom prst="rect">
            <a:avLst/>
          </a:prstGeom>
        </p:spPr>
        <p:txBody>
          <a:bodyPr vert="horz"/>
          <a:lstStyle>
            <a:lvl1pPr>
              <a:defRPr sz="3200" b="0" i="0">
                <a:latin typeface="Futura LT Heavy"/>
                <a:cs typeface="Futura LT Heavy"/>
              </a:defRPr>
            </a:lvl1pPr>
          </a:lstStyle>
          <a:p>
            <a:r>
              <a:rPr lang="en-US" dirty="0"/>
              <a:t>Click to edit Master title style</a:t>
            </a:r>
          </a:p>
        </p:txBody>
      </p:sp>
      <p:sp>
        <p:nvSpPr>
          <p:cNvPr id="8" name="Content Placeholder 9"/>
          <p:cNvSpPr>
            <a:spLocks noGrp="1"/>
          </p:cNvSpPr>
          <p:nvPr>
            <p:ph sz="quarter" idx="10"/>
          </p:nvPr>
        </p:nvSpPr>
        <p:spPr>
          <a:xfrm>
            <a:off x="1125188" y="1922199"/>
            <a:ext cx="7766050" cy="4318000"/>
          </a:xfrm>
          <a:prstGeom prst="rect">
            <a:avLst/>
          </a:prstGeom>
        </p:spPr>
        <p:txBody>
          <a:bodyPr vert="horz"/>
          <a:lstStyle>
            <a:lvl1pPr>
              <a:defRPr b="0" i="0">
                <a:latin typeface="Futura LT Medium"/>
                <a:cs typeface="Futura LT Medium"/>
              </a:defRPr>
            </a:lvl1pPr>
            <a:lvl2pPr>
              <a:defRPr b="0" i="0">
                <a:latin typeface="Futura LT Medium"/>
                <a:cs typeface="Futura LT Medium"/>
              </a:defRPr>
            </a:lvl2pPr>
            <a:lvl3pPr>
              <a:defRPr b="0" i="0">
                <a:latin typeface="Futura LT Medium"/>
                <a:cs typeface="Futura LT Medium"/>
              </a:defRPr>
            </a:lvl3pPr>
            <a:lvl4pPr>
              <a:defRPr b="0" i="0">
                <a:latin typeface="Futura LT Medium"/>
                <a:cs typeface="Futura LT Medium"/>
              </a:defRPr>
            </a:lvl4pPr>
            <a:lvl5pPr>
              <a:defRPr b="0" i="0">
                <a:latin typeface="Futura LT Medium"/>
                <a:cs typeface="Futura LT Medium"/>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gsas-soc-01.png"/>
          <p:cNvPicPr>
            <a:picLocks noChangeAspect="1"/>
          </p:cNvPicPr>
          <p:nvPr userDrawn="1"/>
        </p:nvPicPr>
        <p:blipFill rotWithShape="1">
          <a:blip r:embed="rId2" cstate="print">
            <a:alphaModFix/>
            <a:extLst>
              <a:ext uri="{28A0092B-C50C-407E-A947-70E740481C1C}">
                <a14:useLocalDpi xmlns:a14="http://schemas.microsoft.com/office/drawing/2010/main"/>
              </a:ext>
            </a:extLst>
          </a:blip>
          <a:srcRect/>
          <a:stretch/>
        </p:blipFill>
        <p:spPr>
          <a:xfrm>
            <a:off x="1" y="1"/>
            <a:ext cx="2619560" cy="4119683"/>
          </a:xfrm>
          <a:prstGeom prst="rect">
            <a:avLst/>
          </a:prstGeom>
        </p:spPr>
      </p:pic>
    </p:spTree>
    <p:extLst>
      <p:ext uri="{BB962C8B-B14F-4D97-AF65-F5344CB8AC3E}">
        <p14:creationId xmlns:p14="http://schemas.microsoft.com/office/powerpoint/2010/main" val="797992098"/>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Drama">
    <p:bg>
      <p:bgPr>
        <a:solidFill>
          <a:srgbClr val="132F5D"/>
        </a:solidFill>
        <a:effectLst/>
      </p:bgPr>
    </p:bg>
    <p:spTree>
      <p:nvGrpSpPr>
        <p:cNvPr id="1" name=""/>
        <p:cNvGrpSpPr/>
        <p:nvPr/>
      </p:nvGrpSpPr>
      <p:grpSpPr>
        <a:xfrm>
          <a:off x="0" y="0"/>
          <a:ext cx="0" cy="0"/>
          <a:chOff x="0" y="0"/>
          <a:chExt cx="0" cy="0"/>
        </a:xfrm>
      </p:grpSpPr>
      <p:sp>
        <p:nvSpPr>
          <p:cNvPr id="16" name="Title 1"/>
          <p:cNvSpPr txBox="1">
            <a:spLocks/>
          </p:cNvSpPr>
          <p:nvPr userDrawn="1"/>
        </p:nvSpPr>
        <p:spPr>
          <a:xfrm>
            <a:off x="304800" y="6400800"/>
            <a:ext cx="4597400" cy="3302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just"/>
            <a:r>
              <a:rPr lang="en-US" sz="1400" b="0" i="0" dirty="0">
                <a:latin typeface="Futura LT Light"/>
                <a:cs typeface="Futura LT Light"/>
              </a:rPr>
              <a:t>SCHOOL</a:t>
            </a:r>
            <a:r>
              <a:rPr lang="en-US" sz="1400" b="0" i="0" baseline="0" dirty="0">
                <a:latin typeface="Futura LT Light"/>
                <a:cs typeface="Futura LT Light"/>
              </a:rPr>
              <a:t> OF DRAMA												</a:t>
            </a:r>
            <a:endParaRPr lang="en-US" sz="1400" b="0" i="0" dirty="0">
              <a:latin typeface="Futura LT Light"/>
              <a:cs typeface="Futura LT Light"/>
            </a:endParaRPr>
          </a:p>
        </p:txBody>
      </p:sp>
      <p:sp>
        <p:nvSpPr>
          <p:cNvPr id="6" name="Title 1"/>
          <p:cNvSpPr txBox="1">
            <a:spLocks/>
          </p:cNvSpPr>
          <p:nvPr userDrawn="1"/>
        </p:nvSpPr>
        <p:spPr>
          <a:xfrm>
            <a:off x="4585180" y="330201"/>
            <a:ext cx="4306081" cy="5842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r"/>
            <a:r>
              <a:rPr lang="en-US" sz="2700" b="0" i="0" dirty="0">
                <a:latin typeface="Futura LT Light"/>
                <a:cs typeface="Futura LT Light"/>
              </a:rPr>
              <a:t>INSPIRING</a:t>
            </a:r>
            <a:r>
              <a:rPr lang="en-US" sz="2700" b="0" i="0" dirty="0">
                <a:latin typeface="Futura LT Heavy"/>
                <a:cs typeface="Futura LT Heavy"/>
              </a:rPr>
              <a:t>YALE</a:t>
            </a:r>
          </a:p>
          <a:p>
            <a:pPr algn="r"/>
            <a:endParaRPr lang="en-US" sz="2700" b="0" i="0" dirty="0">
              <a:latin typeface="Futura LT Heavy"/>
              <a:cs typeface="Futura LT Heavy"/>
            </a:endParaRPr>
          </a:p>
        </p:txBody>
      </p:sp>
      <p:sp>
        <p:nvSpPr>
          <p:cNvPr id="7" name="Title 3"/>
          <p:cNvSpPr>
            <a:spLocks noGrp="1"/>
          </p:cNvSpPr>
          <p:nvPr>
            <p:ph type="title"/>
          </p:nvPr>
        </p:nvSpPr>
        <p:spPr>
          <a:xfrm>
            <a:off x="914400" y="1379804"/>
            <a:ext cx="8229600" cy="542397"/>
          </a:xfrm>
          <a:prstGeom prst="rect">
            <a:avLst/>
          </a:prstGeom>
        </p:spPr>
        <p:txBody>
          <a:bodyPr vert="horz"/>
          <a:lstStyle>
            <a:lvl1pPr>
              <a:defRPr sz="3200" b="0" i="0">
                <a:latin typeface="Futura LT Heavy"/>
                <a:cs typeface="Futura LT Heavy"/>
              </a:defRPr>
            </a:lvl1pPr>
          </a:lstStyle>
          <a:p>
            <a:r>
              <a:rPr lang="en-US" dirty="0"/>
              <a:t>Click to edit Master title style</a:t>
            </a:r>
          </a:p>
        </p:txBody>
      </p:sp>
      <p:sp>
        <p:nvSpPr>
          <p:cNvPr id="8" name="Content Placeholder 9"/>
          <p:cNvSpPr>
            <a:spLocks noGrp="1"/>
          </p:cNvSpPr>
          <p:nvPr>
            <p:ph sz="quarter" idx="10"/>
          </p:nvPr>
        </p:nvSpPr>
        <p:spPr>
          <a:xfrm>
            <a:off x="1125188" y="1922199"/>
            <a:ext cx="7766050" cy="4318000"/>
          </a:xfrm>
          <a:prstGeom prst="rect">
            <a:avLst/>
          </a:prstGeom>
        </p:spPr>
        <p:txBody>
          <a:bodyPr vert="horz"/>
          <a:lstStyle>
            <a:lvl1pPr>
              <a:defRPr b="0" i="0">
                <a:latin typeface="Futura LT Medium"/>
                <a:cs typeface="Futura LT Medium"/>
              </a:defRPr>
            </a:lvl1pPr>
            <a:lvl2pPr>
              <a:defRPr b="0" i="0">
                <a:latin typeface="Futura LT Medium"/>
                <a:cs typeface="Futura LT Medium"/>
              </a:defRPr>
            </a:lvl2pPr>
            <a:lvl3pPr>
              <a:defRPr b="0" i="0">
                <a:latin typeface="Futura LT Medium"/>
                <a:cs typeface="Futura LT Medium"/>
              </a:defRPr>
            </a:lvl3pPr>
            <a:lvl4pPr>
              <a:defRPr b="0" i="0">
                <a:latin typeface="Futura LT Medium"/>
                <a:cs typeface="Futura LT Medium"/>
              </a:defRPr>
            </a:lvl4pPr>
            <a:lvl5pPr>
              <a:defRPr b="0" i="0">
                <a:latin typeface="Futura LT Medium"/>
                <a:cs typeface="Futura LT Medium"/>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drama-side-01.png"/>
          <p:cNvPicPr>
            <a:picLocks noChangeAspect="1"/>
          </p:cNvPicPr>
          <p:nvPr userDrawn="1"/>
        </p:nvPicPr>
        <p:blipFill rotWithShape="1">
          <a:blip r:embed="rId2" cstate="print">
            <a:alphaModFix/>
            <a:extLst>
              <a:ext uri="{28A0092B-C50C-407E-A947-70E740481C1C}">
                <a14:useLocalDpi xmlns:a14="http://schemas.microsoft.com/office/drawing/2010/main"/>
              </a:ext>
            </a:extLst>
          </a:blip>
          <a:srcRect/>
          <a:stretch/>
        </p:blipFill>
        <p:spPr>
          <a:xfrm>
            <a:off x="13" y="-1"/>
            <a:ext cx="1600885" cy="3895744"/>
          </a:xfrm>
          <a:prstGeom prst="rect">
            <a:avLst/>
          </a:prstGeom>
        </p:spPr>
      </p:pic>
    </p:spTree>
    <p:extLst>
      <p:ext uri="{BB962C8B-B14F-4D97-AF65-F5344CB8AC3E}">
        <p14:creationId xmlns:p14="http://schemas.microsoft.com/office/powerpoint/2010/main" val="1020620245"/>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Art">
    <p:bg>
      <p:bgPr>
        <a:solidFill>
          <a:srgbClr val="132F5D"/>
        </a:solidFill>
        <a:effectLst/>
      </p:bgPr>
    </p:bg>
    <p:spTree>
      <p:nvGrpSpPr>
        <p:cNvPr id="1" name=""/>
        <p:cNvGrpSpPr/>
        <p:nvPr/>
      </p:nvGrpSpPr>
      <p:grpSpPr>
        <a:xfrm>
          <a:off x="0" y="0"/>
          <a:ext cx="0" cy="0"/>
          <a:chOff x="0" y="0"/>
          <a:chExt cx="0" cy="0"/>
        </a:xfrm>
      </p:grpSpPr>
      <p:sp>
        <p:nvSpPr>
          <p:cNvPr id="16" name="Title 1"/>
          <p:cNvSpPr txBox="1">
            <a:spLocks/>
          </p:cNvSpPr>
          <p:nvPr userDrawn="1"/>
        </p:nvSpPr>
        <p:spPr>
          <a:xfrm>
            <a:off x="304800" y="6400800"/>
            <a:ext cx="4597400" cy="3302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just"/>
            <a:r>
              <a:rPr lang="en-US" sz="1400" b="0" i="0" dirty="0">
                <a:latin typeface="Futura LT Light"/>
                <a:cs typeface="Futura LT Light"/>
              </a:rPr>
              <a:t>SCHOOL</a:t>
            </a:r>
            <a:r>
              <a:rPr lang="en-US" sz="1400" b="0" i="0" baseline="0" dirty="0">
                <a:latin typeface="Futura LT Light"/>
                <a:cs typeface="Futura LT Light"/>
              </a:rPr>
              <a:t> OF ART											</a:t>
            </a:r>
            <a:endParaRPr lang="en-US" sz="1400" b="0" i="0" dirty="0">
              <a:latin typeface="Futura LT Light"/>
              <a:cs typeface="Futura LT Light"/>
            </a:endParaRPr>
          </a:p>
        </p:txBody>
      </p:sp>
      <p:sp>
        <p:nvSpPr>
          <p:cNvPr id="6" name="Title 1"/>
          <p:cNvSpPr txBox="1">
            <a:spLocks/>
          </p:cNvSpPr>
          <p:nvPr userDrawn="1"/>
        </p:nvSpPr>
        <p:spPr>
          <a:xfrm>
            <a:off x="4585180" y="330201"/>
            <a:ext cx="4306081" cy="5842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r"/>
            <a:r>
              <a:rPr lang="en-US" sz="2700" b="0" i="0" dirty="0">
                <a:latin typeface="Futura LT Light"/>
                <a:cs typeface="Futura LT Light"/>
              </a:rPr>
              <a:t>INSPIRING</a:t>
            </a:r>
            <a:r>
              <a:rPr lang="en-US" sz="2700" b="0" i="0" dirty="0">
                <a:latin typeface="Futura LT Heavy"/>
                <a:cs typeface="Futura LT Heavy"/>
              </a:rPr>
              <a:t>YALE</a:t>
            </a:r>
          </a:p>
          <a:p>
            <a:pPr algn="r"/>
            <a:endParaRPr lang="en-US" sz="2700" b="0" i="0" dirty="0">
              <a:latin typeface="Futura LT Heavy"/>
              <a:cs typeface="Futura LT Heavy"/>
            </a:endParaRPr>
          </a:p>
        </p:txBody>
      </p:sp>
      <p:sp>
        <p:nvSpPr>
          <p:cNvPr id="7" name="Title 3"/>
          <p:cNvSpPr>
            <a:spLocks noGrp="1"/>
          </p:cNvSpPr>
          <p:nvPr>
            <p:ph type="title"/>
          </p:nvPr>
        </p:nvSpPr>
        <p:spPr>
          <a:xfrm>
            <a:off x="914400" y="1379804"/>
            <a:ext cx="8229600" cy="542397"/>
          </a:xfrm>
          <a:prstGeom prst="rect">
            <a:avLst/>
          </a:prstGeom>
        </p:spPr>
        <p:txBody>
          <a:bodyPr vert="horz"/>
          <a:lstStyle>
            <a:lvl1pPr>
              <a:defRPr sz="3200" b="0" i="0">
                <a:latin typeface="Futura LT Heavy"/>
                <a:cs typeface="Futura LT Heavy"/>
              </a:defRPr>
            </a:lvl1pPr>
          </a:lstStyle>
          <a:p>
            <a:r>
              <a:rPr lang="en-US" dirty="0"/>
              <a:t>Click to edit Master title style</a:t>
            </a:r>
          </a:p>
        </p:txBody>
      </p:sp>
      <p:sp>
        <p:nvSpPr>
          <p:cNvPr id="8" name="Content Placeholder 9"/>
          <p:cNvSpPr>
            <a:spLocks noGrp="1"/>
          </p:cNvSpPr>
          <p:nvPr>
            <p:ph sz="quarter" idx="10"/>
          </p:nvPr>
        </p:nvSpPr>
        <p:spPr>
          <a:xfrm>
            <a:off x="1125188" y="1922199"/>
            <a:ext cx="7766050" cy="4318000"/>
          </a:xfrm>
          <a:prstGeom prst="rect">
            <a:avLst/>
          </a:prstGeom>
        </p:spPr>
        <p:txBody>
          <a:bodyPr vert="horz"/>
          <a:lstStyle>
            <a:lvl1pPr>
              <a:defRPr b="0" i="0">
                <a:latin typeface="Futura LT Medium"/>
                <a:cs typeface="Futura LT Medium"/>
              </a:defRPr>
            </a:lvl1pPr>
            <a:lvl2pPr>
              <a:defRPr b="0" i="0">
                <a:latin typeface="Futura LT Medium"/>
                <a:cs typeface="Futura LT Medium"/>
              </a:defRPr>
            </a:lvl2pPr>
            <a:lvl3pPr>
              <a:defRPr b="0" i="0">
                <a:latin typeface="Futura LT Medium"/>
                <a:cs typeface="Futura LT Medium"/>
              </a:defRPr>
            </a:lvl3pPr>
            <a:lvl4pPr>
              <a:defRPr b="0" i="0">
                <a:latin typeface="Futura LT Medium"/>
                <a:cs typeface="Futura LT Medium"/>
              </a:defRPr>
            </a:lvl4pPr>
            <a:lvl5pPr>
              <a:defRPr b="0" i="0">
                <a:latin typeface="Futura LT Medium"/>
                <a:cs typeface="Futura LT Medium"/>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art-side-01.png"/>
          <p:cNvPicPr>
            <a:picLocks noChangeAspect="1"/>
          </p:cNvPicPr>
          <p:nvPr userDrawn="1"/>
        </p:nvPicPr>
        <p:blipFill rotWithShape="1">
          <a:blip r:embed="rId2" cstate="print">
            <a:alphaModFix/>
            <a:extLst>
              <a:ext uri="{28A0092B-C50C-407E-A947-70E740481C1C}">
                <a14:useLocalDpi xmlns:a14="http://schemas.microsoft.com/office/drawing/2010/main"/>
              </a:ext>
            </a:extLst>
          </a:blip>
          <a:srcRect/>
          <a:stretch/>
        </p:blipFill>
        <p:spPr>
          <a:xfrm>
            <a:off x="1" y="50"/>
            <a:ext cx="2718132" cy="2656865"/>
          </a:xfrm>
          <a:prstGeom prst="rect">
            <a:avLst/>
          </a:prstGeom>
        </p:spPr>
      </p:pic>
    </p:spTree>
    <p:extLst>
      <p:ext uri="{BB962C8B-B14F-4D97-AF65-F5344CB8AC3E}">
        <p14:creationId xmlns:p14="http://schemas.microsoft.com/office/powerpoint/2010/main" val="1404438939"/>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Law">
    <p:bg>
      <p:bgPr>
        <a:solidFill>
          <a:srgbClr val="132F5D"/>
        </a:solidFill>
        <a:effectLst/>
      </p:bgPr>
    </p:bg>
    <p:spTree>
      <p:nvGrpSpPr>
        <p:cNvPr id="1" name=""/>
        <p:cNvGrpSpPr/>
        <p:nvPr/>
      </p:nvGrpSpPr>
      <p:grpSpPr>
        <a:xfrm>
          <a:off x="0" y="0"/>
          <a:ext cx="0" cy="0"/>
          <a:chOff x="0" y="0"/>
          <a:chExt cx="0" cy="0"/>
        </a:xfrm>
      </p:grpSpPr>
      <p:sp>
        <p:nvSpPr>
          <p:cNvPr id="16" name="Title 1"/>
          <p:cNvSpPr txBox="1">
            <a:spLocks/>
          </p:cNvSpPr>
          <p:nvPr userDrawn="1"/>
        </p:nvSpPr>
        <p:spPr>
          <a:xfrm>
            <a:off x="304800" y="6400800"/>
            <a:ext cx="4597400" cy="3302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just"/>
            <a:r>
              <a:rPr lang="en-US" sz="1400" b="0" i="0" dirty="0">
                <a:latin typeface="Futura LT Light"/>
                <a:cs typeface="Futura LT Light"/>
              </a:rPr>
              <a:t>LAW SCHOOL</a:t>
            </a:r>
            <a:r>
              <a:rPr lang="en-US" sz="1400" b="0" i="0" baseline="0" dirty="0">
                <a:latin typeface="Futura LT Light"/>
                <a:cs typeface="Futura LT Light"/>
              </a:rPr>
              <a:t>												</a:t>
            </a:r>
            <a:endParaRPr lang="en-US" sz="1400" b="0" i="0" dirty="0">
              <a:latin typeface="Futura LT Light"/>
              <a:cs typeface="Futura LT Light"/>
            </a:endParaRPr>
          </a:p>
        </p:txBody>
      </p:sp>
      <p:sp>
        <p:nvSpPr>
          <p:cNvPr id="6" name="Title 1"/>
          <p:cNvSpPr txBox="1">
            <a:spLocks/>
          </p:cNvSpPr>
          <p:nvPr userDrawn="1"/>
        </p:nvSpPr>
        <p:spPr>
          <a:xfrm>
            <a:off x="4585180" y="330201"/>
            <a:ext cx="4306081" cy="5842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r"/>
            <a:r>
              <a:rPr lang="en-US" sz="2700" b="0" i="0" dirty="0">
                <a:latin typeface="Futura LT Light"/>
                <a:cs typeface="Futura LT Light"/>
              </a:rPr>
              <a:t>INSPIRING</a:t>
            </a:r>
            <a:r>
              <a:rPr lang="en-US" sz="2700" b="0" i="0" dirty="0">
                <a:latin typeface="Futura LT Heavy"/>
                <a:cs typeface="Futura LT Heavy"/>
              </a:rPr>
              <a:t>YALE</a:t>
            </a:r>
          </a:p>
          <a:p>
            <a:pPr algn="r"/>
            <a:endParaRPr lang="en-US" sz="2700" b="0" i="0" dirty="0">
              <a:latin typeface="Futura LT Heavy"/>
              <a:cs typeface="Futura LT Heavy"/>
            </a:endParaRPr>
          </a:p>
        </p:txBody>
      </p:sp>
      <p:sp>
        <p:nvSpPr>
          <p:cNvPr id="7" name="Title 3"/>
          <p:cNvSpPr>
            <a:spLocks noGrp="1"/>
          </p:cNvSpPr>
          <p:nvPr>
            <p:ph type="title"/>
          </p:nvPr>
        </p:nvSpPr>
        <p:spPr>
          <a:xfrm>
            <a:off x="914400" y="1379804"/>
            <a:ext cx="8229600" cy="542397"/>
          </a:xfrm>
          <a:prstGeom prst="rect">
            <a:avLst/>
          </a:prstGeom>
        </p:spPr>
        <p:txBody>
          <a:bodyPr vert="horz"/>
          <a:lstStyle>
            <a:lvl1pPr>
              <a:defRPr sz="3200" b="0" i="0">
                <a:latin typeface="Futura LT Heavy"/>
                <a:cs typeface="Futura LT Heavy"/>
              </a:defRPr>
            </a:lvl1pPr>
          </a:lstStyle>
          <a:p>
            <a:r>
              <a:rPr lang="en-US" dirty="0"/>
              <a:t>Click to edit Master title style</a:t>
            </a:r>
          </a:p>
        </p:txBody>
      </p:sp>
      <p:sp>
        <p:nvSpPr>
          <p:cNvPr id="8" name="Content Placeholder 9"/>
          <p:cNvSpPr>
            <a:spLocks noGrp="1"/>
          </p:cNvSpPr>
          <p:nvPr>
            <p:ph sz="quarter" idx="10"/>
          </p:nvPr>
        </p:nvSpPr>
        <p:spPr>
          <a:xfrm>
            <a:off x="1125188" y="1922199"/>
            <a:ext cx="7766050" cy="4318000"/>
          </a:xfrm>
          <a:prstGeom prst="rect">
            <a:avLst/>
          </a:prstGeom>
        </p:spPr>
        <p:txBody>
          <a:bodyPr vert="horz"/>
          <a:lstStyle>
            <a:lvl1pPr>
              <a:defRPr b="0" i="0">
                <a:latin typeface="Futura LT Medium"/>
                <a:cs typeface="Futura LT Medium"/>
              </a:defRPr>
            </a:lvl1pPr>
            <a:lvl2pPr>
              <a:defRPr b="0" i="0">
                <a:latin typeface="Futura LT Medium"/>
                <a:cs typeface="Futura LT Medium"/>
              </a:defRPr>
            </a:lvl2pPr>
            <a:lvl3pPr>
              <a:defRPr b="0" i="0">
                <a:latin typeface="Futura LT Medium"/>
                <a:cs typeface="Futura LT Medium"/>
              </a:defRPr>
            </a:lvl3pPr>
            <a:lvl4pPr>
              <a:defRPr b="0" i="0">
                <a:latin typeface="Futura LT Medium"/>
                <a:cs typeface="Futura LT Medium"/>
              </a:defRPr>
            </a:lvl4pPr>
            <a:lvl5pPr>
              <a:defRPr b="0" i="0">
                <a:latin typeface="Futura LT Medium"/>
                <a:cs typeface="Futura LT Medium"/>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Law-side-01.png"/>
          <p:cNvPicPr>
            <a:picLocks noChangeAspect="1"/>
          </p:cNvPicPr>
          <p:nvPr userDrawn="1"/>
        </p:nvPicPr>
        <p:blipFill rotWithShape="1">
          <a:blip r:embed="rId2" cstate="print">
            <a:alphaModFix/>
            <a:extLst>
              <a:ext uri="{28A0092B-C50C-407E-A947-70E740481C1C}">
                <a14:useLocalDpi xmlns:a14="http://schemas.microsoft.com/office/drawing/2010/main"/>
              </a:ext>
            </a:extLst>
          </a:blip>
          <a:srcRect/>
          <a:stretch/>
        </p:blipFill>
        <p:spPr>
          <a:xfrm>
            <a:off x="0" y="53"/>
            <a:ext cx="2216540" cy="3548775"/>
          </a:xfrm>
          <a:prstGeom prst="rect">
            <a:avLst/>
          </a:prstGeom>
        </p:spPr>
      </p:pic>
    </p:spTree>
    <p:extLst>
      <p:ext uri="{BB962C8B-B14F-4D97-AF65-F5344CB8AC3E}">
        <p14:creationId xmlns:p14="http://schemas.microsoft.com/office/powerpoint/2010/main" val="1890188244"/>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Divinity">
    <p:bg>
      <p:bgPr>
        <a:solidFill>
          <a:srgbClr val="132F5D"/>
        </a:solidFill>
        <a:effectLst/>
      </p:bgPr>
    </p:bg>
    <p:spTree>
      <p:nvGrpSpPr>
        <p:cNvPr id="1" name=""/>
        <p:cNvGrpSpPr/>
        <p:nvPr/>
      </p:nvGrpSpPr>
      <p:grpSpPr>
        <a:xfrm>
          <a:off x="0" y="0"/>
          <a:ext cx="0" cy="0"/>
          <a:chOff x="0" y="0"/>
          <a:chExt cx="0" cy="0"/>
        </a:xfrm>
      </p:grpSpPr>
      <p:sp>
        <p:nvSpPr>
          <p:cNvPr id="16" name="Title 1"/>
          <p:cNvSpPr txBox="1">
            <a:spLocks/>
          </p:cNvSpPr>
          <p:nvPr userDrawn="1"/>
        </p:nvSpPr>
        <p:spPr>
          <a:xfrm>
            <a:off x="304800" y="6400800"/>
            <a:ext cx="4597400" cy="3302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just"/>
            <a:r>
              <a:rPr lang="en-US" sz="1400" b="0" i="0" dirty="0">
                <a:latin typeface="Futura LT Light"/>
                <a:cs typeface="Futura LT Light"/>
              </a:rPr>
              <a:t>DIVINITY</a:t>
            </a:r>
            <a:r>
              <a:rPr lang="en-US" sz="1400" b="0" i="0" baseline="0" dirty="0">
                <a:latin typeface="Futura LT Light"/>
                <a:cs typeface="Futura LT Light"/>
              </a:rPr>
              <a:t> SCHOOL</a:t>
            </a:r>
            <a:endParaRPr lang="en-US" sz="1400" b="0" i="0" dirty="0">
              <a:latin typeface="Futura LT Light"/>
              <a:cs typeface="Futura LT Light"/>
            </a:endParaRPr>
          </a:p>
        </p:txBody>
      </p:sp>
      <p:sp>
        <p:nvSpPr>
          <p:cNvPr id="6" name="Title 1"/>
          <p:cNvSpPr txBox="1">
            <a:spLocks/>
          </p:cNvSpPr>
          <p:nvPr userDrawn="1"/>
        </p:nvSpPr>
        <p:spPr>
          <a:xfrm>
            <a:off x="4585180" y="330201"/>
            <a:ext cx="4306081" cy="5842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r"/>
            <a:r>
              <a:rPr lang="en-US" sz="2700" b="0" i="0" dirty="0">
                <a:latin typeface="Futura LT Light"/>
                <a:cs typeface="Futura LT Light"/>
              </a:rPr>
              <a:t>INSPIRING</a:t>
            </a:r>
            <a:r>
              <a:rPr lang="en-US" sz="2700" b="0" i="0" dirty="0">
                <a:latin typeface="Futura LT Heavy"/>
                <a:cs typeface="Futura LT Heavy"/>
              </a:rPr>
              <a:t>YALE</a:t>
            </a:r>
          </a:p>
          <a:p>
            <a:pPr algn="r"/>
            <a:endParaRPr lang="en-US" sz="2700" b="0" i="0" dirty="0">
              <a:latin typeface="Futura LT Heavy"/>
              <a:cs typeface="Futura LT Heavy"/>
            </a:endParaRPr>
          </a:p>
        </p:txBody>
      </p:sp>
      <p:sp>
        <p:nvSpPr>
          <p:cNvPr id="7" name="Title 3"/>
          <p:cNvSpPr>
            <a:spLocks noGrp="1"/>
          </p:cNvSpPr>
          <p:nvPr>
            <p:ph type="title"/>
          </p:nvPr>
        </p:nvSpPr>
        <p:spPr>
          <a:xfrm>
            <a:off x="914400" y="1379804"/>
            <a:ext cx="8229600" cy="542397"/>
          </a:xfrm>
          <a:prstGeom prst="rect">
            <a:avLst/>
          </a:prstGeom>
        </p:spPr>
        <p:txBody>
          <a:bodyPr vert="horz"/>
          <a:lstStyle>
            <a:lvl1pPr>
              <a:defRPr sz="3200" b="0" i="0">
                <a:latin typeface="Futura LT Heavy"/>
                <a:cs typeface="Futura LT Heavy"/>
              </a:defRPr>
            </a:lvl1pPr>
          </a:lstStyle>
          <a:p>
            <a:r>
              <a:rPr lang="en-US" dirty="0"/>
              <a:t>Click to edit Master title style</a:t>
            </a:r>
          </a:p>
        </p:txBody>
      </p:sp>
      <p:sp>
        <p:nvSpPr>
          <p:cNvPr id="8" name="Content Placeholder 9"/>
          <p:cNvSpPr>
            <a:spLocks noGrp="1"/>
          </p:cNvSpPr>
          <p:nvPr>
            <p:ph sz="quarter" idx="10"/>
          </p:nvPr>
        </p:nvSpPr>
        <p:spPr>
          <a:xfrm>
            <a:off x="1125188" y="1922199"/>
            <a:ext cx="7766050" cy="4318000"/>
          </a:xfrm>
          <a:prstGeom prst="rect">
            <a:avLst/>
          </a:prstGeom>
        </p:spPr>
        <p:txBody>
          <a:bodyPr vert="horz"/>
          <a:lstStyle>
            <a:lvl1pPr>
              <a:defRPr b="0" i="0">
                <a:latin typeface="Futura LT Medium"/>
                <a:cs typeface="Futura LT Medium"/>
              </a:defRPr>
            </a:lvl1pPr>
            <a:lvl2pPr>
              <a:defRPr b="0" i="0">
                <a:latin typeface="Futura LT Medium"/>
                <a:cs typeface="Futura LT Medium"/>
              </a:defRPr>
            </a:lvl2pPr>
            <a:lvl3pPr>
              <a:defRPr b="0" i="0">
                <a:latin typeface="Futura LT Medium"/>
                <a:cs typeface="Futura LT Medium"/>
              </a:defRPr>
            </a:lvl3pPr>
            <a:lvl4pPr>
              <a:defRPr b="0" i="0">
                <a:latin typeface="Futura LT Medium"/>
                <a:cs typeface="Futura LT Medium"/>
              </a:defRPr>
            </a:lvl4pPr>
            <a:lvl5pPr>
              <a:defRPr b="0" i="0">
                <a:latin typeface="Futura LT Medium"/>
                <a:cs typeface="Futura LT Medium"/>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div-side-01.png"/>
          <p:cNvPicPr>
            <a:picLocks noChangeAspect="1"/>
          </p:cNvPicPr>
          <p:nvPr userDrawn="1"/>
        </p:nvPicPr>
        <p:blipFill rotWithShape="1">
          <a:blip r:embed="rId2" cstate="print">
            <a:alphaModFix/>
            <a:extLst>
              <a:ext uri="{28A0092B-C50C-407E-A947-70E740481C1C}">
                <a14:useLocalDpi xmlns:a14="http://schemas.microsoft.com/office/drawing/2010/main"/>
              </a:ext>
            </a:extLst>
          </a:blip>
          <a:srcRect/>
          <a:stretch/>
        </p:blipFill>
        <p:spPr>
          <a:xfrm>
            <a:off x="0" y="1"/>
            <a:ext cx="2718272" cy="3528680"/>
          </a:xfrm>
          <a:prstGeom prst="rect">
            <a:avLst/>
          </a:prstGeom>
        </p:spPr>
      </p:pic>
    </p:spTree>
    <p:extLst>
      <p:ext uri="{BB962C8B-B14F-4D97-AF65-F5344CB8AC3E}">
        <p14:creationId xmlns:p14="http://schemas.microsoft.com/office/powerpoint/2010/main" val="982765140"/>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Nursing">
    <p:bg>
      <p:bgPr>
        <a:solidFill>
          <a:srgbClr val="132F5D"/>
        </a:solidFill>
        <a:effectLst/>
      </p:bgPr>
    </p:bg>
    <p:spTree>
      <p:nvGrpSpPr>
        <p:cNvPr id="1" name=""/>
        <p:cNvGrpSpPr/>
        <p:nvPr/>
      </p:nvGrpSpPr>
      <p:grpSpPr>
        <a:xfrm>
          <a:off x="0" y="0"/>
          <a:ext cx="0" cy="0"/>
          <a:chOff x="0" y="0"/>
          <a:chExt cx="0" cy="0"/>
        </a:xfrm>
      </p:grpSpPr>
      <p:sp>
        <p:nvSpPr>
          <p:cNvPr id="16" name="Title 1"/>
          <p:cNvSpPr txBox="1">
            <a:spLocks/>
          </p:cNvSpPr>
          <p:nvPr userDrawn="1"/>
        </p:nvSpPr>
        <p:spPr>
          <a:xfrm>
            <a:off x="304800" y="6400800"/>
            <a:ext cx="4597400" cy="3302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just"/>
            <a:r>
              <a:rPr lang="en-US" sz="1400" b="0" i="0" dirty="0">
                <a:latin typeface="Futura LT Light"/>
                <a:cs typeface="Futura LT Light"/>
              </a:rPr>
              <a:t>SCHOOL</a:t>
            </a:r>
            <a:r>
              <a:rPr lang="en-US" sz="1400" b="0" i="0" baseline="0" dirty="0">
                <a:latin typeface="Futura LT Light"/>
                <a:cs typeface="Futura LT Light"/>
              </a:rPr>
              <a:t> OF NURSING												</a:t>
            </a:r>
            <a:endParaRPr lang="en-US" sz="1400" b="0" i="0" dirty="0">
              <a:latin typeface="Futura LT Light"/>
              <a:cs typeface="Futura LT Light"/>
            </a:endParaRPr>
          </a:p>
        </p:txBody>
      </p:sp>
      <p:sp>
        <p:nvSpPr>
          <p:cNvPr id="6" name="Title 1"/>
          <p:cNvSpPr txBox="1">
            <a:spLocks/>
          </p:cNvSpPr>
          <p:nvPr userDrawn="1"/>
        </p:nvSpPr>
        <p:spPr>
          <a:xfrm>
            <a:off x="4585180" y="330201"/>
            <a:ext cx="4306081" cy="5842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r"/>
            <a:r>
              <a:rPr lang="en-US" sz="2700" b="0" i="0" dirty="0">
                <a:latin typeface="Futura LT Light"/>
                <a:cs typeface="Futura LT Light"/>
              </a:rPr>
              <a:t>INSPIRING</a:t>
            </a:r>
            <a:r>
              <a:rPr lang="en-US" sz="2700" b="0" i="0" dirty="0">
                <a:latin typeface="Futura LT Heavy"/>
                <a:cs typeface="Futura LT Heavy"/>
              </a:rPr>
              <a:t>YALE</a:t>
            </a:r>
          </a:p>
          <a:p>
            <a:pPr algn="r"/>
            <a:endParaRPr lang="en-US" sz="2700" b="0" i="0" dirty="0">
              <a:latin typeface="Futura LT Heavy"/>
              <a:cs typeface="Futura LT Heavy"/>
            </a:endParaRPr>
          </a:p>
        </p:txBody>
      </p:sp>
      <p:sp>
        <p:nvSpPr>
          <p:cNvPr id="7" name="Title 3"/>
          <p:cNvSpPr>
            <a:spLocks noGrp="1"/>
          </p:cNvSpPr>
          <p:nvPr>
            <p:ph type="title"/>
          </p:nvPr>
        </p:nvSpPr>
        <p:spPr>
          <a:xfrm>
            <a:off x="914400" y="1379804"/>
            <a:ext cx="8229600" cy="542397"/>
          </a:xfrm>
          <a:prstGeom prst="rect">
            <a:avLst/>
          </a:prstGeom>
        </p:spPr>
        <p:txBody>
          <a:bodyPr vert="horz"/>
          <a:lstStyle>
            <a:lvl1pPr>
              <a:defRPr sz="3200" b="0" i="0">
                <a:latin typeface="Futura LT Heavy"/>
                <a:cs typeface="Futura LT Heavy"/>
              </a:defRPr>
            </a:lvl1pPr>
          </a:lstStyle>
          <a:p>
            <a:r>
              <a:rPr lang="en-US" dirty="0"/>
              <a:t>Click to edit Master title style</a:t>
            </a:r>
          </a:p>
        </p:txBody>
      </p:sp>
      <p:sp>
        <p:nvSpPr>
          <p:cNvPr id="8" name="Content Placeholder 9"/>
          <p:cNvSpPr>
            <a:spLocks noGrp="1"/>
          </p:cNvSpPr>
          <p:nvPr>
            <p:ph sz="quarter" idx="10"/>
          </p:nvPr>
        </p:nvSpPr>
        <p:spPr>
          <a:xfrm>
            <a:off x="1125188" y="1922199"/>
            <a:ext cx="7766050" cy="4318000"/>
          </a:xfrm>
          <a:prstGeom prst="rect">
            <a:avLst/>
          </a:prstGeom>
        </p:spPr>
        <p:txBody>
          <a:bodyPr vert="horz"/>
          <a:lstStyle>
            <a:lvl1pPr>
              <a:defRPr b="0" i="0">
                <a:latin typeface="Futura LT Medium"/>
                <a:cs typeface="Futura LT Medium"/>
              </a:defRPr>
            </a:lvl1pPr>
            <a:lvl2pPr>
              <a:defRPr b="0" i="0">
                <a:latin typeface="Futura LT Medium"/>
                <a:cs typeface="Futura LT Medium"/>
              </a:defRPr>
            </a:lvl2pPr>
            <a:lvl3pPr>
              <a:defRPr b="0" i="0">
                <a:latin typeface="Futura LT Medium"/>
                <a:cs typeface="Futura LT Medium"/>
              </a:defRPr>
            </a:lvl3pPr>
            <a:lvl4pPr>
              <a:defRPr b="0" i="0">
                <a:latin typeface="Futura LT Medium"/>
                <a:cs typeface="Futura LT Medium"/>
              </a:defRPr>
            </a:lvl4pPr>
            <a:lvl5pPr>
              <a:defRPr b="0" i="0">
                <a:latin typeface="Futura LT Medium"/>
                <a:cs typeface="Futura LT Medium"/>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nurs-side-01.png"/>
          <p:cNvPicPr>
            <a:picLocks noChangeAspect="1"/>
          </p:cNvPicPr>
          <p:nvPr userDrawn="1"/>
        </p:nvPicPr>
        <p:blipFill rotWithShape="1">
          <a:blip r:embed="rId2" cstate="print">
            <a:alphaModFix/>
            <a:extLst>
              <a:ext uri="{28A0092B-C50C-407E-A947-70E740481C1C}">
                <a14:useLocalDpi xmlns:a14="http://schemas.microsoft.com/office/drawing/2010/main"/>
              </a:ext>
            </a:extLst>
          </a:blip>
          <a:srcRect/>
          <a:stretch/>
        </p:blipFill>
        <p:spPr>
          <a:xfrm>
            <a:off x="0" y="-1"/>
            <a:ext cx="1589690" cy="3328608"/>
          </a:xfrm>
          <a:prstGeom prst="rect">
            <a:avLst/>
          </a:prstGeom>
        </p:spPr>
      </p:pic>
    </p:spTree>
    <p:extLst>
      <p:ext uri="{BB962C8B-B14F-4D97-AF65-F5344CB8AC3E}">
        <p14:creationId xmlns:p14="http://schemas.microsoft.com/office/powerpoint/2010/main" val="1559501445"/>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Public Health">
    <p:bg>
      <p:bgPr>
        <a:solidFill>
          <a:srgbClr val="132F5D"/>
        </a:solidFill>
        <a:effectLst/>
      </p:bgPr>
    </p:bg>
    <p:spTree>
      <p:nvGrpSpPr>
        <p:cNvPr id="1" name=""/>
        <p:cNvGrpSpPr/>
        <p:nvPr/>
      </p:nvGrpSpPr>
      <p:grpSpPr>
        <a:xfrm>
          <a:off x="0" y="0"/>
          <a:ext cx="0" cy="0"/>
          <a:chOff x="0" y="0"/>
          <a:chExt cx="0" cy="0"/>
        </a:xfrm>
      </p:grpSpPr>
      <p:sp>
        <p:nvSpPr>
          <p:cNvPr id="16" name="Title 1"/>
          <p:cNvSpPr txBox="1">
            <a:spLocks/>
          </p:cNvSpPr>
          <p:nvPr userDrawn="1"/>
        </p:nvSpPr>
        <p:spPr>
          <a:xfrm>
            <a:off x="304800" y="6400800"/>
            <a:ext cx="4597400" cy="3302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just"/>
            <a:r>
              <a:rPr lang="en-US" sz="1400" b="0" i="0" dirty="0">
                <a:latin typeface="Futura LT Light"/>
                <a:cs typeface="Futura LT Light"/>
              </a:rPr>
              <a:t>SCHOOL</a:t>
            </a:r>
            <a:r>
              <a:rPr lang="en-US" sz="1400" b="0" i="0" baseline="0" dirty="0">
                <a:latin typeface="Futura LT Light"/>
                <a:cs typeface="Futura LT Light"/>
              </a:rPr>
              <a:t> OF PUBLIC HEALTH												</a:t>
            </a:r>
            <a:endParaRPr lang="en-US" sz="1400" b="0" i="0" dirty="0">
              <a:latin typeface="Futura LT Light"/>
              <a:cs typeface="Futura LT Light"/>
            </a:endParaRPr>
          </a:p>
        </p:txBody>
      </p:sp>
      <p:sp>
        <p:nvSpPr>
          <p:cNvPr id="6" name="Title 1"/>
          <p:cNvSpPr txBox="1">
            <a:spLocks/>
          </p:cNvSpPr>
          <p:nvPr userDrawn="1"/>
        </p:nvSpPr>
        <p:spPr>
          <a:xfrm>
            <a:off x="4585180" y="330201"/>
            <a:ext cx="4306081" cy="5842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r"/>
            <a:r>
              <a:rPr lang="en-US" sz="2700" b="0" i="0" dirty="0">
                <a:latin typeface="Futura LT Light"/>
                <a:cs typeface="Futura LT Light"/>
              </a:rPr>
              <a:t>INSPIRING</a:t>
            </a:r>
            <a:r>
              <a:rPr lang="en-US" sz="2700" b="0" i="0" dirty="0">
                <a:latin typeface="Futura LT Heavy"/>
                <a:cs typeface="Futura LT Heavy"/>
              </a:rPr>
              <a:t>YALE</a:t>
            </a:r>
          </a:p>
          <a:p>
            <a:pPr algn="r"/>
            <a:endParaRPr lang="en-US" sz="2700" b="0" i="0" dirty="0">
              <a:latin typeface="Futura LT Heavy"/>
              <a:cs typeface="Futura LT Heavy"/>
            </a:endParaRPr>
          </a:p>
        </p:txBody>
      </p:sp>
      <p:sp>
        <p:nvSpPr>
          <p:cNvPr id="7" name="Title 3"/>
          <p:cNvSpPr>
            <a:spLocks noGrp="1"/>
          </p:cNvSpPr>
          <p:nvPr>
            <p:ph type="title"/>
          </p:nvPr>
        </p:nvSpPr>
        <p:spPr>
          <a:xfrm>
            <a:off x="914400" y="1379804"/>
            <a:ext cx="8229600" cy="542397"/>
          </a:xfrm>
          <a:prstGeom prst="rect">
            <a:avLst/>
          </a:prstGeom>
        </p:spPr>
        <p:txBody>
          <a:bodyPr vert="horz"/>
          <a:lstStyle>
            <a:lvl1pPr>
              <a:defRPr sz="3200" b="0" i="0">
                <a:latin typeface="Futura LT Heavy"/>
                <a:cs typeface="Futura LT Heavy"/>
              </a:defRPr>
            </a:lvl1pPr>
          </a:lstStyle>
          <a:p>
            <a:r>
              <a:rPr lang="en-US" dirty="0"/>
              <a:t>Click to edit Master title style</a:t>
            </a:r>
          </a:p>
        </p:txBody>
      </p:sp>
      <p:sp>
        <p:nvSpPr>
          <p:cNvPr id="8" name="Content Placeholder 9"/>
          <p:cNvSpPr>
            <a:spLocks noGrp="1"/>
          </p:cNvSpPr>
          <p:nvPr>
            <p:ph sz="quarter" idx="10"/>
          </p:nvPr>
        </p:nvSpPr>
        <p:spPr>
          <a:xfrm>
            <a:off x="1125188" y="1922199"/>
            <a:ext cx="7766050" cy="4318000"/>
          </a:xfrm>
          <a:prstGeom prst="rect">
            <a:avLst/>
          </a:prstGeom>
        </p:spPr>
        <p:txBody>
          <a:bodyPr vert="horz"/>
          <a:lstStyle>
            <a:lvl1pPr>
              <a:defRPr b="0" i="0">
                <a:latin typeface="Futura LT Medium"/>
                <a:cs typeface="Futura LT Medium"/>
              </a:defRPr>
            </a:lvl1pPr>
            <a:lvl2pPr>
              <a:defRPr b="0" i="0">
                <a:latin typeface="Futura LT Medium"/>
                <a:cs typeface="Futura LT Medium"/>
              </a:defRPr>
            </a:lvl2pPr>
            <a:lvl3pPr>
              <a:defRPr b="0" i="0">
                <a:latin typeface="Futura LT Medium"/>
                <a:cs typeface="Futura LT Medium"/>
              </a:defRPr>
            </a:lvl3pPr>
            <a:lvl4pPr>
              <a:defRPr b="0" i="0">
                <a:latin typeface="Futura LT Medium"/>
                <a:cs typeface="Futura LT Medium"/>
              </a:defRPr>
            </a:lvl4pPr>
            <a:lvl5pPr>
              <a:defRPr b="0" i="0">
                <a:latin typeface="Futura LT Medium"/>
                <a:cs typeface="Futura LT Medium"/>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ph-side-01.png"/>
          <p:cNvPicPr>
            <a:picLocks noChangeAspect="1"/>
          </p:cNvPicPr>
          <p:nvPr userDrawn="1"/>
        </p:nvPicPr>
        <p:blipFill rotWithShape="1">
          <a:blip r:embed="rId2" cstate="print">
            <a:alphaModFix/>
            <a:extLst>
              <a:ext uri="{28A0092B-C50C-407E-A947-70E740481C1C}">
                <a14:useLocalDpi xmlns:a14="http://schemas.microsoft.com/office/drawing/2010/main"/>
              </a:ext>
            </a:extLst>
          </a:blip>
          <a:srcRect/>
          <a:stretch/>
        </p:blipFill>
        <p:spPr>
          <a:xfrm>
            <a:off x="0" y="50"/>
            <a:ext cx="3246620" cy="2477759"/>
          </a:xfrm>
          <a:prstGeom prst="rect">
            <a:avLst/>
          </a:prstGeom>
        </p:spPr>
      </p:pic>
    </p:spTree>
    <p:extLst>
      <p:ext uri="{BB962C8B-B14F-4D97-AF65-F5344CB8AC3E}">
        <p14:creationId xmlns:p14="http://schemas.microsoft.com/office/powerpoint/2010/main" val="1056341374"/>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FES">
    <p:bg>
      <p:bgPr>
        <a:solidFill>
          <a:srgbClr val="132F5D"/>
        </a:solidFill>
        <a:effectLst/>
      </p:bgPr>
    </p:bg>
    <p:spTree>
      <p:nvGrpSpPr>
        <p:cNvPr id="1" name=""/>
        <p:cNvGrpSpPr/>
        <p:nvPr/>
      </p:nvGrpSpPr>
      <p:grpSpPr>
        <a:xfrm>
          <a:off x="0" y="0"/>
          <a:ext cx="0" cy="0"/>
          <a:chOff x="0" y="0"/>
          <a:chExt cx="0" cy="0"/>
        </a:xfrm>
      </p:grpSpPr>
      <p:pic>
        <p:nvPicPr>
          <p:cNvPr id="3" name="Picture 2" descr="FES-side-01.png"/>
          <p:cNvPicPr>
            <a:picLocks noChangeAspect="1"/>
          </p:cNvPicPr>
          <p:nvPr/>
        </p:nvPicPr>
        <p:blipFill rotWithShape="1">
          <a:blip r:embed="rId2" cstate="print">
            <a:alphaModFix/>
            <a:extLst>
              <a:ext uri="{28A0092B-C50C-407E-A947-70E740481C1C}">
                <a14:useLocalDpi xmlns:a14="http://schemas.microsoft.com/office/drawing/2010/main"/>
              </a:ext>
            </a:extLst>
          </a:blip>
          <a:srcRect/>
          <a:stretch/>
        </p:blipFill>
        <p:spPr>
          <a:xfrm>
            <a:off x="1" y="-2"/>
            <a:ext cx="2718202" cy="3922659"/>
          </a:xfrm>
          <a:prstGeom prst="rect">
            <a:avLst/>
          </a:prstGeom>
        </p:spPr>
      </p:pic>
      <p:sp>
        <p:nvSpPr>
          <p:cNvPr id="16" name="Title 1"/>
          <p:cNvSpPr txBox="1">
            <a:spLocks/>
          </p:cNvSpPr>
          <p:nvPr userDrawn="1"/>
        </p:nvSpPr>
        <p:spPr>
          <a:xfrm>
            <a:off x="304800" y="6400800"/>
            <a:ext cx="4597400" cy="3302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just"/>
            <a:r>
              <a:rPr lang="en-US" sz="1400" b="0" i="0" dirty="0">
                <a:latin typeface="Futura LT Light"/>
                <a:cs typeface="Futura LT Light"/>
              </a:rPr>
              <a:t>FORESTRY &amp; ENVIRONMENTAL STUDIES</a:t>
            </a:r>
          </a:p>
          <a:p>
            <a:pPr algn="just"/>
            <a:endParaRPr lang="en-US" sz="1400" b="0" i="0" dirty="0">
              <a:latin typeface="Futura LT Light"/>
              <a:cs typeface="Futura LT Light"/>
            </a:endParaRPr>
          </a:p>
        </p:txBody>
      </p:sp>
      <p:sp>
        <p:nvSpPr>
          <p:cNvPr id="6" name="Title 1"/>
          <p:cNvSpPr txBox="1">
            <a:spLocks/>
          </p:cNvSpPr>
          <p:nvPr userDrawn="1"/>
        </p:nvSpPr>
        <p:spPr>
          <a:xfrm>
            <a:off x="4585180" y="330201"/>
            <a:ext cx="4306081" cy="5842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r"/>
            <a:r>
              <a:rPr lang="en-US" sz="2700" b="0" i="0" dirty="0">
                <a:latin typeface="Futura LT Light"/>
                <a:cs typeface="Futura LT Light"/>
              </a:rPr>
              <a:t>INSPIRING</a:t>
            </a:r>
            <a:r>
              <a:rPr lang="en-US" sz="2700" b="0" i="0" dirty="0">
                <a:latin typeface="Futura LT Heavy"/>
                <a:cs typeface="Futura LT Heavy"/>
              </a:rPr>
              <a:t>YALE</a:t>
            </a:r>
          </a:p>
          <a:p>
            <a:pPr algn="r"/>
            <a:endParaRPr lang="en-US" sz="2700" b="0" i="0" dirty="0">
              <a:latin typeface="Futura LT Heavy"/>
              <a:cs typeface="Futura LT Heavy"/>
            </a:endParaRPr>
          </a:p>
        </p:txBody>
      </p:sp>
      <p:sp>
        <p:nvSpPr>
          <p:cNvPr id="7" name="Title 3"/>
          <p:cNvSpPr>
            <a:spLocks noGrp="1"/>
          </p:cNvSpPr>
          <p:nvPr>
            <p:ph type="title"/>
          </p:nvPr>
        </p:nvSpPr>
        <p:spPr>
          <a:xfrm>
            <a:off x="914400" y="1379804"/>
            <a:ext cx="8229600" cy="542397"/>
          </a:xfrm>
          <a:prstGeom prst="rect">
            <a:avLst/>
          </a:prstGeom>
        </p:spPr>
        <p:txBody>
          <a:bodyPr vert="horz"/>
          <a:lstStyle>
            <a:lvl1pPr>
              <a:defRPr sz="3200" b="0" i="0">
                <a:latin typeface="Futura LT Heavy"/>
                <a:cs typeface="Futura LT Heavy"/>
              </a:defRPr>
            </a:lvl1pPr>
          </a:lstStyle>
          <a:p>
            <a:r>
              <a:rPr lang="en-US" dirty="0"/>
              <a:t>Click to edit Master title style</a:t>
            </a:r>
          </a:p>
        </p:txBody>
      </p:sp>
      <p:sp>
        <p:nvSpPr>
          <p:cNvPr id="8" name="Content Placeholder 9"/>
          <p:cNvSpPr>
            <a:spLocks noGrp="1"/>
          </p:cNvSpPr>
          <p:nvPr>
            <p:ph sz="quarter" idx="10"/>
          </p:nvPr>
        </p:nvSpPr>
        <p:spPr>
          <a:xfrm>
            <a:off x="1125188" y="1922199"/>
            <a:ext cx="7766050" cy="4318000"/>
          </a:xfrm>
          <a:prstGeom prst="rect">
            <a:avLst/>
          </a:prstGeom>
        </p:spPr>
        <p:txBody>
          <a:bodyPr vert="horz"/>
          <a:lstStyle>
            <a:lvl1pPr>
              <a:defRPr b="0" i="0">
                <a:latin typeface="Futura LT Medium"/>
                <a:cs typeface="Futura LT Medium"/>
              </a:defRPr>
            </a:lvl1pPr>
            <a:lvl2pPr>
              <a:defRPr b="0" i="0">
                <a:latin typeface="Futura LT Medium"/>
                <a:cs typeface="Futura LT Medium"/>
              </a:defRPr>
            </a:lvl2pPr>
            <a:lvl3pPr>
              <a:defRPr b="0" i="0">
                <a:latin typeface="Futura LT Medium"/>
                <a:cs typeface="Futura LT Medium"/>
              </a:defRPr>
            </a:lvl3pPr>
            <a:lvl4pPr>
              <a:defRPr b="0" i="0">
                <a:latin typeface="Futura LT Medium"/>
                <a:cs typeface="Futura LT Medium"/>
              </a:defRPr>
            </a:lvl4pPr>
            <a:lvl5pPr>
              <a:defRPr b="0" i="0">
                <a:latin typeface="Futura LT Medium"/>
                <a:cs typeface="Futura LT Medium"/>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62534811"/>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PA">
    <p:bg>
      <p:bgPr>
        <a:solidFill>
          <a:srgbClr val="132F5D"/>
        </a:solidFill>
        <a:effectLst/>
      </p:bgPr>
    </p:bg>
    <p:spTree>
      <p:nvGrpSpPr>
        <p:cNvPr id="1" name=""/>
        <p:cNvGrpSpPr/>
        <p:nvPr/>
      </p:nvGrpSpPr>
      <p:grpSpPr>
        <a:xfrm>
          <a:off x="0" y="0"/>
          <a:ext cx="0" cy="0"/>
          <a:chOff x="0" y="0"/>
          <a:chExt cx="0" cy="0"/>
        </a:xfrm>
      </p:grpSpPr>
      <p:pic>
        <p:nvPicPr>
          <p:cNvPr id="3" name="Picture 2" descr="pa-side-01.png"/>
          <p:cNvPicPr>
            <a:picLocks noChangeAspect="1"/>
          </p:cNvPicPr>
          <p:nvPr/>
        </p:nvPicPr>
        <p:blipFill rotWithShape="1">
          <a:blip r:embed="rId2" cstate="print">
            <a:alphaModFix/>
            <a:extLst>
              <a:ext uri="{28A0092B-C50C-407E-A947-70E740481C1C}">
                <a14:useLocalDpi xmlns:a14="http://schemas.microsoft.com/office/drawing/2010/main"/>
              </a:ext>
            </a:extLst>
          </a:blip>
          <a:srcRect/>
          <a:stretch/>
        </p:blipFill>
        <p:spPr>
          <a:xfrm>
            <a:off x="15" y="3"/>
            <a:ext cx="3076301" cy="3277828"/>
          </a:xfrm>
          <a:prstGeom prst="rect">
            <a:avLst/>
          </a:prstGeom>
        </p:spPr>
      </p:pic>
      <p:sp>
        <p:nvSpPr>
          <p:cNvPr id="16" name="Title 1"/>
          <p:cNvSpPr txBox="1">
            <a:spLocks/>
          </p:cNvSpPr>
          <p:nvPr userDrawn="1"/>
        </p:nvSpPr>
        <p:spPr>
          <a:xfrm>
            <a:off x="304800" y="6400800"/>
            <a:ext cx="4597400" cy="3302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just"/>
            <a:r>
              <a:rPr lang="en-US" sz="1400" b="0" i="0" dirty="0">
                <a:latin typeface="Futura LT Light"/>
                <a:cs typeface="Futura LT Light"/>
              </a:rPr>
              <a:t>PHYSICIAN ASSOCIATE</a:t>
            </a:r>
          </a:p>
          <a:p>
            <a:pPr algn="just"/>
            <a:endParaRPr lang="en-US" sz="1400" b="0" i="0" dirty="0">
              <a:latin typeface="Futura LT Light"/>
              <a:cs typeface="Futura LT Light"/>
            </a:endParaRPr>
          </a:p>
        </p:txBody>
      </p:sp>
      <p:sp>
        <p:nvSpPr>
          <p:cNvPr id="6" name="Title 1"/>
          <p:cNvSpPr txBox="1">
            <a:spLocks/>
          </p:cNvSpPr>
          <p:nvPr userDrawn="1"/>
        </p:nvSpPr>
        <p:spPr>
          <a:xfrm>
            <a:off x="4585180" y="330201"/>
            <a:ext cx="4306081" cy="5842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r"/>
            <a:r>
              <a:rPr lang="en-US" sz="2700" b="0" i="0" dirty="0">
                <a:latin typeface="Futura LT Light"/>
                <a:cs typeface="Futura LT Light"/>
              </a:rPr>
              <a:t>INSPIRING</a:t>
            </a:r>
            <a:r>
              <a:rPr lang="en-US" sz="2700" b="0" i="0" dirty="0">
                <a:latin typeface="Futura LT Heavy"/>
                <a:cs typeface="Futura LT Heavy"/>
              </a:rPr>
              <a:t>YALE</a:t>
            </a:r>
          </a:p>
          <a:p>
            <a:pPr algn="r"/>
            <a:endParaRPr lang="en-US" sz="2700" b="0" i="0" dirty="0">
              <a:latin typeface="Futura LT Heavy"/>
              <a:cs typeface="Futura LT Heavy"/>
            </a:endParaRPr>
          </a:p>
        </p:txBody>
      </p:sp>
      <p:sp>
        <p:nvSpPr>
          <p:cNvPr id="7" name="Title 3"/>
          <p:cNvSpPr>
            <a:spLocks noGrp="1"/>
          </p:cNvSpPr>
          <p:nvPr>
            <p:ph type="title"/>
          </p:nvPr>
        </p:nvSpPr>
        <p:spPr>
          <a:xfrm>
            <a:off x="914400" y="1379804"/>
            <a:ext cx="8229600" cy="542397"/>
          </a:xfrm>
          <a:prstGeom prst="rect">
            <a:avLst/>
          </a:prstGeom>
        </p:spPr>
        <p:txBody>
          <a:bodyPr vert="horz"/>
          <a:lstStyle>
            <a:lvl1pPr>
              <a:defRPr sz="3200" b="0" i="0">
                <a:latin typeface="Futura LT Heavy"/>
                <a:cs typeface="Futura LT Heavy"/>
              </a:defRPr>
            </a:lvl1pPr>
          </a:lstStyle>
          <a:p>
            <a:r>
              <a:rPr lang="en-US" dirty="0"/>
              <a:t>Click to edit Master title style</a:t>
            </a:r>
          </a:p>
        </p:txBody>
      </p:sp>
      <p:sp>
        <p:nvSpPr>
          <p:cNvPr id="8" name="Content Placeholder 9"/>
          <p:cNvSpPr>
            <a:spLocks noGrp="1"/>
          </p:cNvSpPr>
          <p:nvPr>
            <p:ph sz="quarter" idx="10"/>
          </p:nvPr>
        </p:nvSpPr>
        <p:spPr>
          <a:xfrm>
            <a:off x="1125188" y="1922199"/>
            <a:ext cx="7766050" cy="4318000"/>
          </a:xfrm>
          <a:prstGeom prst="rect">
            <a:avLst/>
          </a:prstGeom>
        </p:spPr>
        <p:txBody>
          <a:bodyPr vert="horz"/>
          <a:lstStyle>
            <a:lvl1pPr>
              <a:defRPr b="0" i="0">
                <a:latin typeface="Futura LT Medium"/>
                <a:cs typeface="Futura LT Medium"/>
              </a:defRPr>
            </a:lvl1pPr>
            <a:lvl2pPr>
              <a:defRPr b="0" i="0">
                <a:latin typeface="Futura LT Medium"/>
                <a:cs typeface="Futura LT Medium"/>
              </a:defRPr>
            </a:lvl2pPr>
            <a:lvl3pPr>
              <a:defRPr b="0" i="0">
                <a:latin typeface="Futura LT Medium"/>
                <a:cs typeface="Futura LT Medium"/>
              </a:defRPr>
            </a:lvl3pPr>
            <a:lvl4pPr>
              <a:defRPr b="0" i="0">
                <a:latin typeface="Futura LT Medium"/>
                <a:cs typeface="Futura LT Medium"/>
              </a:defRPr>
            </a:lvl4pPr>
            <a:lvl5pPr>
              <a:defRPr b="0" i="0">
                <a:latin typeface="Futura LT Medium"/>
                <a:cs typeface="Futura LT Medium"/>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50145889"/>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GPSS">
    <p:bg>
      <p:bgPr>
        <a:solidFill>
          <a:srgbClr val="132F5D"/>
        </a:solidFill>
        <a:effectLst/>
      </p:bgPr>
    </p:bg>
    <p:spTree>
      <p:nvGrpSpPr>
        <p:cNvPr id="1" name=""/>
        <p:cNvGrpSpPr/>
        <p:nvPr/>
      </p:nvGrpSpPr>
      <p:grpSpPr>
        <a:xfrm>
          <a:off x="0" y="0"/>
          <a:ext cx="0" cy="0"/>
          <a:chOff x="0" y="0"/>
          <a:chExt cx="0" cy="0"/>
        </a:xfrm>
      </p:grpSpPr>
      <p:pic>
        <p:nvPicPr>
          <p:cNvPr id="3" name="Picture 2" descr="gpss-side-01.png"/>
          <p:cNvPicPr>
            <a:picLocks noChangeAspect="1"/>
          </p:cNvPicPr>
          <p:nvPr userDrawn="1"/>
        </p:nvPicPr>
        <p:blipFill rotWithShape="1">
          <a:blip r:embed="rId2" cstate="print">
            <a:alphaModFix/>
            <a:extLst>
              <a:ext uri="{28A0092B-C50C-407E-A947-70E740481C1C}">
                <a14:useLocalDpi xmlns:a14="http://schemas.microsoft.com/office/drawing/2010/main"/>
              </a:ext>
            </a:extLst>
          </a:blip>
          <a:srcRect/>
          <a:stretch/>
        </p:blipFill>
        <p:spPr>
          <a:xfrm>
            <a:off x="3" y="50"/>
            <a:ext cx="2972237" cy="4746521"/>
          </a:xfrm>
          <a:prstGeom prst="rect">
            <a:avLst/>
          </a:prstGeom>
        </p:spPr>
      </p:pic>
      <p:sp>
        <p:nvSpPr>
          <p:cNvPr id="16" name="Title 1"/>
          <p:cNvSpPr txBox="1">
            <a:spLocks/>
          </p:cNvSpPr>
          <p:nvPr userDrawn="1"/>
        </p:nvSpPr>
        <p:spPr>
          <a:xfrm>
            <a:off x="304800" y="6400800"/>
            <a:ext cx="4597400" cy="3302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just"/>
            <a:r>
              <a:rPr lang="en-US" sz="1400" b="0" i="0" dirty="0">
                <a:latin typeface="Futura LT Light"/>
                <a:cs typeface="Futura LT Light"/>
              </a:rPr>
              <a:t>GRADUATE &amp; PROFESSIONAL SCHOOL SENATE</a:t>
            </a:r>
          </a:p>
          <a:p>
            <a:pPr algn="just"/>
            <a:endParaRPr lang="en-US" sz="1400" b="0" i="0" dirty="0">
              <a:latin typeface="Futura LT Light"/>
              <a:cs typeface="Futura LT Light"/>
            </a:endParaRPr>
          </a:p>
        </p:txBody>
      </p:sp>
      <p:sp>
        <p:nvSpPr>
          <p:cNvPr id="7" name="Title 1"/>
          <p:cNvSpPr txBox="1">
            <a:spLocks/>
          </p:cNvSpPr>
          <p:nvPr userDrawn="1"/>
        </p:nvSpPr>
        <p:spPr>
          <a:xfrm>
            <a:off x="4585180" y="330201"/>
            <a:ext cx="4306081" cy="5842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r"/>
            <a:r>
              <a:rPr lang="en-US" sz="2700" b="0" i="0" dirty="0">
                <a:latin typeface="Futura LT Light"/>
                <a:cs typeface="Futura LT Light"/>
              </a:rPr>
              <a:t>INSPIRING</a:t>
            </a:r>
            <a:r>
              <a:rPr lang="en-US" sz="2700" b="0" i="0" dirty="0">
                <a:latin typeface="Futura LT Heavy"/>
                <a:cs typeface="Futura LT Heavy"/>
              </a:rPr>
              <a:t>YALE</a:t>
            </a:r>
          </a:p>
          <a:p>
            <a:pPr algn="r"/>
            <a:endParaRPr lang="en-US" sz="2700" b="0" i="0" dirty="0">
              <a:latin typeface="Futura LT Heavy"/>
              <a:cs typeface="Futura LT Heavy"/>
            </a:endParaRPr>
          </a:p>
        </p:txBody>
      </p:sp>
      <p:sp>
        <p:nvSpPr>
          <p:cNvPr id="8" name="Title 3"/>
          <p:cNvSpPr>
            <a:spLocks noGrp="1"/>
          </p:cNvSpPr>
          <p:nvPr>
            <p:ph type="title"/>
          </p:nvPr>
        </p:nvSpPr>
        <p:spPr>
          <a:xfrm>
            <a:off x="914400" y="1379804"/>
            <a:ext cx="8229600" cy="542397"/>
          </a:xfrm>
          <a:prstGeom prst="rect">
            <a:avLst/>
          </a:prstGeom>
        </p:spPr>
        <p:txBody>
          <a:bodyPr vert="horz"/>
          <a:lstStyle>
            <a:lvl1pPr>
              <a:defRPr sz="3200" b="0" i="0">
                <a:latin typeface="Futura LT Heavy"/>
                <a:cs typeface="Futura LT Heavy"/>
              </a:defRPr>
            </a:lvl1pPr>
          </a:lstStyle>
          <a:p>
            <a:r>
              <a:rPr lang="en-US" dirty="0"/>
              <a:t>Click to edit Master title style</a:t>
            </a:r>
          </a:p>
        </p:txBody>
      </p:sp>
      <p:sp>
        <p:nvSpPr>
          <p:cNvPr id="9" name="Content Placeholder 9"/>
          <p:cNvSpPr>
            <a:spLocks noGrp="1"/>
          </p:cNvSpPr>
          <p:nvPr>
            <p:ph sz="quarter" idx="10"/>
          </p:nvPr>
        </p:nvSpPr>
        <p:spPr>
          <a:xfrm>
            <a:off x="1125188" y="1922199"/>
            <a:ext cx="7766050" cy="4318000"/>
          </a:xfrm>
          <a:prstGeom prst="rect">
            <a:avLst/>
          </a:prstGeom>
        </p:spPr>
        <p:txBody>
          <a:bodyPr vert="horz"/>
          <a:lstStyle>
            <a:lvl1pPr>
              <a:defRPr b="0" i="0">
                <a:latin typeface="Futura LT Medium"/>
                <a:cs typeface="Futura LT Medium"/>
              </a:defRPr>
            </a:lvl1pPr>
            <a:lvl2pPr>
              <a:defRPr b="0" i="0">
                <a:latin typeface="Futura LT Medium"/>
                <a:cs typeface="Futura LT Medium"/>
              </a:defRPr>
            </a:lvl2pPr>
            <a:lvl3pPr>
              <a:defRPr b="0" i="0">
                <a:latin typeface="Futura LT Medium"/>
                <a:cs typeface="Futura LT Medium"/>
              </a:defRPr>
            </a:lvl3pPr>
            <a:lvl4pPr>
              <a:defRPr b="0" i="0">
                <a:latin typeface="Futura LT Medium"/>
                <a:cs typeface="Futura LT Medium"/>
              </a:defRPr>
            </a:lvl4pPr>
            <a:lvl5pPr>
              <a:defRPr b="0" i="0">
                <a:latin typeface="Futura LT Medium"/>
                <a:cs typeface="Futura LT Medium"/>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75499179"/>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4898836"/>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2"/>
            <a:ext cx="2133600" cy="365125"/>
          </a:xfrm>
          <a:prstGeom prst="rect">
            <a:avLst/>
          </a:prstGeom>
        </p:spPr>
        <p:txBody>
          <a:bodyPr/>
          <a:lstStyle/>
          <a:p>
            <a:fld id="{D6D480C3-4F24-3B4D-8FAE-48A44DA784AF}" type="datetimeFigureOut">
              <a:rPr lang="en-US" smtClean="0">
                <a:solidFill>
                  <a:prstClr val="black">
                    <a:tint val="75000"/>
                  </a:prstClr>
                </a:solidFill>
                <a:latin typeface="Calibri"/>
              </a:rPr>
              <a:pPr/>
              <a:t>11/30/23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p>
            <a:fld id="{7367EC1B-9EA8-5540-A690-69D0A69D8E3E}"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57859090"/>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a:prstGeom prst="rect">
            <a:avLst/>
          </a:prstGeom>
        </p:spPr>
        <p:txBody>
          <a:bodyPr/>
          <a:lstStyle>
            <a:lvl1pPr>
              <a:defRPr>
                <a:latin typeface="Futura LT Heavy"/>
                <a:cs typeface="Futura LT Heavy"/>
              </a:defRPr>
            </a:lvl1pPr>
          </a:lstStyle>
          <a:p>
            <a:r>
              <a:rPr lang="en-US" dirty="0"/>
              <a:t>Click to edit Master title style</a:t>
            </a:r>
          </a:p>
        </p:txBody>
      </p:sp>
      <p:sp>
        <p:nvSpPr>
          <p:cNvPr id="4" name="Date Placeholder 3"/>
          <p:cNvSpPr>
            <a:spLocks noGrp="1"/>
          </p:cNvSpPr>
          <p:nvPr>
            <p:ph type="dt" sz="half" idx="10"/>
          </p:nvPr>
        </p:nvSpPr>
        <p:spPr>
          <a:xfrm>
            <a:off x="457200" y="6356352"/>
            <a:ext cx="2133600" cy="365125"/>
          </a:xfrm>
          <a:prstGeom prst="rect">
            <a:avLst/>
          </a:prstGeom>
        </p:spPr>
        <p:txBody>
          <a:bodyPr/>
          <a:lstStyle/>
          <a:p>
            <a:fld id="{D6D480C3-4F24-3B4D-8FAE-48A44DA784AF}" type="datetimeFigureOut">
              <a:rPr lang="en-US" smtClean="0">
                <a:solidFill>
                  <a:prstClr val="black">
                    <a:tint val="75000"/>
                  </a:prstClr>
                </a:solidFill>
                <a:latin typeface="Calibri"/>
              </a:rPr>
              <a:pPr/>
              <a:t>11/30/23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p>
            <a:fld id="{7367EC1B-9EA8-5540-A690-69D0A69D8E3E}"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59944897"/>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a:prstGeom prst="rect">
            <a:avLst/>
          </a:prstGeom>
        </p:spPr>
        <p:txBody>
          <a:bodyPr/>
          <a:lstStyle/>
          <a:p>
            <a:r>
              <a:rPr lang="en-US"/>
              <a:t>Click to edit Master title style</a:t>
            </a:r>
          </a:p>
        </p:txBody>
      </p:sp>
      <p:sp>
        <p:nvSpPr>
          <p:cNvPr id="3" name="Chart Placeholder 2"/>
          <p:cNvSpPr>
            <a:spLocks noGrp="1"/>
          </p:cNvSpPr>
          <p:nvPr>
            <p:ph type="chart" idx="1"/>
          </p:nvPr>
        </p:nvSpPr>
        <p:spPr>
          <a:xfrm>
            <a:off x="457200" y="1600201"/>
            <a:ext cx="8229600" cy="4525963"/>
          </a:xfrm>
          <a:prstGeom prst="rect">
            <a:avLst/>
          </a:prstGeom>
        </p:spPr>
        <p:txBody>
          <a:bodyPr rtlCol="0">
            <a:normAutofit/>
          </a:bodyPr>
          <a:lstStyle/>
          <a:p>
            <a:pPr lvl="0"/>
            <a:endParaRPr lang="en-US" noProof="0" dirty="0"/>
          </a:p>
        </p:txBody>
      </p:sp>
      <p:sp>
        <p:nvSpPr>
          <p:cNvPr id="4" name="Rectangle 4"/>
          <p:cNvSpPr>
            <a:spLocks noGrp="1" noChangeArrowheads="1"/>
          </p:cNvSpPr>
          <p:nvPr>
            <p:ph type="dt" sz="half" idx="10"/>
          </p:nvPr>
        </p:nvSpPr>
        <p:spPr>
          <a:xfrm>
            <a:off x="457200" y="6356352"/>
            <a:ext cx="2133600" cy="365125"/>
          </a:xfrm>
          <a:prstGeom prst="rect">
            <a:avLst/>
          </a:prstGeom>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xfrm>
            <a:off x="3124200" y="6356352"/>
            <a:ext cx="2895600" cy="365125"/>
          </a:xfrm>
          <a:prstGeom prst="rect">
            <a:avLst/>
          </a:prstGeom>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xfrm>
            <a:off x="6553200" y="6356352"/>
            <a:ext cx="2133600" cy="365125"/>
          </a:xfrm>
          <a:prstGeom prst="rect">
            <a:avLst/>
          </a:prstGeom>
        </p:spPr>
        <p:txBody>
          <a:bodyPr/>
          <a:lstStyle>
            <a:lvl1pPr>
              <a:defRPr/>
            </a:lvl1pPr>
          </a:lstStyle>
          <a:p>
            <a:pPr>
              <a:defRPr/>
            </a:pPr>
            <a:fld id="{9F3BAFA3-2674-40C6-9EC7-B731808D8BA0}" type="slidenum">
              <a:rPr lang="en-US"/>
              <a:pPr>
                <a:defRPr/>
              </a:pPr>
              <a:t>‹#›</a:t>
            </a:fld>
            <a:endParaRPr lang="en-US" dirty="0"/>
          </a:p>
        </p:txBody>
      </p:sp>
    </p:spTree>
    <p:extLst>
      <p:ext uri="{BB962C8B-B14F-4D97-AF65-F5344CB8AC3E}">
        <p14:creationId xmlns:p14="http://schemas.microsoft.com/office/powerpoint/2010/main" val="2578727544"/>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2" y="67236"/>
            <a:ext cx="7770813" cy="1371600"/>
          </a:xfrm>
          <a:prstGeom prst="rect">
            <a:avLst/>
          </a:prstGeom>
        </p:spPr>
        <p:txBody>
          <a:bodyPr/>
          <a:lstStyle/>
          <a:p>
            <a:r>
              <a:rPr lang="en-US"/>
              <a:t>Click to edit Master title style</a:t>
            </a:r>
            <a:endParaRPr/>
          </a:p>
        </p:txBody>
      </p:sp>
      <p:sp>
        <p:nvSpPr>
          <p:cNvPr id="3" name="Content Placeholder 2"/>
          <p:cNvSpPr>
            <a:spLocks noGrp="1"/>
          </p:cNvSpPr>
          <p:nvPr>
            <p:ph idx="1"/>
          </p:nvPr>
        </p:nvSpPr>
        <p:spPr>
          <a:xfrm>
            <a:off x="685802" y="2209800"/>
            <a:ext cx="7770813" cy="3657600"/>
          </a:xfrm>
          <a:prstGeom prst="rect">
            <a:avLst/>
          </a:prstGeo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a:xfrm>
            <a:off x="6400802" y="6289116"/>
            <a:ext cx="2375647" cy="365125"/>
          </a:xfrm>
          <a:prstGeom prst="rect">
            <a:avLst/>
          </a:prstGeom>
        </p:spPr>
        <p:txBody>
          <a:bodyPr/>
          <a:lstStyle/>
          <a:p>
            <a:fld id="{1778F24D-EB19-4AE0-B015-2BEA6D5224F2}" type="datetimeFigureOut">
              <a:rPr lang="en-US" smtClean="0"/>
              <a:t>11/30/23</a:t>
            </a:fld>
            <a:endParaRPr lang="en-US" dirty="0"/>
          </a:p>
        </p:txBody>
      </p:sp>
      <p:sp>
        <p:nvSpPr>
          <p:cNvPr id="5" name="Footer Placeholder 4"/>
          <p:cNvSpPr>
            <a:spLocks noGrp="1"/>
          </p:cNvSpPr>
          <p:nvPr>
            <p:ph type="ftr" sz="quarter" idx="11"/>
          </p:nvPr>
        </p:nvSpPr>
        <p:spPr>
          <a:xfrm>
            <a:off x="349624" y="6289116"/>
            <a:ext cx="3155576"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4305300" y="6289116"/>
            <a:ext cx="533400" cy="365125"/>
          </a:xfrm>
          <a:prstGeom prst="rect">
            <a:avLst/>
          </a:prstGeom>
        </p:spPr>
        <p:txBody>
          <a:bodyPr/>
          <a:lstStyle/>
          <a:p>
            <a:fld id="{190D9BD3-E57B-4194-A545-2804EB95D970}" type="slidenum">
              <a:rPr lang="en-US" smtClean="0"/>
              <a:t>‹#›</a:t>
            </a:fld>
            <a:endParaRPr lang="en-US"/>
          </a:p>
        </p:txBody>
      </p:sp>
    </p:spTree>
    <p:extLst>
      <p:ext uri="{BB962C8B-B14F-4D97-AF65-F5344CB8AC3E}">
        <p14:creationId xmlns:p14="http://schemas.microsoft.com/office/powerpoint/2010/main" val="811058477"/>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1" y="1905004"/>
            <a:ext cx="7543800" cy="2593975"/>
          </a:xfrm>
        </p:spPr>
        <p:txBody>
          <a:bodyPr anchor="b"/>
          <a:lstStyle>
            <a:lvl1pPr>
              <a:defRPr sz="6600">
                <a:ln>
                  <a:noFill/>
                </a:ln>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214EAFD-8C87-C049-9730-F311CCFCE807}" type="datetimeFigureOut">
              <a:rPr lang="en-US" smtClean="0"/>
              <a:t>11/30/23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89ABF1-ED5E-4742-AA00-C5696C138266}" type="slidenum">
              <a:rPr lang="en-US" smtClean="0"/>
              <a:t>‹#›</a:t>
            </a:fld>
            <a:endParaRPr lang="en-US"/>
          </a:p>
        </p:txBody>
      </p:sp>
    </p:spTree>
    <p:extLst>
      <p:ext uri="{BB962C8B-B14F-4D97-AF65-F5344CB8AC3E}">
        <p14:creationId xmlns:p14="http://schemas.microsoft.com/office/powerpoint/2010/main" val="2608007181"/>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214EAFD-8C87-C049-9730-F311CCFCE807}" type="datetimeFigureOut">
              <a:rPr lang="en-US" smtClean="0"/>
              <a:t>11/30/23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89ABF1-ED5E-4742-AA00-C5696C138266}" type="slidenum">
              <a:rPr lang="en-US" smtClean="0"/>
              <a:t>‹#›</a:t>
            </a:fld>
            <a:endParaRPr lang="en-US"/>
          </a:p>
        </p:txBody>
      </p:sp>
    </p:spTree>
    <p:extLst>
      <p:ext uri="{BB962C8B-B14F-4D97-AF65-F5344CB8AC3E}">
        <p14:creationId xmlns:p14="http://schemas.microsoft.com/office/powerpoint/2010/main" val="3047500740"/>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722315"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214EAFD-8C87-C049-9730-F311CCFCE807}" type="datetimeFigureOut">
              <a:rPr lang="en-US" smtClean="0"/>
              <a:t>11/30/23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89ABF1-ED5E-4742-AA00-C5696C138266}" type="slidenum">
              <a:rPr lang="en-US" smtClean="0"/>
              <a:t>‹#›</a:t>
            </a:fld>
            <a:endParaRPr lang="en-US"/>
          </a:p>
        </p:txBody>
      </p:sp>
    </p:spTree>
    <p:extLst>
      <p:ext uri="{BB962C8B-B14F-4D97-AF65-F5344CB8AC3E}">
        <p14:creationId xmlns:p14="http://schemas.microsoft.com/office/powerpoint/2010/main" val="3967210586"/>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214EAFD-8C87-C049-9730-F311CCFCE807}" type="datetimeFigureOut">
              <a:rPr lang="en-US" smtClean="0"/>
              <a:t>11/30/23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89ABF1-ED5E-4742-AA00-C5696C138266}" type="slidenum">
              <a:rPr lang="en-US" smtClean="0"/>
              <a:t>‹#›</a:t>
            </a:fld>
            <a:endParaRPr lang="en-US"/>
          </a:p>
        </p:txBody>
      </p:sp>
    </p:spTree>
    <p:extLst>
      <p:ext uri="{BB962C8B-B14F-4D97-AF65-F5344CB8AC3E}">
        <p14:creationId xmlns:p14="http://schemas.microsoft.com/office/powerpoint/2010/main" val="3443199543"/>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214EAFD-8C87-C049-9730-F311CCFCE807}" type="datetimeFigureOut">
              <a:rPr lang="en-US" smtClean="0"/>
              <a:t>11/30/23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89ABF1-ED5E-4742-AA00-C5696C138266}" type="slidenum">
              <a:rPr lang="en-US" smtClean="0"/>
              <a:t>‹#›</a:t>
            </a:fld>
            <a:endParaRPr lang="en-US"/>
          </a:p>
        </p:txBody>
      </p:sp>
    </p:spTree>
    <p:extLst>
      <p:ext uri="{BB962C8B-B14F-4D97-AF65-F5344CB8AC3E}">
        <p14:creationId xmlns:p14="http://schemas.microsoft.com/office/powerpoint/2010/main" val="1794343478"/>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214EAFD-8C87-C049-9730-F311CCFCE807}" type="datetimeFigureOut">
              <a:rPr lang="en-US" smtClean="0"/>
              <a:t>11/30/23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89ABF1-ED5E-4742-AA00-C5696C138266}" type="slidenum">
              <a:rPr lang="en-US" smtClean="0"/>
              <a:t>‹#›</a:t>
            </a:fld>
            <a:endParaRPr lang="en-US"/>
          </a:p>
        </p:txBody>
      </p:sp>
    </p:spTree>
    <p:extLst>
      <p:ext uri="{BB962C8B-B14F-4D97-AF65-F5344CB8AC3E}">
        <p14:creationId xmlns:p14="http://schemas.microsoft.com/office/powerpoint/2010/main" val="3917639300"/>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14EAFD-8C87-C049-9730-F311CCFCE807}" type="datetimeFigureOut">
              <a:rPr lang="en-US" smtClean="0"/>
              <a:t>11/30/23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A89ABF1-ED5E-4742-AA00-C5696C138266}" type="slidenum">
              <a:rPr lang="en-US" smtClean="0"/>
              <a:t>‹#›</a:t>
            </a:fld>
            <a:endParaRPr lang="en-US"/>
          </a:p>
        </p:txBody>
      </p:sp>
    </p:spTree>
    <p:extLst>
      <p:ext uri="{BB962C8B-B14F-4D97-AF65-F5344CB8AC3E}">
        <p14:creationId xmlns:p14="http://schemas.microsoft.com/office/powerpoint/2010/main" val="2647685620"/>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2" y="5495544"/>
            <a:ext cx="7772400" cy="594360"/>
          </a:xfrm>
        </p:spPr>
        <p:txBody>
          <a:bodyPr anchor="b"/>
          <a:lstStyle>
            <a:lvl1pPr algn="ctr">
              <a:defRPr sz="2200" b="1"/>
            </a:lvl1pPr>
          </a:lstStyle>
          <a:p>
            <a:r>
              <a:rPr lang="en-US"/>
              <a:t>Click to edit Master title style</a:t>
            </a:r>
            <a:endParaRPr lang="en-US" dirty="0"/>
          </a:p>
        </p:txBody>
      </p:sp>
      <p:sp>
        <p:nvSpPr>
          <p:cNvPr id="4" name="Text Placeholder 3"/>
          <p:cNvSpPr>
            <a:spLocks noGrp="1"/>
          </p:cNvSpPr>
          <p:nvPr>
            <p:ph type="body" sz="half" idx="2"/>
          </p:nvPr>
        </p:nvSpPr>
        <p:spPr>
          <a:xfrm>
            <a:off x="304801"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214EAFD-8C87-C049-9730-F311CCFCE807}" type="datetimeFigureOut">
              <a:rPr lang="en-US" smtClean="0"/>
              <a:t>11/30/23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89ABF1-ED5E-4742-AA00-C5696C138266}" type="slidenum">
              <a:rPr lang="en-US" smtClean="0"/>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27235954"/>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E214EAFD-8C87-C049-9730-F311CCFCE807}" type="datetimeFigureOut">
              <a:rPr lang="en-US" smtClean="0"/>
              <a:t>11/30/23</a:t>
            </a:fld>
            <a:endParaRPr lang="en-US"/>
          </a:p>
        </p:txBody>
      </p:sp>
      <p:sp>
        <p:nvSpPr>
          <p:cNvPr id="9" name="Slide Number Placeholder 8"/>
          <p:cNvSpPr>
            <a:spLocks noGrp="1"/>
          </p:cNvSpPr>
          <p:nvPr>
            <p:ph type="sldNum" sz="quarter" idx="11"/>
          </p:nvPr>
        </p:nvSpPr>
        <p:spPr/>
        <p:txBody>
          <a:bodyPr/>
          <a:lstStyle/>
          <a:p>
            <a:fld id="{6A89ABF1-ED5E-4742-AA00-C5696C138266}"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3769628787"/>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214EAFD-8C87-C049-9730-F311CCFCE807}" type="datetimeFigureOut">
              <a:rPr lang="en-US" smtClean="0"/>
              <a:t>11/30/23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89ABF1-ED5E-4742-AA00-C5696C138266}" type="slidenum">
              <a:rPr lang="en-US" smtClean="0"/>
              <a:t>‹#›</a:t>
            </a:fld>
            <a:endParaRPr lang="en-US"/>
          </a:p>
        </p:txBody>
      </p:sp>
    </p:spTree>
    <p:extLst>
      <p:ext uri="{BB962C8B-B14F-4D97-AF65-F5344CB8AC3E}">
        <p14:creationId xmlns:p14="http://schemas.microsoft.com/office/powerpoint/2010/main" val="1518796012"/>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1752600" cy="58515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42"/>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214EAFD-8C87-C049-9730-F311CCFCE807}" type="datetimeFigureOut">
              <a:rPr lang="en-US" smtClean="0"/>
              <a:t>11/30/23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89ABF1-ED5E-4742-AA00-C5696C138266}" type="slidenum">
              <a:rPr lang="en-US" smtClean="0"/>
              <a:t>‹#›</a:t>
            </a:fld>
            <a:endParaRPr lang="en-US"/>
          </a:p>
        </p:txBody>
      </p:sp>
    </p:spTree>
    <p:extLst>
      <p:ext uri="{BB962C8B-B14F-4D97-AF65-F5344CB8AC3E}">
        <p14:creationId xmlns:p14="http://schemas.microsoft.com/office/powerpoint/2010/main" val="3256547414"/>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11" name="Author and Date"/>
          <p:cNvSpPr txBox="1">
            <a:spLocks noGrp="1"/>
          </p:cNvSpPr>
          <p:nvPr>
            <p:ph type="body" sz="quarter" idx="21" hasCustomPrompt="1"/>
          </p:nvPr>
        </p:nvSpPr>
        <p:spPr>
          <a:xfrm>
            <a:off x="450503" y="5929931"/>
            <a:ext cx="8239126" cy="318490"/>
          </a:xfrm>
          <a:prstGeom prst="rect">
            <a:avLst/>
          </a:prstGeom>
        </p:spPr>
        <p:txBody>
          <a:bodyPr lIns="45719" tIns="45719" rIns="45719" bIns="45719"/>
          <a:lstStyle>
            <a:lvl1pPr marL="0" indent="0" defTabSz="309563">
              <a:lnSpc>
                <a:spcPct val="100000"/>
              </a:lnSpc>
              <a:spcBef>
                <a:spcPts val="0"/>
              </a:spcBef>
              <a:buSzTx/>
              <a:buNone/>
              <a:defRPr sz="1350" b="1"/>
            </a:lvl1pPr>
          </a:lstStyle>
          <a:p>
            <a:r>
              <a:t>Author and Date</a:t>
            </a:r>
          </a:p>
        </p:txBody>
      </p:sp>
      <p:sp>
        <p:nvSpPr>
          <p:cNvPr id="12" name="Presentation Title"/>
          <p:cNvSpPr txBox="1">
            <a:spLocks noGrp="1"/>
          </p:cNvSpPr>
          <p:nvPr>
            <p:ph type="title" hasCustomPrompt="1"/>
          </p:nvPr>
        </p:nvSpPr>
        <p:spPr>
          <a:xfrm>
            <a:off x="452436" y="1287495"/>
            <a:ext cx="8239127" cy="2324101"/>
          </a:xfrm>
          <a:prstGeom prst="rect">
            <a:avLst/>
          </a:prstGeom>
        </p:spPr>
        <p:txBody>
          <a:bodyPr anchor="b"/>
          <a:lstStyle>
            <a:lvl1pPr>
              <a:defRPr sz="4350" spc="-87"/>
            </a:lvl1pPr>
          </a:lstStyle>
          <a:p>
            <a:r>
              <a:t>Presentation Title</a:t>
            </a:r>
          </a:p>
        </p:txBody>
      </p:sp>
      <p:sp>
        <p:nvSpPr>
          <p:cNvPr id="13" name="Body Level One…"/>
          <p:cNvSpPr txBox="1">
            <a:spLocks noGrp="1"/>
          </p:cNvSpPr>
          <p:nvPr>
            <p:ph type="body" sz="quarter" idx="1" hasCustomPrompt="1"/>
          </p:nvPr>
        </p:nvSpPr>
        <p:spPr>
          <a:xfrm>
            <a:off x="450504" y="3611595"/>
            <a:ext cx="8239125" cy="952501"/>
          </a:xfrm>
          <a:prstGeom prst="rect">
            <a:avLst/>
          </a:prstGeom>
        </p:spPr>
        <p:txBody>
          <a:bodyPr/>
          <a:lstStyle>
            <a:lvl1pPr marL="0" indent="0" defTabSz="309563">
              <a:lnSpc>
                <a:spcPct val="100000"/>
              </a:lnSpc>
              <a:spcBef>
                <a:spcPts val="0"/>
              </a:spcBef>
              <a:buSzTx/>
              <a:buNone/>
              <a:defRPr sz="2063" b="1"/>
            </a:lvl1pPr>
            <a:lvl2pPr marL="0" indent="171450" defTabSz="309563">
              <a:lnSpc>
                <a:spcPct val="100000"/>
              </a:lnSpc>
              <a:spcBef>
                <a:spcPts val="0"/>
              </a:spcBef>
              <a:buSzTx/>
              <a:buNone/>
              <a:defRPr sz="2063" b="1"/>
            </a:lvl2pPr>
            <a:lvl3pPr marL="0" indent="342900" defTabSz="309563">
              <a:lnSpc>
                <a:spcPct val="100000"/>
              </a:lnSpc>
              <a:spcBef>
                <a:spcPts val="0"/>
              </a:spcBef>
              <a:buSzTx/>
              <a:buNone/>
              <a:defRPr sz="2063" b="1"/>
            </a:lvl3pPr>
            <a:lvl4pPr marL="0" indent="514350" defTabSz="309563">
              <a:lnSpc>
                <a:spcPct val="100000"/>
              </a:lnSpc>
              <a:spcBef>
                <a:spcPts val="0"/>
              </a:spcBef>
              <a:buSzTx/>
              <a:buNone/>
              <a:defRPr sz="2063" b="1"/>
            </a:lvl4pPr>
            <a:lvl5pPr marL="0" indent="685800" defTabSz="309563">
              <a:lnSpc>
                <a:spcPct val="100000"/>
              </a:lnSpc>
              <a:spcBef>
                <a:spcPts val="0"/>
              </a:spcBef>
              <a:buSzTx/>
              <a:buNone/>
              <a:defRPr sz="2063" b="1"/>
            </a:lvl5pPr>
          </a:lstStyle>
          <a:p>
            <a:r>
              <a:t>Presentation Subtitle</a:t>
            </a:r>
          </a:p>
          <a:p>
            <a:pPr lvl="1"/>
            <a:endParaRPr/>
          </a:p>
          <a:p>
            <a:pPr lvl="2"/>
            <a:endParaRPr/>
          </a:p>
          <a:p>
            <a:pPr lvl="3"/>
            <a:endParaRPr/>
          </a:p>
          <a:p>
            <a:pPr lvl="4"/>
            <a:endParaRPr/>
          </a:p>
        </p:txBody>
      </p:sp>
      <p:sp>
        <p:nvSpPr>
          <p:cNvPr id="1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890129395"/>
      </p:ext>
    </p:extLst>
  </p:cSld>
  <p:clrMapOvr>
    <a:masterClrMapping/>
  </p:clrMapOvr>
  <p:transition spd="med"/>
</p:sldLayout>
</file>

<file path=ppt/slideLayouts/slideLayout176.xml><?xml version="1.0" encoding="utf-8"?>
<p:sldLayout xmlns:a="http://schemas.openxmlformats.org/drawingml/2006/main" xmlns:r="http://schemas.openxmlformats.org/officeDocument/2006/relationships" xmlns:p="http://schemas.openxmlformats.org/presentationml/2006/main" type="tx">
  <p:cSld name="Title &amp; Photo">
    <p:spTree>
      <p:nvGrpSpPr>
        <p:cNvPr id="1" name=""/>
        <p:cNvGrpSpPr/>
        <p:nvPr/>
      </p:nvGrpSpPr>
      <p:grpSpPr>
        <a:xfrm>
          <a:off x="0" y="0"/>
          <a:ext cx="0" cy="0"/>
          <a:chOff x="0" y="0"/>
          <a:chExt cx="0" cy="0"/>
        </a:xfrm>
      </p:grpSpPr>
      <p:sp>
        <p:nvSpPr>
          <p:cNvPr id="21" name="Avocados and limes"/>
          <p:cNvSpPr>
            <a:spLocks noGrp="1"/>
          </p:cNvSpPr>
          <p:nvPr>
            <p:ph type="pic" idx="21"/>
          </p:nvPr>
        </p:nvSpPr>
        <p:spPr>
          <a:xfrm>
            <a:off x="-433387" y="-647700"/>
            <a:ext cx="10029825" cy="8009467"/>
          </a:xfrm>
          <a:prstGeom prst="rect">
            <a:avLst/>
          </a:prstGeom>
        </p:spPr>
        <p:txBody>
          <a:bodyPr lIns="91439" tIns="45719" rIns="91439" bIns="45719">
            <a:noAutofit/>
          </a:bodyPr>
          <a:lstStyle/>
          <a:p>
            <a:endParaRPr/>
          </a:p>
        </p:txBody>
      </p:sp>
      <p:sp>
        <p:nvSpPr>
          <p:cNvPr id="22" name="Presentation Title"/>
          <p:cNvSpPr txBox="1">
            <a:spLocks noGrp="1"/>
          </p:cNvSpPr>
          <p:nvPr>
            <p:ph type="title" hasCustomPrompt="1"/>
          </p:nvPr>
        </p:nvSpPr>
        <p:spPr>
          <a:xfrm>
            <a:off x="452438" y="3562350"/>
            <a:ext cx="8239125" cy="2324100"/>
          </a:xfrm>
          <a:prstGeom prst="rect">
            <a:avLst/>
          </a:prstGeom>
        </p:spPr>
        <p:txBody>
          <a:bodyPr anchor="b"/>
          <a:lstStyle>
            <a:lvl1pPr>
              <a:defRPr sz="4350" spc="-87"/>
            </a:lvl1pPr>
          </a:lstStyle>
          <a:p>
            <a:r>
              <a:t>Presentation Title</a:t>
            </a:r>
          </a:p>
        </p:txBody>
      </p:sp>
      <p:sp>
        <p:nvSpPr>
          <p:cNvPr id="23" name="Author and Date"/>
          <p:cNvSpPr txBox="1">
            <a:spLocks noGrp="1"/>
          </p:cNvSpPr>
          <p:nvPr>
            <p:ph type="body" sz="quarter" idx="22" hasCustomPrompt="1"/>
          </p:nvPr>
        </p:nvSpPr>
        <p:spPr>
          <a:xfrm>
            <a:off x="452884" y="553069"/>
            <a:ext cx="8238233" cy="318490"/>
          </a:xfrm>
          <a:prstGeom prst="rect">
            <a:avLst/>
          </a:prstGeom>
        </p:spPr>
        <p:txBody>
          <a:bodyPr lIns="45719" tIns="45719" rIns="45719" bIns="45719"/>
          <a:lstStyle>
            <a:lvl1pPr marL="0" indent="0" defTabSz="309563">
              <a:lnSpc>
                <a:spcPct val="100000"/>
              </a:lnSpc>
              <a:spcBef>
                <a:spcPts val="0"/>
              </a:spcBef>
              <a:buSzTx/>
              <a:buNone/>
              <a:defRPr sz="1350" b="1"/>
            </a:lvl1pPr>
          </a:lstStyle>
          <a:p>
            <a:r>
              <a:t>Author and Date</a:t>
            </a:r>
          </a:p>
        </p:txBody>
      </p:sp>
      <p:sp>
        <p:nvSpPr>
          <p:cNvPr id="24" name="Body Level One…"/>
          <p:cNvSpPr txBox="1">
            <a:spLocks noGrp="1"/>
          </p:cNvSpPr>
          <p:nvPr>
            <p:ph type="body" sz="quarter" idx="1" hasCustomPrompt="1"/>
          </p:nvPr>
        </p:nvSpPr>
        <p:spPr>
          <a:xfrm>
            <a:off x="452438" y="5804955"/>
            <a:ext cx="8239125" cy="558476"/>
          </a:xfrm>
          <a:prstGeom prst="rect">
            <a:avLst/>
          </a:prstGeom>
        </p:spPr>
        <p:txBody>
          <a:bodyPr/>
          <a:lstStyle>
            <a:lvl1pPr marL="0" indent="0" defTabSz="309563">
              <a:lnSpc>
                <a:spcPct val="100000"/>
              </a:lnSpc>
              <a:spcBef>
                <a:spcPts val="0"/>
              </a:spcBef>
              <a:buSzTx/>
              <a:buNone/>
              <a:defRPr sz="2063" b="1"/>
            </a:lvl1pPr>
            <a:lvl2pPr marL="0" indent="171450" defTabSz="309563">
              <a:lnSpc>
                <a:spcPct val="100000"/>
              </a:lnSpc>
              <a:spcBef>
                <a:spcPts val="0"/>
              </a:spcBef>
              <a:buSzTx/>
              <a:buNone/>
              <a:defRPr sz="2063" b="1"/>
            </a:lvl2pPr>
            <a:lvl3pPr marL="0" indent="342900" defTabSz="309563">
              <a:lnSpc>
                <a:spcPct val="100000"/>
              </a:lnSpc>
              <a:spcBef>
                <a:spcPts val="0"/>
              </a:spcBef>
              <a:buSzTx/>
              <a:buNone/>
              <a:defRPr sz="2063" b="1"/>
            </a:lvl3pPr>
            <a:lvl4pPr marL="0" indent="514350" defTabSz="309563">
              <a:lnSpc>
                <a:spcPct val="100000"/>
              </a:lnSpc>
              <a:spcBef>
                <a:spcPts val="0"/>
              </a:spcBef>
              <a:buSzTx/>
              <a:buNone/>
              <a:defRPr sz="2063" b="1"/>
            </a:lvl4pPr>
            <a:lvl5pPr marL="0" indent="685800" defTabSz="309563">
              <a:lnSpc>
                <a:spcPct val="100000"/>
              </a:lnSpc>
              <a:spcBef>
                <a:spcPts val="0"/>
              </a:spcBef>
              <a:buSzTx/>
              <a:buNone/>
              <a:defRPr sz="2063" b="1"/>
            </a:lvl5pPr>
          </a:lstStyle>
          <a:p>
            <a:r>
              <a:t>Presentation Subtitle</a:t>
            </a:r>
          </a:p>
          <a:p>
            <a:pPr lvl="1"/>
            <a:endParaRPr/>
          </a:p>
          <a:p>
            <a:pPr lvl="2"/>
            <a:endParaRPr/>
          </a:p>
          <a:p>
            <a:pPr lvl="3"/>
            <a:endParaRPr/>
          </a:p>
          <a:p>
            <a:pPr lvl="4"/>
            <a:endParaRPr/>
          </a:p>
        </p:txBody>
      </p:sp>
      <p:sp>
        <p:nvSpPr>
          <p:cNvPr id="2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620756624"/>
      </p:ext>
    </p:extLst>
  </p:cSld>
  <p:clrMapOvr>
    <a:masterClrMapping/>
  </p:clrMapOvr>
  <p:transition spd="med"/>
</p:sldLayout>
</file>

<file path=ppt/slideLayouts/slideLayout177.xml><?xml version="1.0" encoding="utf-8"?>
<p:sldLayout xmlns:a="http://schemas.openxmlformats.org/drawingml/2006/main" xmlns:r="http://schemas.openxmlformats.org/officeDocument/2006/relationships" xmlns:p="http://schemas.openxmlformats.org/presentationml/2006/main" type="tx">
  <p:cSld name="Title &amp; Photo Alt">
    <p:spTree>
      <p:nvGrpSpPr>
        <p:cNvPr id="1" name=""/>
        <p:cNvGrpSpPr/>
        <p:nvPr/>
      </p:nvGrpSpPr>
      <p:grpSpPr>
        <a:xfrm>
          <a:off x="0" y="0"/>
          <a:ext cx="0" cy="0"/>
          <a:chOff x="0" y="0"/>
          <a:chExt cx="0" cy="0"/>
        </a:xfrm>
      </p:grpSpPr>
      <p:sp>
        <p:nvSpPr>
          <p:cNvPr id="32" name="Bowl with salmon cakes, salad, and hummus"/>
          <p:cNvSpPr>
            <a:spLocks noGrp="1"/>
          </p:cNvSpPr>
          <p:nvPr>
            <p:ph type="pic" idx="21"/>
          </p:nvPr>
        </p:nvSpPr>
        <p:spPr>
          <a:xfrm>
            <a:off x="4114800" y="-101600"/>
            <a:ext cx="4554314" cy="7067550"/>
          </a:xfrm>
          <a:prstGeom prst="rect">
            <a:avLst/>
          </a:prstGeom>
        </p:spPr>
        <p:txBody>
          <a:bodyPr lIns="91439" tIns="45719" rIns="91439" bIns="45719">
            <a:noAutofit/>
          </a:bodyPr>
          <a:lstStyle/>
          <a:p>
            <a:endParaRPr/>
          </a:p>
        </p:txBody>
      </p:sp>
      <p:sp>
        <p:nvSpPr>
          <p:cNvPr id="33" name="Slide Title"/>
          <p:cNvSpPr txBox="1">
            <a:spLocks noGrp="1"/>
          </p:cNvSpPr>
          <p:nvPr>
            <p:ph type="title" hasCustomPrompt="1"/>
          </p:nvPr>
        </p:nvSpPr>
        <p:spPr>
          <a:xfrm>
            <a:off x="452438" y="635000"/>
            <a:ext cx="3667125" cy="2941137"/>
          </a:xfrm>
          <a:prstGeom prst="rect">
            <a:avLst/>
          </a:prstGeom>
        </p:spPr>
        <p:txBody>
          <a:bodyPr anchor="b"/>
          <a:lstStyle/>
          <a:p>
            <a:r>
              <a:t>Slide Title</a:t>
            </a:r>
          </a:p>
        </p:txBody>
      </p:sp>
      <p:sp>
        <p:nvSpPr>
          <p:cNvPr id="34" name="Body Level One…"/>
          <p:cNvSpPr txBox="1">
            <a:spLocks noGrp="1"/>
          </p:cNvSpPr>
          <p:nvPr>
            <p:ph type="body" sz="quarter" idx="1" hasCustomPrompt="1"/>
          </p:nvPr>
        </p:nvSpPr>
        <p:spPr>
          <a:xfrm>
            <a:off x="452438" y="3530288"/>
            <a:ext cx="3667125" cy="2692712"/>
          </a:xfrm>
          <a:prstGeom prst="rect">
            <a:avLst/>
          </a:prstGeom>
        </p:spPr>
        <p:txBody>
          <a:bodyPr/>
          <a:lstStyle>
            <a:lvl1pPr marL="0" indent="0" defTabSz="309563">
              <a:lnSpc>
                <a:spcPct val="100000"/>
              </a:lnSpc>
              <a:spcBef>
                <a:spcPts val="0"/>
              </a:spcBef>
              <a:buSzTx/>
              <a:buNone/>
              <a:defRPr sz="2063" b="1"/>
            </a:lvl1pPr>
            <a:lvl2pPr marL="0" indent="171450" defTabSz="309563">
              <a:lnSpc>
                <a:spcPct val="100000"/>
              </a:lnSpc>
              <a:spcBef>
                <a:spcPts val="0"/>
              </a:spcBef>
              <a:buSzTx/>
              <a:buNone/>
              <a:defRPr sz="2063" b="1"/>
            </a:lvl2pPr>
            <a:lvl3pPr marL="0" indent="342900" defTabSz="309563">
              <a:lnSpc>
                <a:spcPct val="100000"/>
              </a:lnSpc>
              <a:spcBef>
                <a:spcPts val="0"/>
              </a:spcBef>
              <a:buSzTx/>
              <a:buNone/>
              <a:defRPr sz="2063" b="1"/>
            </a:lvl3pPr>
            <a:lvl4pPr marL="0" indent="514350" defTabSz="309563">
              <a:lnSpc>
                <a:spcPct val="100000"/>
              </a:lnSpc>
              <a:spcBef>
                <a:spcPts val="0"/>
              </a:spcBef>
              <a:buSzTx/>
              <a:buNone/>
              <a:defRPr sz="2063" b="1"/>
            </a:lvl4pPr>
            <a:lvl5pPr marL="0" indent="685800" defTabSz="309563">
              <a:lnSpc>
                <a:spcPct val="100000"/>
              </a:lnSpc>
              <a:spcBef>
                <a:spcPts val="0"/>
              </a:spcBef>
              <a:buSzTx/>
              <a:buNone/>
              <a:defRPr sz="2063" b="1"/>
            </a:lvl5pPr>
          </a:lstStyle>
          <a:p>
            <a:r>
              <a:t>Slide Subtitle</a:t>
            </a:r>
          </a:p>
          <a:p>
            <a:pPr lvl="1"/>
            <a:endParaRPr/>
          </a:p>
          <a:p>
            <a:pPr lvl="2"/>
            <a:endParaRPr/>
          </a:p>
          <a:p>
            <a:pPr lvl="3"/>
            <a:endParaRPr/>
          </a:p>
          <a:p>
            <a:pPr lvl="4"/>
            <a:endParaRPr/>
          </a:p>
        </p:txBody>
      </p:sp>
      <p:sp>
        <p:nvSpPr>
          <p:cNvPr id="35" name="Slide Number"/>
          <p:cNvSpPr txBox="1">
            <a:spLocks noGrp="1"/>
          </p:cNvSpPr>
          <p:nvPr>
            <p:ph type="sldNum" sz="quarter" idx="2"/>
          </p:nvPr>
        </p:nvSpPr>
        <p:spPr>
          <a:xfrm>
            <a:off x="4500563" y="6523450"/>
            <a:ext cx="195566" cy="206467"/>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244883987"/>
      </p:ext>
    </p:extLst>
  </p:cSld>
  <p:clrMapOvr>
    <a:masterClrMapping/>
  </p:clrMapOvr>
  <p:transition spd="med"/>
</p:sldLayout>
</file>

<file path=ppt/slideLayouts/slideLayout178.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42" name="Slide Title"/>
          <p:cNvSpPr txBox="1">
            <a:spLocks noGrp="1"/>
          </p:cNvSpPr>
          <p:nvPr>
            <p:ph type="title" hasCustomPrompt="1"/>
          </p:nvPr>
        </p:nvSpPr>
        <p:spPr>
          <a:prstGeom prst="rect">
            <a:avLst/>
          </a:prstGeom>
        </p:spPr>
        <p:txBody>
          <a:bodyPr/>
          <a:lstStyle/>
          <a:p>
            <a:r>
              <a:t>Slide Title</a:t>
            </a:r>
          </a:p>
        </p:txBody>
      </p:sp>
      <p:sp>
        <p:nvSpPr>
          <p:cNvPr id="43" name="Slide Subtitle"/>
          <p:cNvSpPr txBox="1">
            <a:spLocks noGrp="1"/>
          </p:cNvSpPr>
          <p:nvPr>
            <p:ph type="body" sz="quarter" idx="21" hasCustomPrompt="1"/>
          </p:nvPr>
        </p:nvSpPr>
        <p:spPr>
          <a:xfrm>
            <a:off x="452438" y="1186481"/>
            <a:ext cx="8239125" cy="467390"/>
          </a:xfrm>
          <a:prstGeom prst="rect">
            <a:avLst/>
          </a:prstGeom>
        </p:spPr>
        <p:txBody>
          <a:bodyPr lIns="45719" tIns="45719" rIns="45719" bIns="45719"/>
          <a:lstStyle>
            <a:lvl1pPr marL="0" indent="0" defTabSz="309563">
              <a:lnSpc>
                <a:spcPct val="100000"/>
              </a:lnSpc>
              <a:spcBef>
                <a:spcPts val="0"/>
              </a:spcBef>
              <a:buSzTx/>
              <a:buNone/>
              <a:defRPr sz="2063" b="1"/>
            </a:lvl1pPr>
          </a:lstStyle>
          <a:p>
            <a:r>
              <a:t>Slide Subtitle</a:t>
            </a:r>
          </a:p>
        </p:txBody>
      </p:sp>
      <p:sp>
        <p:nvSpPr>
          <p:cNvPr id="44" name="Body Level One…"/>
          <p:cNvSpPr txBox="1">
            <a:spLocks noGrp="1"/>
          </p:cNvSpPr>
          <p:nvPr>
            <p:ph type="body" idx="1" hasCustomPrompt="1"/>
          </p:nvPr>
        </p:nvSpPr>
        <p:spPr>
          <a:prstGeom prst="rect">
            <a:avLst/>
          </a:prstGeom>
        </p:spPr>
        <p:txBody>
          <a:bodyPr/>
          <a:lstStyle/>
          <a:p>
            <a:r>
              <a:t>Slide bullet text</a:t>
            </a:r>
          </a:p>
          <a:p>
            <a:pPr lvl="1"/>
            <a:endParaRPr/>
          </a:p>
          <a:p>
            <a:pPr lvl="2"/>
            <a:endParaRPr/>
          </a:p>
          <a:p>
            <a:pPr lvl="3"/>
            <a:endParaRPr/>
          </a:p>
          <a:p>
            <a:pPr lvl="4"/>
            <a:endParaRPr/>
          </a:p>
        </p:txBody>
      </p:sp>
      <p:sp>
        <p:nvSpPr>
          <p:cNvPr id="4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427489697"/>
      </p:ext>
    </p:extLst>
  </p:cSld>
  <p:clrMapOvr>
    <a:masterClrMapping/>
  </p:clrMapOvr>
  <p:transition spd="med"/>
</p:sldLayout>
</file>

<file path=ppt/slideLayouts/slideLayout179.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52" name="Body Level One…"/>
          <p:cNvSpPr txBox="1">
            <a:spLocks noGrp="1"/>
          </p:cNvSpPr>
          <p:nvPr>
            <p:ph type="body" idx="1" hasCustomPrompt="1"/>
          </p:nvPr>
        </p:nvSpPr>
        <p:spPr>
          <a:prstGeom prst="rect">
            <a:avLst/>
          </a:prstGeom>
        </p:spPr>
        <p:txBody>
          <a:bodyPr numCol="2" spcCol="1098550"/>
          <a:lstStyle/>
          <a:p>
            <a:r>
              <a:t>Slide bullet text</a:t>
            </a:r>
          </a:p>
          <a:p>
            <a:pPr lvl="1"/>
            <a:endParaRPr/>
          </a:p>
          <a:p>
            <a:pPr lvl="2"/>
            <a:endParaRPr/>
          </a:p>
          <a:p>
            <a:pPr lvl="3"/>
            <a:endParaRPr/>
          </a:p>
          <a:p>
            <a:pPr lvl="4"/>
            <a:endParaRPr/>
          </a:p>
        </p:txBody>
      </p:sp>
      <p:sp>
        <p:nvSpPr>
          <p:cNvPr id="5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712014685"/>
      </p:ext>
    </p:extLst>
  </p:cSld>
  <p:clrMapOvr>
    <a:masterClrMapping/>
  </p:clrMapOvr>
  <p:transition spd="med"/>
</p:sldLayout>
</file>

<file path=ppt/slideLayouts/slideLayout180.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0" name="Slide Subtitle"/>
          <p:cNvSpPr txBox="1">
            <a:spLocks noGrp="1"/>
          </p:cNvSpPr>
          <p:nvPr>
            <p:ph type="body" sz="quarter" idx="21" hasCustomPrompt="1"/>
          </p:nvPr>
        </p:nvSpPr>
        <p:spPr>
          <a:xfrm>
            <a:off x="452438" y="1186481"/>
            <a:ext cx="3667125" cy="467390"/>
          </a:xfrm>
          <a:prstGeom prst="rect">
            <a:avLst/>
          </a:prstGeom>
        </p:spPr>
        <p:txBody>
          <a:bodyPr lIns="45719" tIns="45719" rIns="45719" bIns="45719"/>
          <a:lstStyle>
            <a:lvl1pPr marL="0" indent="0" defTabSz="309563">
              <a:lnSpc>
                <a:spcPct val="100000"/>
              </a:lnSpc>
              <a:spcBef>
                <a:spcPts val="0"/>
              </a:spcBef>
              <a:buSzTx/>
              <a:buNone/>
              <a:defRPr sz="2063" b="1"/>
            </a:lvl1pPr>
          </a:lstStyle>
          <a:p>
            <a:r>
              <a:t>Slide Subtitle</a:t>
            </a:r>
          </a:p>
        </p:txBody>
      </p:sp>
      <p:sp>
        <p:nvSpPr>
          <p:cNvPr id="61" name="Body Level One…"/>
          <p:cNvSpPr txBox="1">
            <a:spLocks noGrp="1"/>
          </p:cNvSpPr>
          <p:nvPr>
            <p:ph type="body" sz="half" idx="1" hasCustomPrompt="1"/>
          </p:nvPr>
        </p:nvSpPr>
        <p:spPr>
          <a:xfrm>
            <a:off x="452438" y="2124252"/>
            <a:ext cx="3667125" cy="4128315"/>
          </a:xfrm>
          <a:prstGeom prst="rect">
            <a:avLst/>
          </a:prstGeom>
        </p:spPr>
        <p:txBody>
          <a:bodyPr/>
          <a:lstStyle/>
          <a:p>
            <a:r>
              <a:t>Slide bullet text</a:t>
            </a:r>
          </a:p>
          <a:p>
            <a:pPr lvl="1"/>
            <a:endParaRPr/>
          </a:p>
          <a:p>
            <a:pPr lvl="2"/>
            <a:endParaRPr/>
          </a:p>
          <a:p>
            <a:pPr lvl="3"/>
            <a:endParaRPr/>
          </a:p>
          <a:p>
            <a:pPr lvl="4"/>
            <a:endParaRPr/>
          </a:p>
        </p:txBody>
      </p:sp>
      <p:sp>
        <p:nvSpPr>
          <p:cNvPr id="62" name="Bowl of pappardelle pasta with parsley butter, roasted hazelnuts, and shaved parmesan cheese"/>
          <p:cNvSpPr>
            <a:spLocks noGrp="1"/>
          </p:cNvSpPr>
          <p:nvPr>
            <p:ph type="pic" idx="22"/>
          </p:nvPr>
        </p:nvSpPr>
        <p:spPr>
          <a:xfrm>
            <a:off x="4572000" y="-203633"/>
            <a:ext cx="4093828" cy="7277916"/>
          </a:xfrm>
          <a:prstGeom prst="rect">
            <a:avLst/>
          </a:prstGeom>
        </p:spPr>
        <p:txBody>
          <a:bodyPr lIns="91439" tIns="45719" rIns="91439" bIns="45719">
            <a:noAutofit/>
          </a:bodyPr>
          <a:lstStyle/>
          <a:p>
            <a:endParaRPr/>
          </a:p>
        </p:txBody>
      </p:sp>
      <p:sp>
        <p:nvSpPr>
          <p:cNvPr id="63" name="Slide Title"/>
          <p:cNvSpPr txBox="1">
            <a:spLocks noGrp="1"/>
          </p:cNvSpPr>
          <p:nvPr>
            <p:ph type="title" hasCustomPrompt="1"/>
          </p:nvPr>
        </p:nvSpPr>
        <p:spPr>
          <a:xfrm>
            <a:off x="452438" y="539750"/>
            <a:ext cx="3667125" cy="717550"/>
          </a:xfrm>
          <a:prstGeom prst="rect">
            <a:avLst/>
          </a:prstGeom>
        </p:spPr>
        <p:txBody>
          <a:bodyPr/>
          <a:lstStyle/>
          <a:p>
            <a:r>
              <a:t>Slide Title</a:t>
            </a:r>
          </a:p>
        </p:txBody>
      </p:sp>
      <p:sp>
        <p:nvSpPr>
          <p:cNvPr id="6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998854191"/>
      </p:ext>
    </p:extLst>
  </p:cSld>
  <p:clrMapOvr>
    <a:masterClrMapping/>
  </p:clrMapOvr>
  <p:transition spd="med"/>
</p:sldLayout>
</file>

<file path=ppt/slideLayouts/slideLayout181.xml><?xml version="1.0" encoding="utf-8"?>
<p:sldLayout xmlns:a="http://schemas.openxmlformats.org/drawingml/2006/main" xmlns:r="http://schemas.openxmlformats.org/officeDocument/2006/relationships" xmlns:p="http://schemas.openxmlformats.org/presentationml/2006/main" type="tx">
  <p:cSld name="Section">
    <p:spTree>
      <p:nvGrpSpPr>
        <p:cNvPr id="1" name=""/>
        <p:cNvGrpSpPr/>
        <p:nvPr/>
      </p:nvGrpSpPr>
      <p:grpSpPr>
        <a:xfrm>
          <a:off x="0" y="0"/>
          <a:ext cx="0" cy="0"/>
          <a:chOff x="0" y="0"/>
          <a:chExt cx="0" cy="0"/>
        </a:xfrm>
      </p:grpSpPr>
      <p:sp>
        <p:nvSpPr>
          <p:cNvPr id="71" name="Section Title"/>
          <p:cNvSpPr txBox="1">
            <a:spLocks noGrp="1"/>
          </p:cNvSpPr>
          <p:nvPr>
            <p:ph type="title" hasCustomPrompt="1"/>
          </p:nvPr>
        </p:nvSpPr>
        <p:spPr>
          <a:xfrm>
            <a:off x="452436" y="2266950"/>
            <a:ext cx="8239127" cy="2324100"/>
          </a:xfrm>
          <a:prstGeom prst="rect">
            <a:avLst/>
          </a:prstGeom>
        </p:spPr>
        <p:txBody>
          <a:bodyPr anchor="ctr"/>
          <a:lstStyle>
            <a:lvl1pPr>
              <a:defRPr sz="4350" b="0" spc="-87">
                <a:latin typeface="Helvetica Neue Medium"/>
                <a:ea typeface="Helvetica Neue Medium"/>
                <a:cs typeface="Helvetica Neue Medium"/>
                <a:sym typeface="Helvetica Neue Medium"/>
              </a:defRPr>
            </a:lvl1pPr>
          </a:lstStyle>
          <a:p>
            <a:r>
              <a:t>Section Title</a:t>
            </a:r>
          </a:p>
        </p:txBody>
      </p:sp>
      <p:sp>
        <p:nvSpPr>
          <p:cNvPr id="72" name="Slide Number"/>
          <p:cNvSpPr txBox="1">
            <a:spLocks noGrp="1"/>
          </p:cNvSpPr>
          <p:nvPr>
            <p:ph type="sldNum" sz="quarter" idx="2"/>
          </p:nvPr>
        </p:nvSpPr>
        <p:spPr>
          <a:xfrm>
            <a:off x="4500563" y="6523450"/>
            <a:ext cx="195566" cy="206467"/>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095509954"/>
      </p:ext>
    </p:extLst>
  </p:cSld>
  <p:clrMapOvr>
    <a:masterClrMapping/>
  </p:clrMapOvr>
  <p:transition spd="med"/>
</p:sldLayout>
</file>

<file path=ppt/slideLayouts/slideLayout182.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79" name="Slide Title"/>
          <p:cNvSpPr txBox="1">
            <a:spLocks noGrp="1"/>
          </p:cNvSpPr>
          <p:nvPr>
            <p:ph type="title" hasCustomPrompt="1"/>
          </p:nvPr>
        </p:nvSpPr>
        <p:spPr>
          <a:xfrm>
            <a:off x="452438" y="539750"/>
            <a:ext cx="8239125" cy="717475"/>
          </a:xfrm>
          <a:prstGeom prst="rect">
            <a:avLst/>
          </a:prstGeom>
        </p:spPr>
        <p:txBody>
          <a:bodyPr/>
          <a:lstStyle/>
          <a:p>
            <a:r>
              <a:t>Slide Title</a:t>
            </a:r>
          </a:p>
        </p:txBody>
      </p:sp>
      <p:sp>
        <p:nvSpPr>
          <p:cNvPr id="80" name="Slide Subtitle"/>
          <p:cNvSpPr txBox="1">
            <a:spLocks noGrp="1"/>
          </p:cNvSpPr>
          <p:nvPr>
            <p:ph type="body" sz="quarter" idx="21" hasCustomPrompt="1"/>
          </p:nvPr>
        </p:nvSpPr>
        <p:spPr>
          <a:xfrm>
            <a:off x="452438" y="1186481"/>
            <a:ext cx="8239125" cy="467390"/>
          </a:xfrm>
          <a:prstGeom prst="rect">
            <a:avLst/>
          </a:prstGeom>
        </p:spPr>
        <p:txBody>
          <a:bodyPr lIns="45719" tIns="45719" rIns="45719" bIns="45719"/>
          <a:lstStyle>
            <a:lvl1pPr marL="0" indent="0" defTabSz="309563">
              <a:lnSpc>
                <a:spcPct val="100000"/>
              </a:lnSpc>
              <a:spcBef>
                <a:spcPts val="0"/>
              </a:spcBef>
              <a:buSzTx/>
              <a:buNone/>
              <a:defRPr sz="2063" b="1"/>
            </a:lvl1pPr>
          </a:lstStyle>
          <a:p>
            <a:r>
              <a:t>Slide Subtitle</a:t>
            </a:r>
          </a:p>
        </p:txBody>
      </p:sp>
      <p:sp>
        <p:nvSpPr>
          <p:cNvPr id="8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982195397"/>
      </p:ext>
    </p:extLst>
  </p:cSld>
  <p:clrMapOvr>
    <a:masterClrMapping/>
  </p:clrMapOvr>
  <p:transition spd="med"/>
</p:sldLayout>
</file>

<file path=ppt/slideLayouts/slideLayout183.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88" name="Agenda Title"/>
          <p:cNvSpPr txBox="1">
            <a:spLocks noGrp="1"/>
          </p:cNvSpPr>
          <p:nvPr>
            <p:ph type="title" hasCustomPrompt="1"/>
          </p:nvPr>
        </p:nvSpPr>
        <p:spPr>
          <a:xfrm>
            <a:off x="452438" y="539750"/>
            <a:ext cx="8239125" cy="717550"/>
          </a:xfrm>
          <a:prstGeom prst="rect">
            <a:avLst/>
          </a:prstGeom>
        </p:spPr>
        <p:txBody>
          <a:bodyPr/>
          <a:lstStyle/>
          <a:p>
            <a:r>
              <a:t>Agenda Title</a:t>
            </a:r>
          </a:p>
        </p:txBody>
      </p:sp>
      <p:sp>
        <p:nvSpPr>
          <p:cNvPr id="89" name="Agenda Subtitle"/>
          <p:cNvSpPr txBox="1">
            <a:spLocks noGrp="1"/>
          </p:cNvSpPr>
          <p:nvPr>
            <p:ph type="body" sz="quarter" idx="21" hasCustomPrompt="1"/>
          </p:nvPr>
        </p:nvSpPr>
        <p:spPr>
          <a:xfrm>
            <a:off x="452438" y="1186481"/>
            <a:ext cx="8239125" cy="467390"/>
          </a:xfrm>
          <a:prstGeom prst="rect">
            <a:avLst/>
          </a:prstGeom>
        </p:spPr>
        <p:txBody>
          <a:bodyPr lIns="45719" tIns="45719" rIns="45719" bIns="45719"/>
          <a:lstStyle>
            <a:lvl1pPr marL="0" indent="0" defTabSz="309563">
              <a:lnSpc>
                <a:spcPct val="100000"/>
              </a:lnSpc>
              <a:spcBef>
                <a:spcPts val="0"/>
              </a:spcBef>
              <a:buSzTx/>
              <a:buNone/>
              <a:defRPr sz="2063" b="1"/>
            </a:lvl1pPr>
          </a:lstStyle>
          <a:p>
            <a:r>
              <a:t>Agenda Subtitle</a:t>
            </a:r>
          </a:p>
        </p:txBody>
      </p:sp>
      <p:sp>
        <p:nvSpPr>
          <p:cNvPr id="90" name="Body Level One…"/>
          <p:cNvSpPr txBox="1">
            <a:spLocks noGrp="1"/>
          </p:cNvSpPr>
          <p:nvPr>
            <p:ph type="body" idx="1" hasCustomPrompt="1"/>
          </p:nvPr>
        </p:nvSpPr>
        <p:spPr>
          <a:prstGeom prst="rect">
            <a:avLst/>
          </a:prstGeom>
        </p:spPr>
        <p:txBody>
          <a:bodyPr/>
          <a:lstStyle>
            <a:lvl1pPr marL="0" indent="0" defTabSz="309563">
              <a:lnSpc>
                <a:spcPct val="100000"/>
              </a:lnSpc>
              <a:spcBef>
                <a:spcPts val="675"/>
              </a:spcBef>
              <a:buSzTx/>
              <a:buNone/>
              <a:defRPr sz="2063" spc="-21"/>
            </a:lvl1pPr>
            <a:lvl2pPr marL="0" indent="171450" defTabSz="309563">
              <a:lnSpc>
                <a:spcPct val="100000"/>
              </a:lnSpc>
              <a:spcBef>
                <a:spcPts val="675"/>
              </a:spcBef>
              <a:buSzTx/>
              <a:buNone/>
              <a:defRPr sz="2063" spc="-21"/>
            </a:lvl2pPr>
            <a:lvl3pPr marL="0" indent="342900" defTabSz="309563">
              <a:lnSpc>
                <a:spcPct val="100000"/>
              </a:lnSpc>
              <a:spcBef>
                <a:spcPts val="675"/>
              </a:spcBef>
              <a:buSzTx/>
              <a:buNone/>
              <a:defRPr sz="2063" spc="-21"/>
            </a:lvl3pPr>
            <a:lvl4pPr marL="0" indent="514350" defTabSz="309563">
              <a:lnSpc>
                <a:spcPct val="100000"/>
              </a:lnSpc>
              <a:spcBef>
                <a:spcPts val="675"/>
              </a:spcBef>
              <a:buSzTx/>
              <a:buNone/>
              <a:defRPr sz="2063" spc="-21"/>
            </a:lvl4pPr>
            <a:lvl5pPr marL="0" indent="685800" defTabSz="309563">
              <a:lnSpc>
                <a:spcPct val="100000"/>
              </a:lnSpc>
              <a:spcBef>
                <a:spcPts val="675"/>
              </a:spcBef>
              <a:buSzTx/>
              <a:buNone/>
              <a:defRPr sz="2063" spc="-21"/>
            </a:lvl5pPr>
          </a:lstStyle>
          <a:p>
            <a:r>
              <a:t>Agenda Topics</a:t>
            </a:r>
          </a:p>
          <a:p>
            <a:pPr lvl="1"/>
            <a:endParaRPr/>
          </a:p>
          <a:p>
            <a:pPr lvl="2"/>
            <a:endParaRPr/>
          </a:p>
          <a:p>
            <a:pPr lvl="3"/>
            <a:endParaRPr/>
          </a:p>
          <a:p>
            <a:pPr lvl="4"/>
            <a:endParaRPr/>
          </a:p>
        </p:txBody>
      </p:sp>
      <p:sp>
        <p:nvSpPr>
          <p:cNvPr id="9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972450330"/>
      </p:ext>
    </p:extLst>
  </p:cSld>
  <p:clrMapOvr>
    <a:masterClrMapping/>
  </p:clrMapOvr>
  <p:transition spd="med"/>
</p:sldLayout>
</file>

<file path=ppt/slideLayouts/slideLayout184.xml><?xml version="1.0" encoding="utf-8"?>
<p:sldLayout xmlns:a="http://schemas.openxmlformats.org/drawingml/2006/main" xmlns:r="http://schemas.openxmlformats.org/officeDocument/2006/relationships" xmlns:p="http://schemas.openxmlformats.org/presentationml/2006/main" type="tx">
  <p:cSld name="Statement">
    <p:spTree>
      <p:nvGrpSpPr>
        <p:cNvPr id="1" name=""/>
        <p:cNvGrpSpPr/>
        <p:nvPr/>
      </p:nvGrpSpPr>
      <p:grpSpPr>
        <a:xfrm>
          <a:off x="0" y="0"/>
          <a:ext cx="0" cy="0"/>
          <a:chOff x="0" y="0"/>
          <a:chExt cx="0" cy="0"/>
        </a:xfrm>
      </p:grpSpPr>
      <p:sp>
        <p:nvSpPr>
          <p:cNvPr id="98" name="Body Level One…"/>
          <p:cNvSpPr txBox="1">
            <a:spLocks noGrp="1"/>
          </p:cNvSpPr>
          <p:nvPr>
            <p:ph type="body" sz="half" idx="1" hasCustomPrompt="1"/>
          </p:nvPr>
        </p:nvSpPr>
        <p:spPr>
          <a:xfrm>
            <a:off x="452438" y="2460422"/>
            <a:ext cx="8239125" cy="1937157"/>
          </a:xfrm>
          <a:prstGeom prst="rect">
            <a:avLst/>
          </a:prstGeom>
        </p:spPr>
        <p:txBody>
          <a:bodyPr anchor="ctr"/>
          <a:lstStyle>
            <a:lvl1pPr marL="0" indent="0" algn="ctr">
              <a:lnSpc>
                <a:spcPct val="80000"/>
              </a:lnSpc>
              <a:spcBef>
                <a:spcPts val="0"/>
              </a:spcBef>
              <a:buSzTx/>
              <a:buNone/>
              <a:defRPr sz="4350" spc="-87">
                <a:latin typeface="Helvetica Neue Medium"/>
                <a:ea typeface="Helvetica Neue Medium"/>
                <a:cs typeface="Helvetica Neue Medium"/>
                <a:sym typeface="Helvetica Neue Medium"/>
              </a:defRPr>
            </a:lvl1pPr>
            <a:lvl2pPr marL="0" indent="171450" algn="ctr">
              <a:lnSpc>
                <a:spcPct val="80000"/>
              </a:lnSpc>
              <a:spcBef>
                <a:spcPts val="0"/>
              </a:spcBef>
              <a:buSzTx/>
              <a:buNone/>
              <a:defRPr sz="4350" spc="-87">
                <a:latin typeface="Helvetica Neue Medium"/>
                <a:ea typeface="Helvetica Neue Medium"/>
                <a:cs typeface="Helvetica Neue Medium"/>
                <a:sym typeface="Helvetica Neue Medium"/>
              </a:defRPr>
            </a:lvl2pPr>
            <a:lvl3pPr marL="0" indent="342900" algn="ctr">
              <a:lnSpc>
                <a:spcPct val="80000"/>
              </a:lnSpc>
              <a:spcBef>
                <a:spcPts val="0"/>
              </a:spcBef>
              <a:buSzTx/>
              <a:buNone/>
              <a:defRPr sz="4350" spc="-87">
                <a:latin typeface="Helvetica Neue Medium"/>
                <a:ea typeface="Helvetica Neue Medium"/>
                <a:cs typeface="Helvetica Neue Medium"/>
                <a:sym typeface="Helvetica Neue Medium"/>
              </a:defRPr>
            </a:lvl3pPr>
            <a:lvl4pPr marL="0" indent="514350" algn="ctr">
              <a:lnSpc>
                <a:spcPct val="80000"/>
              </a:lnSpc>
              <a:spcBef>
                <a:spcPts val="0"/>
              </a:spcBef>
              <a:buSzTx/>
              <a:buNone/>
              <a:defRPr sz="4350" spc="-87">
                <a:latin typeface="Helvetica Neue Medium"/>
                <a:ea typeface="Helvetica Neue Medium"/>
                <a:cs typeface="Helvetica Neue Medium"/>
                <a:sym typeface="Helvetica Neue Medium"/>
              </a:defRPr>
            </a:lvl4pPr>
            <a:lvl5pPr marL="0" indent="685800" algn="ctr">
              <a:lnSpc>
                <a:spcPct val="80000"/>
              </a:lnSpc>
              <a:spcBef>
                <a:spcPts val="0"/>
              </a:spcBef>
              <a:buSzTx/>
              <a:buNone/>
              <a:defRPr sz="4350" spc="-87">
                <a:latin typeface="Helvetica Neue Medium"/>
                <a:ea typeface="Helvetica Neue Medium"/>
                <a:cs typeface="Helvetica Neue Medium"/>
                <a:sym typeface="Helvetica Neue Medium"/>
              </a:defRPr>
            </a:lvl5pPr>
          </a:lstStyle>
          <a:p>
            <a:r>
              <a:t>Statement</a:t>
            </a:r>
          </a:p>
          <a:p>
            <a:pPr lvl="1"/>
            <a:endParaRPr/>
          </a:p>
          <a:p>
            <a:pPr lvl="2"/>
            <a:endParaRPr/>
          </a:p>
          <a:p>
            <a:pPr lvl="3"/>
            <a:endParaRPr/>
          </a:p>
          <a:p>
            <a:pPr lvl="4"/>
            <a:endParaRPr/>
          </a:p>
        </p:txBody>
      </p:sp>
      <p:sp>
        <p:nvSpPr>
          <p:cNvPr id="9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783018333"/>
      </p:ext>
    </p:extLst>
  </p:cSld>
  <p:clrMapOvr>
    <a:masterClrMapping/>
  </p:clrMapOvr>
  <p:transition spd="med"/>
</p:sldLayout>
</file>

<file path=ppt/slideLayouts/slideLayout185.xml><?xml version="1.0" encoding="utf-8"?>
<p:sldLayout xmlns:a="http://schemas.openxmlformats.org/drawingml/2006/main" xmlns:r="http://schemas.openxmlformats.org/officeDocument/2006/relationships" xmlns:p="http://schemas.openxmlformats.org/presentationml/2006/main" type="tx">
  <p:cSld name="Big Fact">
    <p:spTree>
      <p:nvGrpSpPr>
        <p:cNvPr id="1" name=""/>
        <p:cNvGrpSpPr/>
        <p:nvPr/>
      </p:nvGrpSpPr>
      <p:grpSpPr>
        <a:xfrm>
          <a:off x="0" y="0"/>
          <a:ext cx="0" cy="0"/>
          <a:chOff x="0" y="0"/>
          <a:chExt cx="0" cy="0"/>
        </a:xfrm>
      </p:grpSpPr>
      <p:sp>
        <p:nvSpPr>
          <p:cNvPr id="106" name="Body Level One…"/>
          <p:cNvSpPr txBox="1">
            <a:spLocks noGrp="1"/>
          </p:cNvSpPr>
          <p:nvPr>
            <p:ph type="body" idx="1" hasCustomPrompt="1"/>
          </p:nvPr>
        </p:nvSpPr>
        <p:spPr>
          <a:xfrm>
            <a:off x="452438" y="537964"/>
            <a:ext cx="8239125" cy="3620792"/>
          </a:xfrm>
          <a:prstGeom prst="rect">
            <a:avLst/>
          </a:prstGeom>
        </p:spPr>
        <p:txBody>
          <a:bodyPr anchor="b"/>
          <a:lstStyle>
            <a:lvl1pPr marL="0" indent="0" algn="ctr">
              <a:lnSpc>
                <a:spcPct val="80000"/>
              </a:lnSpc>
              <a:spcBef>
                <a:spcPts val="0"/>
              </a:spcBef>
              <a:buSzTx/>
              <a:buNone/>
              <a:defRPr sz="9375" b="1" spc="-94"/>
            </a:lvl1pPr>
            <a:lvl2pPr marL="0" indent="171450" algn="ctr">
              <a:lnSpc>
                <a:spcPct val="80000"/>
              </a:lnSpc>
              <a:spcBef>
                <a:spcPts val="0"/>
              </a:spcBef>
              <a:buSzTx/>
              <a:buNone/>
              <a:defRPr sz="9375" b="1" spc="-94"/>
            </a:lvl2pPr>
            <a:lvl3pPr marL="0" indent="342900" algn="ctr">
              <a:lnSpc>
                <a:spcPct val="80000"/>
              </a:lnSpc>
              <a:spcBef>
                <a:spcPts val="0"/>
              </a:spcBef>
              <a:buSzTx/>
              <a:buNone/>
              <a:defRPr sz="9375" b="1" spc="-94"/>
            </a:lvl3pPr>
            <a:lvl4pPr marL="0" indent="514350" algn="ctr">
              <a:lnSpc>
                <a:spcPct val="80000"/>
              </a:lnSpc>
              <a:spcBef>
                <a:spcPts val="0"/>
              </a:spcBef>
              <a:buSzTx/>
              <a:buNone/>
              <a:defRPr sz="9375" b="1" spc="-94"/>
            </a:lvl4pPr>
            <a:lvl5pPr marL="0" indent="685800" algn="ctr">
              <a:lnSpc>
                <a:spcPct val="80000"/>
              </a:lnSpc>
              <a:spcBef>
                <a:spcPts val="0"/>
              </a:spcBef>
              <a:buSzTx/>
              <a:buNone/>
              <a:defRPr sz="9375" b="1" spc="-94"/>
            </a:lvl5pPr>
          </a:lstStyle>
          <a:p>
            <a:r>
              <a:t>100%</a:t>
            </a:r>
          </a:p>
          <a:p>
            <a:pPr lvl="1"/>
            <a:endParaRPr/>
          </a:p>
          <a:p>
            <a:pPr lvl="2"/>
            <a:endParaRPr/>
          </a:p>
          <a:p>
            <a:pPr lvl="3"/>
            <a:endParaRPr/>
          </a:p>
          <a:p>
            <a:pPr lvl="4"/>
            <a:endParaRPr/>
          </a:p>
        </p:txBody>
      </p:sp>
      <p:sp>
        <p:nvSpPr>
          <p:cNvPr id="107" name="Fact information"/>
          <p:cNvSpPr txBox="1">
            <a:spLocks noGrp="1"/>
          </p:cNvSpPr>
          <p:nvPr>
            <p:ph type="body" sz="quarter" idx="21" hasCustomPrompt="1"/>
          </p:nvPr>
        </p:nvSpPr>
        <p:spPr>
          <a:xfrm>
            <a:off x="452438" y="4131090"/>
            <a:ext cx="8239125" cy="467390"/>
          </a:xfrm>
          <a:prstGeom prst="rect">
            <a:avLst/>
          </a:prstGeom>
        </p:spPr>
        <p:txBody>
          <a:bodyPr lIns="45719" tIns="45719" rIns="45719" bIns="45719"/>
          <a:lstStyle>
            <a:lvl1pPr marL="0" indent="0" algn="ctr" defTabSz="309563">
              <a:lnSpc>
                <a:spcPct val="100000"/>
              </a:lnSpc>
              <a:spcBef>
                <a:spcPts val="0"/>
              </a:spcBef>
              <a:buSzTx/>
              <a:buNone/>
              <a:defRPr sz="2063" b="1"/>
            </a:lvl1pPr>
          </a:lstStyle>
          <a:p>
            <a:r>
              <a:t>Fact information</a:t>
            </a:r>
          </a:p>
        </p:txBody>
      </p:sp>
      <p:sp>
        <p:nvSpPr>
          <p:cNvPr id="10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995441506"/>
      </p:ext>
    </p:extLst>
  </p:cSld>
  <p:clrMapOvr>
    <a:masterClrMapping/>
  </p:clrMapOvr>
  <p:transition spd="med"/>
</p:sldLayout>
</file>

<file path=ppt/slideLayouts/slideLayout186.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15" name="Attribution"/>
          <p:cNvSpPr txBox="1">
            <a:spLocks noGrp="1"/>
          </p:cNvSpPr>
          <p:nvPr>
            <p:ph type="body" sz="quarter" idx="21" hasCustomPrompt="1"/>
          </p:nvPr>
        </p:nvSpPr>
        <p:spPr>
          <a:xfrm>
            <a:off x="911259" y="5337727"/>
            <a:ext cx="7575020" cy="318490"/>
          </a:xfrm>
          <a:prstGeom prst="rect">
            <a:avLst/>
          </a:prstGeom>
        </p:spPr>
        <p:txBody>
          <a:bodyPr lIns="45719" tIns="45719" rIns="45719" bIns="45719"/>
          <a:lstStyle>
            <a:lvl1pPr marL="0" indent="0" defTabSz="309563">
              <a:lnSpc>
                <a:spcPct val="100000"/>
              </a:lnSpc>
              <a:spcBef>
                <a:spcPts val="0"/>
              </a:spcBef>
              <a:buSzTx/>
              <a:buNone/>
              <a:defRPr sz="1350" b="1"/>
            </a:lvl1pPr>
          </a:lstStyle>
          <a:p>
            <a:r>
              <a:t>Attribution</a:t>
            </a:r>
          </a:p>
        </p:txBody>
      </p:sp>
      <p:sp>
        <p:nvSpPr>
          <p:cNvPr id="116" name="Body Level One…"/>
          <p:cNvSpPr txBox="1">
            <a:spLocks noGrp="1"/>
          </p:cNvSpPr>
          <p:nvPr>
            <p:ph type="body" sz="half" idx="1" hasCustomPrompt="1"/>
          </p:nvPr>
        </p:nvSpPr>
        <p:spPr>
          <a:xfrm>
            <a:off x="657721" y="2469930"/>
            <a:ext cx="7828558" cy="1918140"/>
          </a:xfrm>
          <a:prstGeom prst="rect">
            <a:avLst/>
          </a:prstGeom>
        </p:spPr>
        <p:txBody>
          <a:bodyPr/>
          <a:lstStyle>
            <a:lvl1pPr marL="239596" indent="-176213">
              <a:spcBef>
                <a:spcPts val="0"/>
              </a:spcBef>
              <a:buSzTx/>
              <a:buNone/>
              <a:defRPr sz="3188" spc="-64">
                <a:latin typeface="Helvetica Neue Medium"/>
                <a:ea typeface="Helvetica Neue Medium"/>
                <a:cs typeface="Helvetica Neue Medium"/>
                <a:sym typeface="Helvetica Neue Medium"/>
              </a:defRPr>
            </a:lvl1pPr>
            <a:lvl2pPr marL="239596" indent="-4763">
              <a:spcBef>
                <a:spcPts val="0"/>
              </a:spcBef>
              <a:buSzTx/>
              <a:buNone/>
              <a:defRPr sz="3188" spc="-64">
                <a:latin typeface="Helvetica Neue Medium"/>
                <a:ea typeface="Helvetica Neue Medium"/>
                <a:cs typeface="Helvetica Neue Medium"/>
                <a:sym typeface="Helvetica Neue Medium"/>
              </a:defRPr>
            </a:lvl2pPr>
            <a:lvl3pPr marL="239596" indent="166688">
              <a:spcBef>
                <a:spcPts val="0"/>
              </a:spcBef>
              <a:buSzTx/>
              <a:buNone/>
              <a:defRPr sz="3188" spc="-64">
                <a:latin typeface="Helvetica Neue Medium"/>
                <a:ea typeface="Helvetica Neue Medium"/>
                <a:cs typeface="Helvetica Neue Medium"/>
                <a:sym typeface="Helvetica Neue Medium"/>
              </a:defRPr>
            </a:lvl3pPr>
            <a:lvl4pPr marL="239596" indent="338138">
              <a:spcBef>
                <a:spcPts val="0"/>
              </a:spcBef>
              <a:buSzTx/>
              <a:buNone/>
              <a:defRPr sz="3188" spc="-64">
                <a:latin typeface="Helvetica Neue Medium"/>
                <a:ea typeface="Helvetica Neue Medium"/>
                <a:cs typeface="Helvetica Neue Medium"/>
                <a:sym typeface="Helvetica Neue Medium"/>
              </a:defRPr>
            </a:lvl4pPr>
            <a:lvl5pPr marL="239596" indent="509588">
              <a:spcBef>
                <a:spcPts val="0"/>
              </a:spcBef>
              <a:buSzTx/>
              <a:buNone/>
              <a:defRPr sz="3188" spc="-64">
                <a:latin typeface="Helvetica Neue Medium"/>
                <a:ea typeface="Helvetica Neue Medium"/>
                <a:cs typeface="Helvetica Neue Medium"/>
                <a:sym typeface="Helvetica Neue Medium"/>
              </a:defRPr>
            </a:lvl5pPr>
          </a:lstStyle>
          <a:p>
            <a:r>
              <a:t>“Notable Quote”</a:t>
            </a:r>
          </a:p>
          <a:p>
            <a:pPr lvl="1"/>
            <a:endParaRPr/>
          </a:p>
          <a:p>
            <a:pPr lvl="2"/>
            <a:endParaRPr/>
          </a:p>
          <a:p>
            <a:pPr lvl="3"/>
            <a:endParaRPr/>
          </a:p>
          <a:p>
            <a:pPr lvl="4"/>
            <a:endParaRPr/>
          </a:p>
        </p:txBody>
      </p:sp>
      <p:sp>
        <p:nvSpPr>
          <p:cNvPr id="11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056029660"/>
      </p:ext>
    </p:extLst>
  </p:cSld>
  <p:clrMapOvr>
    <a:masterClrMapping/>
  </p:clrMapOvr>
  <p:transition spd="med"/>
</p:sldLayout>
</file>

<file path=ppt/slideLayouts/slideLayout187.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124" name="Bowl of salad with fried rice, boiled eggs, and chopsticks"/>
          <p:cNvSpPr>
            <a:spLocks noGrp="1"/>
          </p:cNvSpPr>
          <p:nvPr>
            <p:ph type="pic" sz="quarter" idx="21"/>
          </p:nvPr>
        </p:nvSpPr>
        <p:spPr>
          <a:xfrm>
            <a:off x="5910263" y="508000"/>
            <a:ext cx="2789662" cy="2974839"/>
          </a:xfrm>
          <a:prstGeom prst="rect">
            <a:avLst/>
          </a:prstGeom>
        </p:spPr>
        <p:txBody>
          <a:bodyPr lIns="91439" tIns="45719" rIns="91439" bIns="45719">
            <a:noAutofit/>
          </a:bodyPr>
          <a:lstStyle/>
          <a:p>
            <a:endParaRPr/>
          </a:p>
        </p:txBody>
      </p:sp>
      <p:sp>
        <p:nvSpPr>
          <p:cNvPr id="125" name="Bowl with salmon cakes, salad, and hummus "/>
          <p:cNvSpPr>
            <a:spLocks noGrp="1"/>
          </p:cNvSpPr>
          <p:nvPr>
            <p:ph type="pic" sz="half" idx="22"/>
          </p:nvPr>
        </p:nvSpPr>
        <p:spPr>
          <a:xfrm>
            <a:off x="5062538" y="1989138"/>
            <a:ext cx="3914775" cy="6075091"/>
          </a:xfrm>
          <a:prstGeom prst="rect">
            <a:avLst/>
          </a:prstGeom>
        </p:spPr>
        <p:txBody>
          <a:bodyPr lIns="91439" tIns="45719" rIns="91439" bIns="45719">
            <a:noAutofit/>
          </a:bodyPr>
          <a:lstStyle/>
          <a:p>
            <a:endParaRPr/>
          </a:p>
        </p:txBody>
      </p:sp>
      <p:sp>
        <p:nvSpPr>
          <p:cNvPr id="126" name="Bowl of pappardelle pasta with parsley butter, roasted hazelnuts, and shaved parmesan cheese"/>
          <p:cNvSpPr>
            <a:spLocks noGrp="1"/>
          </p:cNvSpPr>
          <p:nvPr>
            <p:ph type="pic" idx="23"/>
          </p:nvPr>
        </p:nvSpPr>
        <p:spPr>
          <a:xfrm>
            <a:off x="-52387" y="247650"/>
            <a:ext cx="6229350" cy="6229350"/>
          </a:xfrm>
          <a:prstGeom prst="rect">
            <a:avLst/>
          </a:prstGeom>
        </p:spPr>
        <p:txBody>
          <a:bodyPr lIns="91439" tIns="45719" rIns="91439" bIns="45719">
            <a:noAutofit/>
          </a:bodyPr>
          <a:lstStyle/>
          <a:p>
            <a:endParaRPr/>
          </a:p>
        </p:txBody>
      </p:sp>
      <p:sp>
        <p:nvSpPr>
          <p:cNvPr id="12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671911293"/>
      </p:ext>
    </p:extLst>
  </p:cSld>
  <p:clrMapOvr>
    <a:masterClrMapping/>
  </p:clrMapOvr>
  <p:transition spd="med"/>
</p:sldLayout>
</file>

<file path=ppt/slideLayouts/slideLayout188.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34" name="bowl of salad with fried rice, boiled eggs, and chopsticks"/>
          <p:cNvSpPr>
            <a:spLocks noGrp="1"/>
          </p:cNvSpPr>
          <p:nvPr>
            <p:ph type="pic" idx="21"/>
          </p:nvPr>
        </p:nvSpPr>
        <p:spPr>
          <a:xfrm>
            <a:off x="-500063" y="-2762250"/>
            <a:ext cx="10144125" cy="10820400"/>
          </a:xfrm>
          <a:prstGeom prst="rect">
            <a:avLst/>
          </a:prstGeom>
        </p:spPr>
        <p:txBody>
          <a:bodyPr lIns="91439" tIns="45719" rIns="91439" bIns="45719">
            <a:noAutofit/>
          </a:bodyPr>
          <a:lstStyle/>
          <a:p>
            <a:endParaRPr/>
          </a:p>
        </p:txBody>
      </p:sp>
      <p:sp>
        <p:nvSpPr>
          <p:cNvPr id="135" name="Slide Numb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extLst>
      <p:ext uri="{BB962C8B-B14F-4D97-AF65-F5344CB8AC3E}">
        <p14:creationId xmlns:p14="http://schemas.microsoft.com/office/powerpoint/2010/main" val="517709359"/>
      </p:ext>
    </p:extLst>
  </p:cSld>
  <p:clrMapOvr>
    <a:masterClrMapping/>
  </p:clrMapOvr>
  <p:transition spd="med"/>
</p:sldLayout>
</file>

<file path=ppt/slideLayouts/slideLayout189.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4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059094190"/>
      </p:ext>
    </p:extLst>
  </p:cSld>
  <p:clrMapOvr>
    <a:masterClrMapping/>
  </p:clrMapOvr>
  <p:transition spd="med"/>
</p:sldLayout>
</file>

<file path=ppt/slideLayouts/slideLayout190.xml><?xml version="1.0" encoding="utf-8"?>
<p:sldLayout xmlns:a="http://schemas.openxmlformats.org/drawingml/2006/main" xmlns:r="http://schemas.openxmlformats.org/officeDocument/2006/relationships" xmlns:p="http://schemas.openxmlformats.org/presentationml/2006/main" showMasterSp="0" preserve="1" userDrawn="1">
  <p:cSld name="arch">
    <p:bg>
      <p:bgPr>
        <a:solidFill>
          <a:srgbClr val="132F5D"/>
        </a:solidFill>
        <a:effectLst/>
      </p:bgPr>
    </p:bg>
    <p:spTree>
      <p:nvGrpSpPr>
        <p:cNvPr id="1" name=""/>
        <p:cNvGrpSpPr/>
        <p:nvPr/>
      </p:nvGrpSpPr>
      <p:grpSpPr>
        <a:xfrm>
          <a:off x="0" y="0"/>
          <a:ext cx="0" cy="0"/>
          <a:chOff x="0" y="0"/>
          <a:chExt cx="0" cy="0"/>
        </a:xfrm>
      </p:grpSpPr>
      <p:sp>
        <p:nvSpPr>
          <p:cNvPr id="18" name="Title 1"/>
          <p:cNvSpPr txBox="1">
            <a:spLocks/>
          </p:cNvSpPr>
          <p:nvPr userDrawn="1"/>
        </p:nvSpPr>
        <p:spPr>
          <a:xfrm>
            <a:off x="304800" y="6400800"/>
            <a:ext cx="4597400" cy="3302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just"/>
            <a:r>
              <a:rPr lang="en-US" sz="1400" dirty="0">
                <a:solidFill>
                  <a:prstClr val="white"/>
                </a:solidFill>
              </a:rPr>
              <a:t>SCHOOL OF ARCHITECTURE													</a:t>
            </a:r>
          </a:p>
        </p:txBody>
      </p:sp>
      <p:sp>
        <p:nvSpPr>
          <p:cNvPr id="4" name="Title 3"/>
          <p:cNvSpPr>
            <a:spLocks noGrp="1"/>
          </p:cNvSpPr>
          <p:nvPr>
            <p:ph type="title"/>
          </p:nvPr>
        </p:nvSpPr>
        <p:spPr>
          <a:xfrm>
            <a:off x="914400" y="1362868"/>
            <a:ext cx="8229600" cy="542397"/>
          </a:xfrm>
          <a:prstGeom prst="rect">
            <a:avLst/>
          </a:prstGeom>
        </p:spPr>
        <p:txBody>
          <a:bodyPr vert="horz"/>
          <a:lstStyle>
            <a:lvl1pPr>
              <a:defRPr sz="3200" b="0" i="0">
                <a:latin typeface="Futura LT Heavy"/>
                <a:cs typeface="Futura LT Heavy"/>
              </a:defRPr>
            </a:lvl1pPr>
          </a:lstStyle>
          <a:p>
            <a:r>
              <a:rPr lang="en-US" dirty="0"/>
              <a:t>Click to edit Master title style</a:t>
            </a:r>
          </a:p>
        </p:txBody>
      </p:sp>
      <p:sp>
        <p:nvSpPr>
          <p:cNvPr id="10" name="Content Placeholder 9"/>
          <p:cNvSpPr>
            <a:spLocks noGrp="1"/>
          </p:cNvSpPr>
          <p:nvPr>
            <p:ph sz="quarter" idx="10"/>
          </p:nvPr>
        </p:nvSpPr>
        <p:spPr>
          <a:xfrm>
            <a:off x="1125188" y="1922199"/>
            <a:ext cx="7766050" cy="4318000"/>
          </a:xfrm>
          <a:prstGeom prst="rect">
            <a:avLst/>
          </a:prstGeom>
        </p:spPr>
        <p:txBody>
          <a:bodyPr vert="horz"/>
          <a:lstStyle>
            <a:lvl1pPr>
              <a:defRPr b="0" i="0">
                <a:latin typeface="Futura LT Medium"/>
                <a:cs typeface="Futura LT Medium"/>
              </a:defRPr>
            </a:lvl1pPr>
            <a:lvl2pPr>
              <a:defRPr b="0" i="0">
                <a:latin typeface="Futura LT Medium"/>
                <a:cs typeface="Futura LT Medium"/>
              </a:defRPr>
            </a:lvl2pPr>
            <a:lvl3pPr>
              <a:defRPr b="0" i="0">
                <a:latin typeface="Futura LT Medium"/>
                <a:cs typeface="Futura LT Medium"/>
              </a:defRPr>
            </a:lvl3pPr>
            <a:lvl4pPr>
              <a:defRPr b="0" i="0">
                <a:latin typeface="Futura LT Medium"/>
                <a:cs typeface="Futura LT Medium"/>
              </a:defRPr>
            </a:lvl4pPr>
            <a:lvl5pPr>
              <a:defRPr b="0" i="0">
                <a:latin typeface="Futura LT Medium"/>
                <a:cs typeface="Futura LT Medium"/>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1078293"/>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Music">
    <p:bg>
      <p:bgPr>
        <a:solidFill>
          <a:srgbClr val="132F5D"/>
        </a:solidFill>
        <a:effectLst/>
      </p:bgPr>
    </p:bg>
    <p:spTree>
      <p:nvGrpSpPr>
        <p:cNvPr id="1" name=""/>
        <p:cNvGrpSpPr/>
        <p:nvPr/>
      </p:nvGrpSpPr>
      <p:grpSpPr>
        <a:xfrm>
          <a:off x="0" y="0"/>
          <a:ext cx="0" cy="0"/>
          <a:chOff x="0" y="0"/>
          <a:chExt cx="0" cy="0"/>
        </a:xfrm>
      </p:grpSpPr>
      <p:sp>
        <p:nvSpPr>
          <p:cNvPr id="9" name="Title 1"/>
          <p:cNvSpPr txBox="1">
            <a:spLocks/>
          </p:cNvSpPr>
          <p:nvPr/>
        </p:nvSpPr>
        <p:spPr>
          <a:xfrm>
            <a:off x="304800" y="6400800"/>
            <a:ext cx="4597400" cy="3302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just"/>
            <a:r>
              <a:rPr lang="en-US" sz="1400" dirty="0">
                <a:solidFill>
                  <a:prstClr val="white"/>
                </a:solidFill>
              </a:rPr>
              <a:t>SCHOOL OF MUSIC													</a:t>
            </a:r>
          </a:p>
        </p:txBody>
      </p:sp>
      <p:sp>
        <p:nvSpPr>
          <p:cNvPr id="7" name="Title 3"/>
          <p:cNvSpPr>
            <a:spLocks noGrp="1"/>
          </p:cNvSpPr>
          <p:nvPr>
            <p:ph type="title"/>
          </p:nvPr>
        </p:nvSpPr>
        <p:spPr>
          <a:xfrm>
            <a:off x="914400" y="1379804"/>
            <a:ext cx="8229600" cy="542397"/>
          </a:xfrm>
          <a:prstGeom prst="rect">
            <a:avLst/>
          </a:prstGeom>
        </p:spPr>
        <p:txBody>
          <a:bodyPr vert="horz"/>
          <a:lstStyle>
            <a:lvl1pPr>
              <a:defRPr sz="3200" b="0" i="0">
                <a:latin typeface="Futura LT Heavy"/>
                <a:cs typeface="Futura LT Heavy"/>
              </a:defRPr>
            </a:lvl1pPr>
          </a:lstStyle>
          <a:p>
            <a:r>
              <a:rPr lang="en-US" dirty="0"/>
              <a:t>Click to edit Master title style</a:t>
            </a:r>
          </a:p>
        </p:txBody>
      </p:sp>
      <p:sp>
        <p:nvSpPr>
          <p:cNvPr id="8" name="Content Placeholder 9"/>
          <p:cNvSpPr>
            <a:spLocks noGrp="1"/>
          </p:cNvSpPr>
          <p:nvPr>
            <p:ph sz="quarter" idx="10"/>
          </p:nvPr>
        </p:nvSpPr>
        <p:spPr>
          <a:xfrm>
            <a:off x="1125188" y="1922199"/>
            <a:ext cx="7766050" cy="4318000"/>
          </a:xfrm>
          <a:prstGeom prst="rect">
            <a:avLst/>
          </a:prstGeom>
        </p:spPr>
        <p:txBody>
          <a:bodyPr vert="horz"/>
          <a:lstStyle>
            <a:lvl1pPr>
              <a:defRPr b="0" i="0">
                <a:latin typeface="Futura LT Medium"/>
                <a:cs typeface="Futura LT Medium"/>
              </a:defRPr>
            </a:lvl1pPr>
            <a:lvl2pPr>
              <a:defRPr b="0" i="0">
                <a:latin typeface="Futura LT Medium"/>
                <a:cs typeface="Futura LT Medium"/>
              </a:defRPr>
            </a:lvl2pPr>
            <a:lvl3pPr>
              <a:defRPr b="0" i="0">
                <a:latin typeface="Futura LT Medium"/>
                <a:cs typeface="Futura LT Medium"/>
              </a:defRPr>
            </a:lvl3pPr>
            <a:lvl4pPr>
              <a:defRPr b="0" i="0">
                <a:latin typeface="Futura LT Medium"/>
                <a:cs typeface="Futura LT Medium"/>
              </a:defRPr>
            </a:lvl4pPr>
            <a:lvl5pPr>
              <a:defRPr b="0" i="0">
                <a:latin typeface="Futura LT Medium"/>
                <a:cs typeface="Futura LT Medium"/>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63111558"/>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SOM">
    <p:bg>
      <p:bgPr>
        <a:solidFill>
          <a:srgbClr val="132F5D"/>
        </a:solidFill>
        <a:effectLst/>
      </p:bgPr>
    </p:bg>
    <p:spTree>
      <p:nvGrpSpPr>
        <p:cNvPr id="1" name=""/>
        <p:cNvGrpSpPr/>
        <p:nvPr/>
      </p:nvGrpSpPr>
      <p:grpSpPr>
        <a:xfrm>
          <a:off x="0" y="0"/>
          <a:ext cx="0" cy="0"/>
          <a:chOff x="0" y="0"/>
          <a:chExt cx="0" cy="0"/>
        </a:xfrm>
      </p:grpSpPr>
      <p:sp>
        <p:nvSpPr>
          <p:cNvPr id="16" name="Title 1"/>
          <p:cNvSpPr txBox="1">
            <a:spLocks/>
          </p:cNvSpPr>
          <p:nvPr userDrawn="1"/>
        </p:nvSpPr>
        <p:spPr>
          <a:xfrm>
            <a:off x="304800" y="6400800"/>
            <a:ext cx="4597400" cy="3302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just"/>
            <a:r>
              <a:rPr lang="en-US" sz="1400" dirty="0">
                <a:solidFill>
                  <a:prstClr val="white"/>
                </a:solidFill>
              </a:rPr>
              <a:t>SCHOOL OF MANAGEMENT												</a:t>
            </a:r>
          </a:p>
        </p:txBody>
      </p:sp>
      <p:sp>
        <p:nvSpPr>
          <p:cNvPr id="7" name="Title 3"/>
          <p:cNvSpPr>
            <a:spLocks noGrp="1"/>
          </p:cNvSpPr>
          <p:nvPr>
            <p:ph type="title"/>
          </p:nvPr>
        </p:nvSpPr>
        <p:spPr>
          <a:xfrm>
            <a:off x="914400" y="1379804"/>
            <a:ext cx="8229600" cy="542397"/>
          </a:xfrm>
          <a:prstGeom prst="rect">
            <a:avLst/>
          </a:prstGeom>
        </p:spPr>
        <p:txBody>
          <a:bodyPr vert="horz"/>
          <a:lstStyle>
            <a:lvl1pPr>
              <a:defRPr sz="3200" b="0" i="0">
                <a:latin typeface="Futura LT Heavy"/>
                <a:cs typeface="Futura LT Heavy"/>
              </a:defRPr>
            </a:lvl1pPr>
          </a:lstStyle>
          <a:p>
            <a:r>
              <a:rPr lang="en-US" dirty="0"/>
              <a:t>Click to edit Master title style</a:t>
            </a:r>
          </a:p>
        </p:txBody>
      </p:sp>
      <p:sp>
        <p:nvSpPr>
          <p:cNvPr id="8" name="Content Placeholder 9"/>
          <p:cNvSpPr>
            <a:spLocks noGrp="1"/>
          </p:cNvSpPr>
          <p:nvPr>
            <p:ph sz="quarter" idx="10"/>
          </p:nvPr>
        </p:nvSpPr>
        <p:spPr>
          <a:xfrm>
            <a:off x="1125188" y="1922199"/>
            <a:ext cx="7766050" cy="4318000"/>
          </a:xfrm>
          <a:prstGeom prst="rect">
            <a:avLst/>
          </a:prstGeom>
        </p:spPr>
        <p:txBody>
          <a:bodyPr vert="horz"/>
          <a:lstStyle>
            <a:lvl1pPr>
              <a:defRPr b="0" i="0">
                <a:latin typeface="Futura LT Medium"/>
                <a:cs typeface="Futura LT Medium"/>
              </a:defRPr>
            </a:lvl1pPr>
            <a:lvl2pPr>
              <a:defRPr b="0" i="0">
                <a:latin typeface="Futura LT Medium"/>
                <a:cs typeface="Futura LT Medium"/>
              </a:defRPr>
            </a:lvl2pPr>
            <a:lvl3pPr>
              <a:defRPr b="0" i="0">
                <a:latin typeface="Futura LT Medium"/>
                <a:cs typeface="Futura LT Medium"/>
              </a:defRPr>
            </a:lvl3pPr>
            <a:lvl4pPr>
              <a:defRPr b="0" i="0">
                <a:latin typeface="Futura LT Medium"/>
                <a:cs typeface="Futura LT Medium"/>
              </a:defRPr>
            </a:lvl4pPr>
            <a:lvl5pPr>
              <a:defRPr b="0" i="0">
                <a:latin typeface="Futura LT Medium"/>
                <a:cs typeface="Futura LT Medium"/>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25159133"/>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Med">
    <p:bg>
      <p:bgPr>
        <a:solidFill>
          <a:srgbClr val="132F5D"/>
        </a:solidFill>
        <a:effectLst/>
      </p:bgPr>
    </p:bg>
    <p:spTree>
      <p:nvGrpSpPr>
        <p:cNvPr id="1" name=""/>
        <p:cNvGrpSpPr/>
        <p:nvPr/>
      </p:nvGrpSpPr>
      <p:grpSpPr>
        <a:xfrm>
          <a:off x="0" y="0"/>
          <a:ext cx="0" cy="0"/>
          <a:chOff x="0" y="0"/>
          <a:chExt cx="0" cy="0"/>
        </a:xfrm>
      </p:grpSpPr>
      <p:sp>
        <p:nvSpPr>
          <p:cNvPr id="16" name="Title 1"/>
          <p:cNvSpPr txBox="1">
            <a:spLocks/>
          </p:cNvSpPr>
          <p:nvPr userDrawn="1"/>
        </p:nvSpPr>
        <p:spPr>
          <a:xfrm>
            <a:off x="304800" y="6400800"/>
            <a:ext cx="4597400" cy="3302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just"/>
            <a:r>
              <a:rPr lang="en-US" sz="1400" dirty="0">
                <a:solidFill>
                  <a:prstClr val="white"/>
                </a:solidFill>
              </a:rPr>
              <a:t>SCHOOL OF MEDICINE												</a:t>
            </a:r>
          </a:p>
        </p:txBody>
      </p:sp>
      <p:sp>
        <p:nvSpPr>
          <p:cNvPr id="7" name="Title 3"/>
          <p:cNvSpPr>
            <a:spLocks noGrp="1"/>
          </p:cNvSpPr>
          <p:nvPr>
            <p:ph type="title"/>
          </p:nvPr>
        </p:nvSpPr>
        <p:spPr>
          <a:xfrm>
            <a:off x="914400" y="1379804"/>
            <a:ext cx="8229600" cy="542397"/>
          </a:xfrm>
          <a:prstGeom prst="rect">
            <a:avLst/>
          </a:prstGeom>
        </p:spPr>
        <p:txBody>
          <a:bodyPr vert="horz"/>
          <a:lstStyle>
            <a:lvl1pPr>
              <a:defRPr sz="3200" b="0" i="0">
                <a:latin typeface="Futura LT Heavy"/>
                <a:cs typeface="Futura LT Heavy"/>
              </a:defRPr>
            </a:lvl1pPr>
          </a:lstStyle>
          <a:p>
            <a:r>
              <a:rPr lang="en-US" dirty="0"/>
              <a:t>Click to edit Master title style</a:t>
            </a:r>
          </a:p>
        </p:txBody>
      </p:sp>
      <p:sp>
        <p:nvSpPr>
          <p:cNvPr id="8" name="Content Placeholder 9"/>
          <p:cNvSpPr>
            <a:spLocks noGrp="1"/>
          </p:cNvSpPr>
          <p:nvPr>
            <p:ph sz="quarter" idx="10"/>
          </p:nvPr>
        </p:nvSpPr>
        <p:spPr>
          <a:xfrm>
            <a:off x="1125188" y="1922199"/>
            <a:ext cx="7766050" cy="4318000"/>
          </a:xfrm>
          <a:prstGeom prst="rect">
            <a:avLst/>
          </a:prstGeom>
        </p:spPr>
        <p:txBody>
          <a:bodyPr vert="horz"/>
          <a:lstStyle>
            <a:lvl1pPr>
              <a:defRPr b="0" i="0">
                <a:latin typeface="Futura LT Medium"/>
                <a:cs typeface="Futura LT Medium"/>
              </a:defRPr>
            </a:lvl1pPr>
            <a:lvl2pPr>
              <a:defRPr b="0" i="0">
                <a:latin typeface="Futura LT Medium"/>
                <a:cs typeface="Futura LT Medium"/>
              </a:defRPr>
            </a:lvl2pPr>
            <a:lvl3pPr>
              <a:defRPr b="0" i="0">
                <a:latin typeface="Futura LT Medium"/>
                <a:cs typeface="Futura LT Medium"/>
              </a:defRPr>
            </a:lvl3pPr>
            <a:lvl4pPr>
              <a:defRPr b="0" i="0">
                <a:latin typeface="Futura LT Medium"/>
                <a:cs typeface="Futura LT Medium"/>
              </a:defRPr>
            </a:lvl4pPr>
            <a:lvl5pPr>
              <a:defRPr b="0" i="0">
                <a:latin typeface="Futura LT Medium"/>
                <a:cs typeface="Futura LT Medium"/>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01447984"/>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GSAS science">
    <p:bg>
      <p:bgPr>
        <a:solidFill>
          <a:srgbClr val="132F5D"/>
        </a:solidFill>
        <a:effectLst/>
      </p:bgPr>
    </p:bg>
    <p:spTree>
      <p:nvGrpSpPr>
        <p:cNvPr id="1" name=""/>
        <p:cNvGrpSpPr/>
        <p:nvPr/>
      </p:nvGrpSpPr>
      <p:grpSpPr>
        <a:xfrm>
          <a:off x="0" y="0"/>
          <a:ext cx="0" cy="0"/>
          <a:chOff x="0" y="0"/>
          <a:chExt cx="0" cy="0"/>
        </a:xfrm>
      </p:grpSpPr>
      <p:sp>
        <p:nvSpPr>
          <p:cNvPr id="15" name="Title 1"/>
          <p:cNvSpPr txBox="1">
            <a:spLocks/>
          </p:cNvSpPr>
          <p:nvPr userDrawn="1"/>
        </p:nvSpPr>
        <p:spPr>
          <a:xfrm>
            <a:off x="1333500" y="6527800"/>
            <a:ext cx="4597400" cy="3302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just"/>
            <a:r>
              <a:rPr lang="en-US" sz="1400" dirty="0">
                <a:solidFill>
                  <a:prstClr val="white"/>
                </a:solidFill>
              </a:rPr>
              <a:t>GRADUATE SCHOOL — SCIENCES												</a:t>
            </a:r>
          </a:p>
        </p:txBody>
      </p:sp>
      <p:sp>
        <p:nvSpPr>
          <p:cNvPr id="7" name="Title 3"/>
          <p:cNvSpPr>
            <a:spLocks noGrp="1"/>
          </p:cNvSpPr>
          <p:nvPr>
            <p:ph type="title"/>
          </p:nvPr>
        </p:nvSpPr>
        <p:spPr>
          <a:xfrm>
            <a:off x="914400" y="1379804"/>
            <a:ext cx="8229600" cy="542397"/>
          </a:xfrm>
          <a:prstGeom prst="rect">
            <a:avLst/>
          </a:prstGeom>
        </p:spPr>
        <p:txBody>
          <a:bodyPr vert="horz"/>
          <a:lstStyle>
            <a:lvl1pPr>
              <a:defRPr sz="3200" b="0" i="0">
                <a:latin typeface="Futura LT Heavy"/>
                <a:cs typeface="Futura LT Heavy"/>
              </a:defRPr>
            </a:lvl1pPr>
          </a:lstStyle>
          <a:p>
            <a:r>
              <a:rPr lang="en-US" dirty="0"/>
              <a:t>Click to edit Master title style</a:t>
            </a:r>
          </a:p>
        </p:txBody>
      </p:sp>
      <p:sp>
        <p:nvSpPr>
          <p:cNvPr id="8" name="Content Placeholder 9"/>
          <p:cNvSpPr>
            <a:spLocks noGrp="1"/>
          </p:cNvSpPr>
          <p:nvPr>
            <p:ph sz="quarter" idx="10"/>
          </p:nvPr>
        </p:nvSpPr>
        <p:spPr>
          <a:xfrm>
            <a:off x="1125188" y="1922199"/>
            <a:ext cx="7766050" cy="4318000"/>
          </a:xfrm>
          <a:prstGeom prst="rect">
            <a:avLst/>
          </a:prstGeom>
        </p:spPr>
        <p:txBody>
          <a:bodyPr vert="horz"/>
          <a:lstStyle>
            <a:lvl1pPr>
              <a:defRPr b="0" i="0">
                <a:latin typeface="Futura LT Medium"/>
                <a:cs typeface="Futura LT Medium"/>
              </a:defRPr>
            </a:lvl1pPr>
            <a:lvl2pPr>
              <a:defRPr b="0" i="0">
                <a:latin typeface="Futura LT Medium"/>
                <a:cs typeface="Futura LT Medium"/>
              </a:defRPr>
            </a:lvl2pPr>
            <a:lvl3pPr>
              <a:defRPr b="0" i="0">
                <a:latin typeface="Futura LT Medium"/>
                <a:cs typeface="Futura LT Medium"/>
              </a:defRPr>
            </a:lvl3pPr>
            <a:lvl4pPr>
              <a:defRPr b="0" i="0">
                <a:latin typeface="Futura LT Medium"/>
                <a:cs typeface="Futura LT Medium"/>
              </a:defRPr>
            </a:lvl4pPr>
            <a:lvl5pPr>
              <a:defRPr b="0" i="0">
                <a:latin typeface="Futura LT Medium"/>
                <a:cs typeface="Futura LT Medium"/>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59246777"/>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GSAS Humanities">
    <p:bg>
      <p:bgPr>
        <a:solidFill>
          <a:srgbClr val="132F5D"/>
        </a:solidFill>
        <a:effectLst/>
      </p:bgPr>
    </p:bg>
    <p:spTree>
      <p:nvGrpSpPr>
        <p:cNvPr id="1" name=""/>
        <p:cNvGrpSpPr/>
        <p:nvPr/>
      </p:nvGrpSpPr>
      <p:grpSpPr>
        <a:xfrm>
          <a:off x="0" y="0"/>
          <a:ext cx="0" cy="0"/>
          <a:chOff x="0" y="0"/>
          <a:chExt cx="0" cy="0"/>
        </a:xfrm>
      </p:grpSpPr>
      <p:sp>
        <p:nvSpPr>
          <p:cNvPr id="18" name="Title 1"/>
          <p:cNvSpPr txBox="1">
            <a:spLocks/>
          </p:cNvSpPr>
          <p:nvPr userDrawn="1"/>
        </p:nvSpPr>
        <p:spPr>
          <a:xfrm>
            <a:off x="304800" y="6400800"/>
            <a:ext cx="4597400" cy="3302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just"/>
            <a:r>
              <a:rPr lang="en-US" sz="1400" dirty="0">
                <a:solidFill>
                  <a:prstClr val="white"/>
                </a:solidFill>
              </a:rPr>
              <a:t>GRADUATE SCHOOL — HUMANITIES</a:t>
            </a:r>
          </a:p>
          <a:p>
            <a:pPr algn="just"/>
            <a:endParaRPr lang="en-US" sz="1400" dirty="0">
              <a:solidFill>
                <a:prstClr val="white"/>
              </a:solidFill>
            </a:endParaRPr>
          </a:p>
        </p:txBody>
      </p:sp>
      <p:sp>
        <p:nvSpPr>
          <p:cNvPr id="7" name="Title 3"/>
          <p:cNvSpPr>
            <a:spLocks noGrp="1"/>
          </p:cNvSpPr>
          <p:nvPr>
            <p:ph type="title"/>
          </p:nvPr>
        </p:nvSpPr>
        <p:spPr>
          <a:xfrm>
            <a:off x="914400" y="1379804"/>
            <a:ext cx="8229600" cy="542397"/>
          </a:xfrm>
          <a:prstGeom prst="rect">
            <a:avLst/>
          </a:prstGeom>
        </p:spPr>
        <p:txBody>
          <a:bodyPr vert="horz"/>
          <a:lstStyle>
            <a:lvl1pPr>
              <a:defRPr sz="3200" b="0" i="0">
                <a:latin typeface="Futura LT Heavy"/>
                <a:cs typeface="Futura LT Heavy"/>
              </a:defRPr>
            </a:lvl1pPr>
          </a:lstStyle>
          <a:p>
            <a:r>
              <a:rPr lang="en-US" dirty="0"/>
              <a:t>Click to edit Master title style</a:t>
            </a:r>
          </a:p>
        </p:txBody>
      </p:sp>
      <p:sp>
        <p:nvSpPr>
          <p:cNvPr id="8" name="Content Placeholder 9"/>
          <p:cNvSpPr>
            <a:spLocks noGrp="1"/>
          </p:cNvSpPr>
          <p:nvPr>
            <p:ph sz="quarter" idx="10"/>
          </p:nvPr>
        </p:nvSpPr>
        <p:spPr>
          <a:xfrm>
            <a:off x="1125188" y="1922199"/>
            <a:ext cx="7766050" cy="4318000"/>
          </a:xfrm>
          <a:prstGeom prst="rect">
            <a:avLst/>
          </a:prstGeom>
        </p:spPr>
        <p:txBody>
          <a:bodyPr vert="horz"/>
          <a:lstStyle>
            <a:lvl1pPr>
              <a:defRPr b="0" i="0">
                <a:latin typeface="Futura LT Medium"/>
                <a:cs typeface="Futura LT Medium"/>
              </a:defRPr>
            </a:lvl1pPr>
            <a:lvl2pPr>
              <a:defRPr b="0" i="0">
                <a:latin typeface="Futura LT Medium"/>
                <a:cs typeface="Futura LT Medium"/>
              </a:defRPr>
            </a:lvl2pPr>
            <a:lvl3pPr>
              <a:defRPr b="0" i="0">
                <a:latin typeface="Futura LT Medium"/>
                <a:cs typeface="Futura LT Medium"/>
              </a:defRPr>
            </a:lvl3pPr>
            <a:lvl4pPr>
              <a:defRPr b="0" i="0">
                <a:latin typeface="Futura LT Medium"/>
                <a:cs typeface="Futura LT Medium"/>
              </a:defRPr>
            </a:lvl4pPr>
            <a:lvl5pPr>
              <a:defRPr b="0" i="0">
                <a:latin typeface="Futura LT Medium"/>
                <a:cs typeface="Futura LT Medium"/>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98391445"/>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GSAS Social Science">
    <p:bg>
      <p:bgPr>
        <a:solidFill>
          <a:srgbClr val="132F5D"/>
        </a:solidFill>
        <a:effectLst/>
      </p:bgPr>
    </p:bg>
    <p:spTree>
      <p:nvGrpSpPr>
        <p:cNvPr id="1" name=""/>
        <p:cNvGrpSpPr/>
        <p:nvPr/>
      </p:nvGrpSpPr>
      <p:grpSpPr>
        <a:xfrm>
          <a:off x="0" y="0"/>
          <a:ext cx="0" cy="0"/>
          <a:chOff x="0" y="0"/>
          <a:chExt cx="0" cy="0"/>
        </a:xfrm>
      </p:grpSpPr>
      <p:sp>
        <p:nvSpPr>
          <p:cNvPr id="17" name="Title 1"/>
          <p:cNvSpPr txBox="1">
            <a:spLocks/>
          </p:cNvSpPr>
          <p:nvPr userDrawn="1"/>
        </p:nvSpPr>
        <p:spPr>
          <a:xfrm>
            <a:off x="304800" y="6400800"/>
            <a:ext cx="4597400" cy="3302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just"/>
            <a:r>
              <a:rPr lang="en-US" sz="1400" dirty="0">
                <a:solidFill>
                  <a:prstClr val="white"/>
                </a:solidFill>
              </a:rPr>
              <a:t>GRADUATE SCHOOL — SOCIAL SCIENCES</a:t>
            </a:r>
          </a:p>
          <a:p>
            <a:pPr algn="just"/>
            <a:endParaRPr lang="en-US" sz="1400" dirty="0">
              <a:solidFill>
                <a:prstClr val="white"/>
              </a:solidFill>
            </a:endParaRPr>
          </a:p>
        </p:txBody>
      </p:sp>
      <p:sp>
        <p:nvSpPr>
          <p:cNvPr id="7" name="Title 3"/>
          <p:cNvSpPr>
            <a:spLocks noGrp="1"/>
          </p:cNvSpPr>
          <p:nvPr>
            <p:ph type="title"/>
          </p:nvPr>
        </p:nvSpPr>
        <p:spPr>
          <a:xfrm>
            <a:off x="914400" y="1379804"/>
            <a:ext cx="8229600" cy="542397"/>
          </a:xfrm>
          <a:prstGeom prst="rect">
            <a:avLst/>
          </a:prstGeom>
        </p:spPr>
        <p:txBody>
          <a:bodyPr vert="horz"/>
          <a:lstStyle>
            <a:lvl1pPr>
              <a:defRPr sz="3200" b="0" i="0">
                <a:latin typeface="Futura LT Heavy"/>
                <a:cs typeface="Futura LT Heavy"/>
              </a:defRPr>
            </a:lvl1pPr>
          </a:lstStyle>
          <a:p>
            <a:r>
              <a:rPr lang="en-US" dirty="0"/>
              <a:t>Click to edit Master title style</a:t>
            </a:r>
          </a:p>
        </p:txBody>
      </p:sp>
      <p:sp>
        <p:nvSpPr>
          <p:cNvPr id="8" name="Content Placeholder 9"/>
          <p:cNvSpPr>
            <a:spLocks noGrp="1"/>
          </p:cNvSpPr>
          <p:nvPr>
            <p:ph sz="quarter" idx="10"/>
          </p:nvPr>
        </p:nvSpPr>
        <p:spPr>
          <a:xfrm>
            <a:off x="1125188" y="1922199"/>
            <a:ext cx="7766050" cy="4318000"/>
          </a:xfrm>
          <a:prstGeom prst="rect">
            <a:avLst/>
          </a:prstGeom>
        </p:spPr>
        <p:txBody>
          <a:bodyPr vert="horz"/>
          <a:lstStyle>
            <a:lvl1pPr>
              <a:defRPr b="0" i="0">
                <a:latin typeface="Futura LT Medium"/>
                <a:cs typeface="Futura LT Medium"/>
              </a:defRPr>
            </a:lvl1pPr>
            <a:lvl2pPr>
              <a:defRPr b="0" i="0">
                <a:latin typeface="Futura LT Medium"/>
                <a:cs typeface="Futura LT Medium"/>
              </a:defRPr>
            </a:lvl2pPr>
            <a:lvl3pPr>
              <a:defRPr b="0" i="0">
                <a:latin typeface="Futura LT Medium"/>
                <a:cs typeface="Futura LT Medium"/>
              </a:defRPr>
            </a:lvl3pPr>
            <a:lvl4pPr>
              <a:defRPr b="0" i="0">
                <a:latin typeface="Futura LT Medium"/>
                <a:cs typeface="Futura LT Medium"/>
              </a:defRPr>
            </a:lvl4pPr>
            <a:lvl5pPr>
              <a:defRPr b="0" i="0">
                <a:latin typeface="Futura LT Medium"/>
                <a:cs typeface="Futura LT Medium"/>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34078611"/>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Drama">
    <p:bg>
      <p:bgPr>
        <a:solidFill>
          <a:srgbClr val="132F5D"/>
        </a:solidFill>
        <a:effectLst/>
      </p:bgPr>
    </p:bg>
    <p:spTree>
      <p:nvGrpSpPr>
        <p:cNvPr id="1" name=""/>
        <p:cNvGrpSpPr/>
        <p:nvPr/>
      </p:nvGrpSpPr>
      <p:grpSpPr>
        <a:xfrm>
          <a:off x="0" y="0"/>
          <a:ext cx="0" cy="0"/>
          <a:chOff x="0" y="0"/>
          <a:chExt cx="0" cy="0"/>
        </a:xfrm>
      </p:grpSpPr>
      <p:sp>
        <p:nvSpPr>
          <p:cNvPr id="16" name="Title 1"/>
          <p:cNvSpPr txBox="1">
            <a:spLocks/>
          </p:cNvSpPr>
          <p:nvPr userDrawn="1"/>
        </p:nvSpPr>
        <p:spPr>
          <a:xfrm>
            <a:off x="304800" y="6400800"/>
            <a:ext cx="4597400" cy="3302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just"/>
            <a:r>
              <a:rPr lang="en-US" sz="1400" dirty="0">
                <a:solidFill>
                  <a:prstClr val="white"/>
                </a:solidFill>
              </a:rPr>
              <a:t>SCHOOL OF DRAMA												</a:t>
            </a:r>
          </a:p>
        </p:txBody>
      </p:sp>
      <p:sp>
        <p:nvSpPr>
          <p:cNvPr id="7" name="Title 3"/>
          <p:cNvSpPr>
            <a:spLocks noGrp="1"/>
          </p:cNvSpPr>
          <p:nvPr>
            <p:ph type="title"/>
          </p:nvPr>
        </p:nvSpPr>
        <p:spPr>
          <a:xfrm>
            <a:off x="914400" y="1379804"/>
            <a:ext cx="8229600" cy="542397"/>
          </a:xfrm>
          <a:prstGeom prst="rect">
            <a:avLst/>
          </a:prstGeom>
        </p:spPr>
        <p:txBody>
          <a:bodyPr vert="horz"/>
          <a:lstStyle>
            <a:lvl1pPr>
              <a:defRPr sz="3200" b="0" i="0">
                <a:latin typeface="Futura LT Heavy"/>
                <a:cs typeface="Futura LT Heavy"/>
              </a:defRPr>
            </a:lvl1pPr>
          </a:lstStyle>
          <a:p>
            <a:r>
              <a:rPr lang="en-US" dirty="0"/>
              <a:t>Click to edit Master title style</a:t>
            </a:r>
          </a:p>
        </p:txBody>
      </p:sp>
      <p:sp>
        <p:nvSpPr>
          <p:cNvPr id="8" name="Content Placeholder 9"/>
          <p:cNvSpPr>
            <a:spLocks noGrp="1"/>
          </p:cNvSpPr>
          <p:nvPr>
            <p:ph sz="quarter" idx="10"/>
          </p:nvPr>
        </p:nvSpPr>
        <p:spPr>
          <a:xfrm>
            <a:off x="1125188" y="1922199"/>
            <a:ext cx="7766050" cy="4318000"/>
          </a:xfrm>
          <a:prstGeom prst="rect">
            <a:avLst/>
          </a:prstGeom>
        </p:spPr>
        <p:txBody>
          <a:bodyPr vert="horz"/>
          <a:lstStyle>
            <a:lvl1pPr>
              <a:defRPr b="0" i="0">
                <a:latin typeface="Futura LT Medium"/>
                <a:cs typeface="Futura LT Medium"/>
              </a:defRPr>
            </a:lvl1pPr>
            <a:lvl2pPr>
              <a:defRPr b="0" i="0">
                <a:latin typeface="Futura LT Medium"/>
                <a:cs typeface="Futura LT Medium"/>
              </a:defRPr>
            </a:lvl2pPr>
            <a:lvl3pPr>
              <a:defRPr b="0" i="0">
                <a:latin typeface="Futura LT Medium"/>
                <a:cs typeface="Futura LT Medium"/>
              </a:defRPr>
            </a:lvl3pPr>
            <a:lvl4pPr>
              <a:defRPr b="0" i="0">
                <a:latin typeface="Futura LT Medium"/>
                <a:cs typeface="Futura LT Medium"/>
              </a:defRPr>
            </a:lvl4pPr>
            <a:lvl5pPr>
              <a:defRPr b="0" i="0">
                <a:latin typeface="Futura LT Medium"/>
                <a:cs typeface="Futura LT Medium"/>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69536069"/>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Art">
    <p:bg>
      <p:bgPr>
        <a:solidFill>
          <a:srgbClr val="132F5D"/>
        </a:solidFill>
        <a:effectLst/>
      </p:bgPr>
    </p:bg>
    <p:spTree>
      <p:nvGrpSpPr>
        <p:cNvPr id="1" name=""/>
        <p:cNvGrpSpPr/>
        <p:nvPr/>
      </p:nvGrpSpPr>
      <p:grpSpPr>
        <a:xfrm>
          <a:off x="0" y="0"/>
          <a:ext cx="0" cy="0"/>
          <a:chOff x="0" y="0"/>
          <a:chExt cx="0" cy="0"/>
        </a:xfrm>
      </p:grpSpPr>
      <p:sp>
        <p:nvSpPr>
          <p:cNvPr id="16" name="Title 1"/>
          <p:cNvSpPr txBox="1">
            <a:spLocks/>
          </p:cNvSpPr>
          <p:nvPr userDrawn="1"/>
        </p:nvSpPr>
        <p:spPr>
          <a:xfrm>
            <a:off x="304800" y="6400800"/>
            <a:ext cx="4597400" cy="3302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just"/>
            <a:r>
              <a:rPr lang="en-US" sz="1400" dirty="0">
                <a:solidFill>
                  <a:prstClr val="white"/>
                </a:solidFill>
              </a:rPr>
              <a:t>SCHOOL OF ART											</a:t>
            </a:r>
          </a:p>
        </p:txBody>
      </p:sp>
      <p:sp>
        <p:nvSpPr>
          <p:cNvPr id="7" name="Title 3"/>
          <p:cNvSpPr>
            <a:spLocks noGrp="1"/>
          </p:cNvSpPr>
          <p:nvPr>
            <p:ph type="title"/>
          </p:nvPr>
        </p:nvSpPr>
        <p:spPr>
          <a:xfrm>
            <a:off x="914400" y="1379804"/>
            <a:ext cx="8229600" cy="542397"/>
          </a:xfrm>
          <a:prstGeom prst="rect">
            <a:avLst/>
          </a:prstGeom>
        </p:spPr>
        <p:txBody>
          <a:bodyPr vert="horz"/>
          <a:lstStyle>
            <a:lvl1pPr>
              <a:defRPr sz="3200" b="0" i="0">
                <a:latin typeface="Futura LT Heavy"/>
                <a:cs typeface="Futura LT Heavy"/>
              </a:defRPr>
            </a:lvl1pPr>
          </a:lstStyle>
          <a:p>
            <a:r>
              <a:rPr lang="en-US" dirty="0"/>
              <a:t>Click to edit Master title style</a:t>
            </a:r>
          </a:p>
        </p:txBody>
      </p:sp>
      <p:sp>
        <p:nvSpPr>
          <p:cNvPr id="8" name="Content Placeholder 9"/>
          <p:cNvSpPr>
            <a:spLocks noGrp="1"/>
          </p:cNvSpPr>
          <p:nvPr>
            <p:ph sz="quarter" idx="10"/>
          </p:nvPr>
        </p:nvSpPr>
        <p:spPr>
          <a:xfrm>
            <a:off x="1125188" y="1922199"/>
            <a:ext cx="7766050" cy="4318000"/>
          </a:xfrm>
          <a:prstGeom prst="rect">
            <a:avLst/>
          </a:prstGeom>
        </p:spPr>
        <p:txBody>
          <a:bodyPr vert="horz"/>
          <a:lstStyle>
            <a:lvl1pPr>
              <a:defRPr b="0" i="0">
                <a:latin typeface="Futura LT Medium"/>
                <a:cs typeface="Futura LT Medium"/>
              </a:defRPr>
            </a:lvl1pPr>
            <a:lvl2pPr>
              <a:defRPr b="0" i="0">
                <a:latin typeface="Futura LT Medium"/>
                <a:cs typeface="Futura LT Medium"/>
              </a:defRPr>
            </a:lvl2pPr>
            <a:lvl3pPr>
              <a:defRPr b="0" i="0">
                <a:latin typeface="Futura LT Medium"/>
                <a:cs typeface="Futura LT Medium"/>
              </a:defRPr>
            </a:lvl3pPr>
            <a:lvl4pPr>
              <a:defRPr b="0" i="0">
                <a:latin typeface="Futura LT Medium"/>
                <a:cs typeface="Futura LT Medium"/>
              </a:defRPr>
            </a:lvl4pPr>
            <a:lvl5pPr>
              <a:defRPr b="0" i="0">
                <a:latin typeface="Futura LT Medium"/>
                <a:cs typeface="Futura LT Medium"/>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20516337"/>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Law">
    <p:bg>
      <p:bgPr>
        <a:solidFill>
          <a:srgbClr val="132F5D"/>
        </a:solidFill>
        <a:effectLst/>
      </p:bgPr>
    </p:bg>
    <p:spTree>
      <p:nvGrpSpPr>
        <p:cNvPr id="1" name=""/>
        <p:cNvGrpSpPr/>
        <p:nvPr/>
      </p:nvGrpSpPr>
      <p:grpSpPr>
        <a:xfrm>
          <a:off x="0" y="0"/>
          <a:ext cx="0" cy="0"/>
          <a:chOff x="0" y="0"/>
          <a:chExt cx="0" cy="0"/>
        </a:xfrm>
      </p:grpSpPr>
      <p:sp>
        <p:nvSpPr>
          <p:cNvPr id="16" name="Title 1"/>
          <p:cNvSpPr txBox="1">
            <a:spLocks/>
          </p:cNvSpPr>
          <p:nvPr userDrawn="1"/>
        </p:nvSpPr>
        <p:spPr>
          <a:xfrm>
            <a:off x="304800" y="6400800"/>
            <a:ext cx="4597400" cy="3302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just"/>
            <a:r>
              <a:rPr lang="en-US" sz="1400" dirty="0">
                <a:solidFill>
                  <a:prstClr val="white"/>
                </a:solidFill>
              </a:rPr>
              <a:t>LAW SCHOOL												</a:t>
            </a:r>
          </a:p>
        </p:txBody>
      </p:sp>
      <p:sp>
        <p:nvSpPr>
          <p:cNvPr id="7" name="Title 3"/>
          <p:cNvSpPr>
            <a:spLocks noGrp="1"/>
          </p:cNvSpPr>
          <p:nvPr>
            <p:ph type="title"/>
          </p:nvPr>
        </p:nvSpPr>
        <p:spPr>
          <a:xfrm>
            <a:off x="914400" y="1379804"/>
            <a:ext cx="8229600" cy="542397"/>
          </a:xfrm>
          <a:prstGeom prst="rect">
            <a:avLst/>
          </a:prstGeom>
        </p:spPr>
        <p:txBody>
          <a:bodyPr vert="horz"/>
          <a:lstStyle>
            <a:lvl1pPr>
              <a:defRPr sz="3200" b="0" i="0">
                <a:latin typeface="Futura LT Heavy"/>
                <a:cs typeface="Futura LT Heavy"/>
              </a:defRPr>
            </a:lvl1pPr>
          </a:lstStyle>
          <a:p>
            <a:r>
              <a:rPr lang="en-US" dirty="0"/>
              <a:t>Click to edit Master title style</a:t>
            </a:r>
          </a:p>
        </p:txBody>
      </p:sp>
      <p:sp>
        <p:nvSpPr>
          <p:cNvPr id="8" name="Content Placeholder 9"/>
          <p:cNvSpPr>
            <a:spLocks noGrp="1"/>
          </p:cNvSpPr>
          <p:nvPr>
            <p:ph sz="quarter" idx="10"/>
          </p:nvPr>
        </p:nvSpPr>
        <p:spPr>
          <a:xfrm>
            <a:off x="1125188" y="1922199"/>
            <a:ext cx="7766050" cy="4318000"/>
          </a:xfrm>
          <a:prstGeom prst="rect">
            <a:avLst/>
          </a:prstGeom>
        </p:spPr>
        <p:txBody>
          <a:bodyPr vert="horz"/>
          <a:lstStyle>
            <a:lvl1pPr>
              <a:defRPr b="0" i="0">
                <a:latin typeface="Futura LT Medium"/>
                <a:cs typeface="Futura LT Medium"/>
              </a:defRPr>
            </a:lvl1pPr>
            <a:lvl2pPr>
              <a:defRPr b="0" i="0">
                <a:latin typeface="Futura LT Medium"/>
                <a:cs typeface="Futura LT Medium"/>
              </a:defRPr>
            </a:lvl2pPr>
            <a:lvl3pPr>
              <a:defRPr b="0" i="0">
                <a:latin typeface="Futura LT Medium"/>
                <a:cs typeface="Futura LT Medium"/>
              </a:defRPr>
            </a:lvl3pPr>
            <a:lvl4pPr>
              <a:defRPr b="0" i="0">
                <a:latin typeface="Futura LT Medium"/>
                <a:cs typeface="Futura LT Medium"/>
              </a:defRPr>
            </a:lvl4pPr>
            <a:lvl5pPr>
              <a:defRPr b="0" i="0">
                <a:latin typeface="Futura LT Medium"/>
                <a:cs typeface="Futura LT Medium"/>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88922917"/>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Divinity">
    <p:bg>
      <p:bgPr>
        <a:solidFill>
          <a:srgbClr val="132F5D"/>
        </a:solidFill>
        <a:effectLst/>
      </p:bgPr>
    </p:bg>
    <p:spTree>
      <p:nvGrpSpPr>
        <p:cNvPr id="1" name=""/>
        <p:cNvGrpSpPr/>
        <p:nvPr/>
      </p:nvGrpSpPr>
      <p:grpSpPr>
        <a:xfrm>
          <a:off x="0" y="0"/>
          <a:ext cx="0" cy="0"/>
          <a:chOff x="0" y="0"/>
          <a:chExt cx="0" cy="0"/>
        </a:xfrm>
      </p:grpSpPr>
      <p:sp>
        <p:nvSpPr>
          <p:cNvPr id="16" name="Title 1"/>
          <p:cNvSpPr txBox="1">
            <a:spLocks/>
          </p:cNvSpPr>
          <p:nvPr userDrawn="1"/>
        </p:nvSpPr>
        <p:spPr>
          <a:xfrm>
            <a:off x="304800" y="6400800"/>
            <a:ext cx="4597400" cy="3302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just"/>
            <a:r>
              <a:rPr lang="en-US" sz="1400" dirty="0">
                <a:solidFill>
                  <a:prstClr val="white"/>
                </a:solidFill>
              </a:rPr>
              <a:t>DIVINITY SCHOOL</a:t>
            </a:r>
          </a:p>
        </p:txBody>
      </p:sp>
      <p:sp>
        <p:nvSpPr>
          <p:cNvPr id="7" name="Title 3"/>
          <p:cNvSpPr>
            <a:spLocks noGrp="1"/>
          </p:cNvSpPr>
          <p:nvPr>
            <p:ph type="title"/>
          </p:nvPr>
        </p:nvSpPr>
        <p:spPr>
          <a:xfrm>
            <a:off x="914400" y="1379804"/>
            <a:ext cx="8229600" cy="542397"/>
          </a:xfrm>
          <a:prstGeom prst="rect">
            <a:avLst/>
          </a:prstGeom>
        </p:spPr>
        <p:txBody>
          <a:bodyPr vert="horz"/>
          <a:lstStyle>
            <a:lvl1pPr>
              <a:defRPr sz="3200" b="0" i="0">
                <a:latin typeface="Futura LT Heavy"/>
                <a:cs typeface="Futura LT Heavy"/>
              </a:defRPr>
            </a:lvl1pPr>
          </a:lstStyle>
          <a:p>
            <a:r>
              <a:rPr lang="en-US" dirty="0"/>
              <a:t>Click to edit Master title style</a:t>
            </a:r>
          </a:p>
        </p:txBody>
      </p:sp>
      <p:sp>
        <p:nvSpPr>
          <p:cNvPr id="8" name="Content Placeholder 9"/>
          <p:cNvSpPr>
            <a:spLocks noGrp="1"/>
          </p:cNvSpPr>
          <p:nvPr>
            <p:ph sz="quarter" idx="10"/>
          </p:nvPr>
        </p:nvSpPr>
        <p:spPr>
          <a:xfrm>
            <a:off x="1125188" y="1922199"/>
            <a:ext cx="7766050" cy="4318000"/>
          </a:xfrm>
          <a:prstGeom prst="rect">
            <a:avLst/>
          </a:prstGeom>
        </p:spPr>
        <p:txBody>
          <a:bodyPr vert="horz"/>
          <a:lstStyle>
            <a:lvl1pPr>
              <a:defRPr b="0" i="0">
                <a:latin typeface="Futura LT Medium"/>
                <a:cs typeface="Futura LT Medium"/>
              </a:defRPr>
            </a:lvl1pPr>
            <a:lvl2pPr>
              <a:defRPr b="0" i="0">
                <a:latin typeface="Futura LT Medium"/>
                <a:cs typeface="Futura LT Medium"/>
              </a:defRPr>
            </a:lvl2pPr>
            <a:lvl3pPr>
              <a:defRPr b="0" i="0">
                <a:latin typeface="Futura LT Medium"/>
                <a:cs typeface="Futura LT Medium"/>
              </a:defRPr>
            </a:lvl3pPr>
            <a:lvl4pPr>
              <a:defRPr b="0" i="0">
                <a:latin typeface="Futura LT Medium"/>
                <a:cs typeface="Futura LT Medium"/>
              </a:defRPr>
            </a:lvl4pPr>
            <a:lvl5pPr>
              <a:defRPr b="0" i="0">
                <a:latin typeface="Futura LT Medium"/>
                <a:cs typeface="Futura LT Medium"/>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45622088"/>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Nursing">
    <p:bg>
      <p:bgPr>
        <a:solidFill>
          <a:srgbClr val="132F5D"/>
        </a:solidFill>
        <a:effectLst/>
      </p:bgPr>
    </p:bg>
    <p:spTree>
      <p:nvGrpSpPr>
        <p:cNvPr id="1" name=""/>
        <p:cNvGrpSpPr/>
        <p:nvPr/>
      </p:nvGrpSpPr>
      <p:grpSpPr>
        <a:xfrm>
          <a:off x="0" y="0"/>
          <a:ext cx="0" cy="0"/>
          <a:chOff x="0" y="0"/>
          <a:chExt cx="0" cy="0"/>
        </a:xfrm>
      </p:grpSpPr>
      <p:sp>
        <p:nvSpPr>
          <p:cNvPr id="16" name="Title 1"/>
          <p:cNvSpPr txBox="1">
            <a:spLocks/>
          </p:cNvSpPr>
          <p:nvPr userDrawn="1"/>
        </p:nvSpPr>
        <p:spPr>
          <a:xfrm>
            <a:off x="304800" y="6400800"/>
            <a:ext cx="4597400" cy="3302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just"/>
            <a:r>
              <a:rPr lang="en-US" sz="1400" dirty="0">
                <a:solidFill>
                  <a:prstClr val="white"/>
                </a:solidFill>
              </a:rPr>
              <a:t>SCHOOL OF NURSING												</a:t>
            </a:r>
          </a:p>
        </p:txBody>
      </p:sp>
      <p:sp>
        <p:nvSpPr>
          <p:cNvPr id="7" name="Title 3"/>
          <p:cNvSpPr>
            <a:spLocks noGrp="1"/>
          </p:cNvSpPr>
          <p:nvPr>
            <p:ph type="title"/>
          </p:nvPr>
        </p:nvSpPr>
        <p:spPr>
          <a:xfrm>
            <a:off x="914400" y="1379804"/>
            <a:ext cx="8229600" cy="542397"/>
          </a:xfrm>
          <a:prstGeom prst="rect">
            <a:avLst/>
          </a:prstGeom>
        </p:spPr>
        <p:txBody>
          <a:bodyPr vert="horz"/>
          <a:lstStyle>
            <a:lvl1pPr>
              <a:defRPr sz="3200" b="0" i="0">
                <a:latin typeface="Futura LT Heavy"/>
                <a:cs typeface="Futura LT Heavy"/>
              </a:defRPr>
            </a:lvl1pPr>
          </a:lstStyle>
          <a:p>
            <a:r>
              <a:rPr lang="en-US" dirty="0"/>
              <a:t>Click to edit Master title style</a:t>
            </a:r>
          </a:p>
        </p:txBody>
      </p:sp>
      <p:sp>
        <p:nvSpPr>
          <p:cNvPr id="8" name="Content Placeholder 9"/>
          <p:cNvSpPr>
            <a:spLocks noGrp="1"/>
          </p:cNvSpPr>
          <p:nvPr>
            <p:ph sz="quarter" idx="10"/>
          </p:nvPr>
        </p:nvSpPr>
        <p:spPr>
          <a:xfrm>
            <a:off x="1125188" y="1922199"/>
            <a:ext cx="7766050" cy="4318000"/>
          </a:xfrm>
          <a:prstGeom prst="rect">
            <a:avLst/>
          </a:prstGeom>
        </p:spPr>
        <p:txBody>
          <a:bodyPr vert="horz"/>
          <a:lstStyle>
            <a:lvl1pPr>
              <a:defRPr b="0" i="0">
                <a:latin typeface="Futura LT Medium"/>
                <a:cs typeface="Futura LT Medium"/>
              </a:defRPr>
            </a:lvl1pPr>
            <a:lvl2pPr>
              <a:defRPr b="0" i="0">
                <a:latin typeface="Futura LT Medium"/>
                <a:cs typeface="Futura LT Medium"/>
              </a:defRPr>
            </a:lvl2pPr>
            <a:lvl3pPr>
              <a:defRPr b="0" i="0">
                <a:latin typeface="Futura LT Medium"/>
                <a:cs typeface="Futura LT Medium"/>
              </a:defRPr>
            </a:lvl3pPr>
            <a:lvl4pPr>
              <a:defRPr b="0" i="0">
                <a:latin typeface="Futura LT Medium"/>
                <a:cs typeface="Futura LT Medium"/>
              </a:defRPr>
            </a:lvl4pPr>
            <a:lvl5pPr>
              <a:defRPr b="0" i="0">
                <a:latin typeface="Futura LT Medium"/>
                <a:cs typeface="Futura LT Medium"/>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43904675"/>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Public Health">
    <p:bg>
      <p:bgPr>
        <a:solidFill>
          <a:srgbClr val="132F5D"/>
        </a:solidFill>
        <a:effectLst/>
      </p:bgPr>
    </p:bg>
    <p:spTree>
      <p:nvGrpSpPr>
        <p:cNvPr id="1" name=""/>
        <p:cNvGrpSpPr/>
        <p:nvPr/>
      </p:nvGrpSpPr>
      <p:grpSpPr>
        <a:xfrm>
          <a:off x="0" y="0"/>
          <a:ext cx="0" cy="0"/>
          <a:chOff x="0" y="0"/>
          <a:chExt cx="0" cy="0"/>
        </a:xfrm>
      </p:grpSpPr>
      <p:sp>
        <p:nvSpPr>
          <p:cNvPr id="16" name="Title 1"/>
          <p:cNvSpPr txBox="1">
            <a:spLocks/>
          </p:cNvSpPr>
          <p:nvPr userDrawn="1"/>
        </p:nvSpPr>
        <p:spPr>
          <a:xfrm>
            <a:off x="304800" y="6400800"/>
            <a:ext cx="4597400" cy="3302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just"/>
            <a:r>
              <a:rPr lang="en-US" sz="1400" dirty="0">
                <a:solidFill>
                  <a:prstClr val="white"/>
                </a:solidFill>
              </a:rPr>
              <a:t>SCHOOL OF PUBLIC HEALTH												</a:t>
            </a:r>
          </a:p>
        </p:txBody>
      </p:sp>
      <p:sp>
        <p:nvSpPr>
          <p:cNvPr id="7" name="Title 3"/>
          <p:cNvSpPr>
            <a:spLocks noGrp="1"/>
          </p:cNvSpPr>
          <p:nvPr>
            <p:ph type="title"/>
          </p:nvPr>
        </p:nvSpPr>
        <p:spPr>
          <a:xfrm>
            <a:off x="914400" y="1379804"/>
            <a:ext cx="8229600" cy="542397"/>
          </a:xfrm>
          <a:prstGeom prst="rect">
            <a:avLst/>
          </a:prstGeom>
        </p:spPr>
        <p:txBody>
          <a:bodyPr vert="horz"/>
          <a:lstStyle>
            <a:lvl1pPr>
              <a:defRPr sz="3200" b="0" i="0">
                <a:latin typeface="Futura LT Heavy"/>
                <a:cs typeface="Futura LT Heavy"/>
              </a:defRPr>
            </a:lvl1pPr>
          </a:lstStyle>
          <a:p>
            <a:r>
              <a:rPr lang="en-US" dirty="0"/>
              <a:t>Click to edit Master title style</a:t>
            </a:r>
          </a:p>
        </p:txBody>
      </p:sp>
      <p:sp>
        <p:nvSpPr>
          <p:cNvPr id="8" name="Content Placeholder 9"/>
          <p:cNvSpPr>
            <a:spLocks noGrp="1"/>
          </p:cNvSpPr>
          <p:nvPr>
            <p:ph sz="quarter" idx="10"/>
          </p:nvPr>
        </p:nvSpPr>
        <p:spPr>
          <a:xfrm>
            <a:off x="1125188" y="1922199"/>
            <a:ext cx="7766050" cy="4318000"/>
          </a:xfrm>
          <a:prstGeom prst="rect">
            <a:avLst/>
          </a:prstGeom>
        </p:spPr>
        <p:txBody>
          <a:bodyPr vert="horz"/>
          <a:lstStyle>
            <a:lvl1pPr>
              <a:defRPr b="0" i="0">
                <a:latin typeface="Futura LT Medium"/>
                <a:cs typeface="Futura LT Medium"/>
              </a:defRPr>
            </a:lvl1pPr>
            <a:lvl2pPr>
              <a:defRPr b="0" i="0">
                <a:latin typeface="Futura LT Medium"/>
                <a:cs typeface="Futura LT Medium"/>
              </a:defRPr>
            </a:lvl2pPr>
            <a:lvl3pPr>
              <a:defRPr b="0" i="0">
                <a:latin typeface="Futura LT Medium"/>
                <a:cs typeface="Futura LT Medium"/>
              </a:defRPr>
            </a:lvl3pPr>
            <a:lvl4pPr>
              <a:defRPr b="0" i="0">
                <a:latin typeface="Futura LT Medium"/>
                <a:cs typeface="Futura LT Medium"/>
              </a:defRPr>
            </a:lvl4pPr>
            <a:lvl5pPr>
              <a:defRPr b="0" i="0">
                <a:latin typeface="Futura LT Medium"/>
                <a:cs typeface="Futura LT Medium"/>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02602412"/>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FES">
    <p:bg>
      <p:bgPr>
        <a:solidFill>
          <a:srgbClr val="132F5D"/>
        </a:solidFill>
        <a:effectLst/>
      </p:bgPr>
    </p:bg>
    <p:spTree>
      <p:nvGrpSpPr>
        <p:cNvPr id="1" name=""/>
        <p:cNvGrpSpPr/>
        <p:nvPr/>
      </p:nvGrpSpPr>
      <p:grpSpPr>
        <a:xfrm>
          <a:off x="0" y="0"/>
          <a:ext cx="0" cy="0"/>
          <a:chOff x="0" y="0"/>
          <a:chExt cx="0" cy="0"/>
        </a:xfrm>
      </p:grpSpPr>
      <p:sp>
        <p:nvSpPr>
          <p:cNvPr id="16" name="Title 1"/>
          <p:cNvSpPr txBox="1">
            <a:spLocks/>
          </p:cNvSpPr>
          <p:nvPr userDrawn="1"/>
        </p:nvSpPr>
        <p:spPr>
          <a:xfrm>
            <a:off x="304800" y="6400800"/>
            <a:ext cx="4597400" cy="3302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just"/>
            <a:r>
              <a:rPr lang="en-US" sz="1400" dirty="0">
                <a:solidFill>
                  <a:prstClr val="white"/>
                </a:solidFill>
              </a:rPr>
              <a:t>FORESTRY &amp; ENVIRONMENTAL STUDIES</a:t>
            </a:r>
          </a:p>
          <a:p>
            <a:pPr algn="just"/>
            <a:endParaRPr lang="en-US" sz="1400" dirty="0">
              <a:solidFill>
                <a:prstClr val="white"/>
              </a:solidFill>
            </a:endParaRPr>
          </a:p>
        </p:txBody>
      </p:sp>
      <p:sp>
        <p:nvSpPr>
          <p:cNvPr id="7" name="Title 3"/>
          <p:cNvSpPr>
            <a:spLocks noGrp="1"/>
          </p:cNvSpPr>
          <p:nvPr>
            <p:ph type="title"/>
          </p:nvPr>
        </p:nvSpPr>
        <p:spPr>
          <a:xfrm>
            <a:off x="914400" y="1379804"/>
            <a:ext cx="8229600" cy="542397"/>
          </a:xfrm>
          <a:prstGeom prst="rect">
            <a:avLst/>
          </a:prstGeom>
        </p:spPr>
        <p:txBody>
          <a:bodyPr vert="horz"/>
          <a:lstStyle>
            <a:lvl1pPr>
              <a:defRPr sz="3200" b="0" i="0">
                <a:latin typeface="Futura LT Heavy"/>
                <a:cs typeface="Futura LT Heavy"/>
              </a:defRPr>
            </a:lvl1pPr>
          </a:lstStyle>
          <a:p>
            <a:r>
              <a:rPr lang="en-US" dirty="0"/>
              <a:t>Click to edit Master title style</a:t>
            </a:r>
          </a:p>
        </p:txBody>
      </p:sp>
      <p:sp>
        <p:nvSpPr>
          <p:cNvPr id="8" name="Content Placeholder 9"/>
          <p:cNvSpPr>
            <a:spLocks noGrp="1"/>
          </p:cNvSpPr>
          <p:nvPr>
            <p:ph sz="quarter" idx="10"/>
          </p:nvPr>
        </p:nvSpPr>
        <p:spPr>
          <a:xfrm>
            <a:off x="1125188" y="1922199"/>
            <a:ext cx="7766050" cy="4318000"/>
          </a:xfrm>
          <a:prstGeom prst="rect">
            <a:avLst/>
          </a:prstGeom>
        </p:spPr>
        <p:txBody>
          <a:bodyPr vert="horz"/>
          <a:lstStyle>
            <a:lvl1pPr>
              <a:defRPr b="0" i="0">
                <a:latin typeface="Futura LT Medium"/>
                <a:cs typeface="Futura LT Medium"/>
              </a:defRPr>
            </a:lvl1pPr>
            <a:lvl2pPr>
              <a:defRPr b="0" i="0">
                <a:latin typeface="Futura LT Medium"/>
                <a:cs typeface="Futura LT Medium"/>
              </a:defRPr>
            </a:lvl2pPr>
            <a:lvl3pPr>
              <a:defRPr b="0" i="0">
                <a:latin typeface="Futura LT Medium"/>
                <a:cs typeface="Futura LT Medium"/>
              </a:defRPr>
            </a:lvl3pPr>
            <a:lvl4pPr>
              <a:defRPr b="0" i="0">
                <a:latin typeface="Futura LT Medium"/>
                <a:cs typeface="Futura LT Medium"/>
              </a:defRPr>
            </a:lvl4pPr>
            <a:lvl5pPr>
              <a:defRPr b="0" i="0">
                <a:latin typeface="Futura LT Medium"/>
                <a:cs typeface="Futura LT Medium"/>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32409025"/>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PA">
    <p:bg>
      <p:bgPr>
        <a:solidFill>
          <a:srgbClr val="132F5D"/>
        </a:solidFill>
        <a:effectLst/>
      </p:bgPr>
    </p:bg>
    <p:spTree>
      <p:nvGrpSpPr>
        <p:cNvPr id="1" name=""/>
        <p:cNvGrpSpPr/>
        <p:nvPr/>
      </p:nvGrpSpPr>
      <p:grpSpPr>
        <a:xfrm>
          <a:off x="0" y="0"/>
          <a:ext cx="0" cy="0"/>
          <a:chOff x="0" y="0"/>
          <a:chExt cx="0" cy="0"/>
        </a:xfrm>
      </p:grpSpPr>
      <p:sp>
        <p:nvSpPr>
          <p:cNvPr id="16" name="Title 1"/>
          <p:cNvSpPr txBox="1">
            <a:spLocks/>
          </p:cNvSpPr>
          <p:nvPr userDrawn="1"/>
        </p:nvSpPr>
        <p:spPr>
          <a:xfrm>
            <a:off x="304800" y="6400800"/>
            <a:ext cx="4597400" cy="3302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just"/>
            <a:r>
              <a:rPr lang="en-US" sz="1400" dirty="0">
                <a:solidFill>
                  <a:prstClr val="white"/>
                </a:solidFill>
              </a:rPr>
              <a:t>PHYSICIAN ASSOCIATE</a:t>
            </a:r>
          </a:p>
          <a:p>
            <a:pPr algn="just"/>
            <a:endParaRPr lang="en-US" sz="1400" dirty="0">
              <a:solidFill>
                <a:prstClr val="white"/>
              </a:solidFill>
            </a:endParaRPr>
          </a:p>
        </p:txBody>
      </p:sp>
      <p:sp>
        <p:nvSpPr>
          <p:cNvPr id="7" name="Title 3"/>
          <p:cNvSpPr>
            <a:spLocks noGrp="1"/>
          </p:cNvSpPr>
          <p:nvPr>
            <p:ph type="title"/>
          </p:nvPr>
        </p:nvSpPr>
        <p:spPr>
          <a:xfrm>
            <a:off x="914400" y="1379804"/>
            <a:ext cx="8229600" cy="542397"/>
          </a:xfrm>
          <a:prstGeom prst="rect">
            <a:avLst/>
          </a:prstGeom>
        </p:spPr>
        <p:txBody>
          <a:bodyPr vert="horz"/>
          <a:lstStyle>
            <a:lvl1pPr>
              <a:defRPr sz="3200" b="0" i="0">
                <a:latin typeface="Futura LT Heavy"/>
                <a:cs typeface="Futura LT Heavy"/>
              </a:defRPr>
            </a:lvl1pPr>
          </a:lstStyle>
          <a:p>
            <a:r>
              <a:rPr lang="en-US" dirty="0"/>
              <a:t>Click to edit Master title style</a:t>
            </a:r>
          </a:p>
        </p:txBody>
      </p:sp>
      <p:sp>
        <p:nvSpPr>
          <p:cNvPr id="8" name="Content Placeholder 9"/>
          <p:cNvSpPr>
            <a:spLocks noGrp="1"/>
          </p:cNvSpPr>
          <p:nvPr>
            <p:ph sz="quarter" idx="10"/>
          </p:nvPr>
        </p:nvSpPr>
        <p:spPr>
          <a:xfrm>
            <a:off x="1125188" y="1922199"/>
            <a:ext cx="7766050" cy="4318000"/>
          </a:xfrm>
          <a:prstGeom prst="rect">
            <a:avLst/>
          </a:prstGeom>
        </p:spPr>
        <p:txBody>
          <a:bodyPr vert="horz"/>
          <a:lstStyle>
            <a:lvl1pPr>
              <a:defRPr b="0" i="0">
                <a:latin typeface="Futura LT Medium"/>
                <a:cs typeface="Futura LT Medium"/>
              </a:defRPr>
            </a:lvl1pPr>
            <a:lvl2pPr>
              <a:defRPr b="0" i="0">
                <a:latin typeface="Futura LT Medium"/>
                <a:cs typeface="Futura LT Medium"/>
              </a:defRPr>
            </a:lvl2pPr>
            <a:lvl3pPr>
              <a:defRPr b="0" i="0">
                <a:latin typeface="Futura LT Medium"/>
                <a:cs typeface="Futura LT Medium"/>
              </a:defRPr>
            </a:lvl3pPr>
            <a:lvl4pPr>
              <a:defRPr b="0" i="0">
                <a:latin typeface="Futura LT Medium"/>
                <a:cs typeface="Futura LT Medium"/>
              </a:defRPr>
            </a:lvl4pPr>
            <a:lvl5pPr>
              <a:defRPr b="0" i="0">
                <a:latin typeface="Futura LT Medium"/>
                <a:cs typeface="Futura LT Medium"/>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84533868"/>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GPSS">
    <p:bg>
      <p:bgPr>
        <a:solidFill>
          <a:srgbClr val="132F5D"/>
        </a:solidFill>
        <a:effectLst/>
      </p:bgPr>
    </p:bg>
    <p:spTree>
      <p:nvGrpSpPr>
        <p:cNvPr id="1" name=""/>
        <p:cNvGrpSpPr/>
        <p:nvPr/>
      </p:nvGrpSpPr>
      <p:grpSpPr>
        <a:xfrm>
          <a:off x="0" y="0"/>
          <a:ext cx="0" cy="0"/>
          <a:chOff x="0" y="0"/>
          <a:chExt cx="0" cy="0"/>
        </a:xfrm>
      </p:grpSpPr>
      <p:sp>
        <p:nvSpPr>
          <p:cNvPr id="16" name="Title 1"/>
          <p:cNvSpPr txBox="1">
            <a:spLocks/>
          </p:cNvSpPr>
          <p:nvPr userDrawn="1"/>
        </p:nvSpPr>
        <p:spPr>
          <a:xfrm>
            <a:off x="304800" y="6400800"/>
            <a:ext cx="4597400" cy="3302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b="0" i="0" kern="1200" baseline="0">
                <a:solidFill>
                  <a:schemeClr val="tx1"/>
                </a:solidFill>
                <a:latin typeface="Futura LT Light"/>
                <a:ea typeface="+mj-ea"/>
                <a:cs typeface="Futura LT Light"/>
              </a:defRPr>
            </a:lvl1pPr>
          </a:lstStyle>
          <a:p>
            <a:pPr algn="just"/>
            <a:r>
              <a:rPr lang="en-US" sz="1400" dirty="0">
                <a:solidFill>
                  <a:prstClr val="white"/>
                </a:solidFill>
              </a:rPr>
              <a:t>GRADUATE &amp; PROFESSIONAL SCHOOL SENATE</a:t>
            </a:r>
          </a:p>
          <a:p>
            <a:pPr algn="just"/>
            <a:endParaRPr lang="en-US" sz="1400" dirty="0">
              <a:solidFill>
                <a:prstClr val="white"/>
              </a:solidFill>
            </a:endParaRPr>
          </a:p>
        </p:txBody>
      </p:sp>
      <p:sp>
        <p:nvSpPr>
          <p:cNvPr id="8" name="Title 3"/>
          <p:cNvSpPr>
            <a:spLocks noGrp="1"/>
          </p:cNvSpPr>
          <p:nvPr>
            <p:ph type="title"/>
          </p:nvPr>
        </p:nvSpPr>
        <p:spPr>
          <a:xfrm>
            <a:off x="914400" y="1379804"/>
            <a:ext cx="8229600" cy="542397"/>
          </a:xfrm>
          <a:prstGeom prst="rect">
            <a:avLst/>
          </a:prstGeom>
        </p:spPr>
        <p:txBody>
          <a:bodyPr vert="horz"/>
          <a:lstStyle>
            <a:lvl1pPr>
              <a:defRPr sz="3200" b="0" i="0">
                <a:latin typeface="Futura LT Heavy"/>
                <a:cs typeface="Futura LT Heavy"/>
              </a:defRPr>
            </a:lvl1pPr>
          </a:lstStyle>
          <a:p>
            <a:r>
              <a:rPr lang="en-US" dirty="0"/>
              <a:t>Click to edit Master title style</a:t>
            </a:r>
          </a:p>
        </p:txBody>
      </p:sp>
      <p:sp>
        <p:nvSpPr>
          <p:cNvPr id="9" name="Content Placeholder 9"/>
          <p:cNvSpPr>
            <a:spLocks noGrp="1"/>
          </p:cNvSpPr>
          <p:nvPr>
            <p:ph sz="quarter" idx="10"/>
          </p:nvPr>
        </p:nvSpPr>
        <p:spPr>
          <a:xfrm>
            <a:off x="1125188" y="1922199"/>
            <a:ext cx="7766050" cy="4318000"/>
          </a:xfrm>
          <a:prstGeom prst="rect">
            <a:avLst/>
          </a:prstGeom>
        </p:spPr>
        <p:txBody>
          <a:bodyPr vert="horz"/>
          <a:lstStyle>
            <a:lvl1pPr>
              <a:defRPr b="0" i="0">
                <a:latin typeface="Futura LT Medium"/>
                <a:cs typeface="Futura LT Medium"/>
              </a:defRPr>
            </a:lvl1pPr>
            <a:lvl2pPr>
              <a:defRPr b="0" i="0">
                <a:latin typeface="Futura LT Medium"/>
                <a:cs typeface="Futura LT Medium"/>
              </a:defRPr>
            </a:lvl2pPr>
            <a:lvl3pPr>
              <a:defRPr b="0" i="0">
                <a:latin typeface="Futura LT Medium"/>
                <a:cs typeface="Futura LT Medium"/>
              </a:defRPr>
            </a:lvl3pPr>
            <a:lvl4pPr>
              <a:defRPr b="0" i="0">
                <a:latin typeface="Futura LT Medium"/>
                <a:cs typeface="Futura LT Medium"/>
              </a:defRPr>
            </a:lvl4pPr>
            <a:lvl5pPr>
              <a:defRPr b="0" i="0">
                <a:latin typeface="Futura LT Medium"/>
                <a:cs typeface="Futura LT Medium"/>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24146113"/>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73348667"/>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2"/>
            <a:ext cx="2133600" cy="365125"/>
          </a:xfrm>
          <a:prstGeom prst="rect">
            <a:avLst/>
          </a:prstGeom>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p>
            <a:fld id="{7367EC1B-9EA8-5540-A690-69D0A69D8E3E}" type="slidenum">
              <a:rPr lang="en-US">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71337555"/>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a:prstGeom prst="rect">
            <a:avLst/>
          </a:prstGeom>
        </p:spPr>
        <p:txBody>
          <a:bodyPr/>
          <a:lstStyle>
            <a:lvl1pPr>
              <a:defRPr>
                <a:latin typeface="Futura LT Heavy"/>
                <a:cs typeface="Futura LT Heavy"/>
              </a:defRPr>
            </a:lvl1pPr>
          </a:lstStyle>
          <a:p>
            <a:r>
              <a:rPr lang="en-US" dirty="0"/>
              <a:t>Click to edit Master title style</a:t>
            </a:r>
          </a:p>
        </p:txBody>
      </p:sp>
      <p:sp>
        <p:nvSpPr>
          <p:cNvPr id="4" name="Date Placeholder 3"/>
          <p:cNvSpPr>
            <a:spLocks noGrp="1"/>
          </p:cNvSpPr>
          <p:nvPr>
            <p:ph type="dt" sz="half" idx="10"/>
          </p:nvPr>
        </p:nvSpPr>
        <p:spPr>
          <a:xfrm>
            <a:off x="457200" y="6356352"/>
            <a:ext cx="2133600" cy="365125"/>
          </a:xfrm>
          <a:prstGeom prst="rect">
            <a:avLst/>
          </a:prstGeom>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p>
            <a:fld id="{7367EC1B-9EA8-5540-A690-69D0A69D8E3E}" type="slidenum">
              <a:rPr lang="en-US">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85957173"/>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showMasterSp="0"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a:prstGeom prst="rect">
            <a:avLst/>
          </a:prstGeom>
        </p:spPr>
        <p:txBody>
          <a:bodyPr/>
          <a:lstStyle/>
          <a:p>
            <a:r>
              <a:rPr lang="en-US"/>
              <a:t>Click to edit Master title style</a:t>
            </a:r>
          </a:p>
        </p:txBody>
      </p:sp>
      <p:sp>
        <p:nvSpPr>
          <p:cNvPr id="3" name="Chart Placeholder 2"/>
          <p:cNvSpPr>
            <a:spLocks noGrp="1"/>
          </p:cNvSpPr>
          <p:nvPr>
            <p:ph type="chart" idx="1"/>
          </p:nvPr>
        </p:nvSpPr>
        <p:spPr>
          <a:xfrm>
            <a:off x="457200" y="1600201"/>
            <a:ext cx="8229600" cy="4525963"/>
          </a:xfrm>
          <a:prstGeom prst="rect">
            <a:avLst/>
          </a:prstGeom>
        </p:spPr>
        <p:txBody>
          <a:bodyPr rtlCol="0">
            <a:normAutofit/>
          </a:bodyPr>
          <a:lstStyle/>
          <a:p>
            <a:pPr lvl="0"/>
            <a:endParaRPr lang="en-US" noProof="0" dirty="0"/>
          </a:p>
        </p:txBody>
      </p:sp>
      <p:sp>
        <p:nvSpPr>
          <p:cNvPr id="4" name="Rectangle 4"/>
          <p:cNvSpPr>
            <a:spLocks noGrp="1" noChangeArrowheads="1"/>
          </p:cNvSpPr>
          <p:nvPr>
            <p:ph type="dt" sz="half" idx="10"/>
          </p:nvPr>
        </p:nvSpPr>
        <p:spPr>
          <a:xfrm>
            <a:off x="457200" y="6356352"/>
            <a:ext cx="2133600" cy="365125"/>
          </a:xfrm>
          <a:prstGeom prst="rect">
            <a:avLst/>
          </a:prstGeom>
        </p:spPr>
        <p:txBody>
          <a:bodyPr/>
          <a:lstStyle>
            <a:lvl1pPr>
              <a:defRPr/>
            </a:lvl1pPr>
          </a:lstStyle>
          <a:p>
            <a:pPr>
              <a:defRPr/>
            </a:pPr>
            <a:endParaRPr lang="en-US" dirty="0">
              <a:solidFill>
                <a:prstClr val="white"/>
              </a:solidFill>
              <a:latin typeface="Calibri"/>
            </a:endParaRPr>
          </a:p>
        </p:txBody>
      </p:sp>
      <p:sp>
        <p:nvSpPr>
          <p:cNvPr id="5" name="Rectangle 5"/>
          <p:cNvSpPr>
            <a:spLocks noGrp="1" noChangeArrowheads="1"/>
          </p:cNvSpPr>
          <p:nvPr>
            <p:ph type="ftr" sz="quarter" idx="11"/>
          </p:nvPr>
        </p:nvSpPr>
        <p:spPr>
          <a:xfrm>
            <a:off x="3124200" y="6356352"/>
            <a:ext cx="2895600" cy="365125"/>
          </a:xfrm>
          <a:prstGeom prst="rect">
            <a:avLst/>
          </a:prstGeom>
        </p:spPr>
        <p:txBody>
          <a:bodyPr/>
          <a:lstStyle>
            <a:lvl1pPr>
              <a:defRPr/>
            </a:lvl1pPr>
          </a:lstStyle>
          <a:p>
            <a:pPr>
              <a:defRPr/>
            </a:pPr>
            <a:endParaRPr lang="en-US" dirty="0">
              <a:solidFill>
                <a:prstClr val="white"/>
              </a:solidFill>
              <a:latin typeface="Calibri"/>
            </a:endParaRPr>
          </a:p>
        </p:txBody>
      </p:sp>
      <p:sp>
        <p:nvSpPr>
          <p:cNvPr id="6" name="Rectangle 6"/>
          <p:cNvSpPr>
            <a:spLocks noGrp="1" noChangeArrowheads="1"/>
          </p:cNvSpPr>
          <p:nvPr>
            <p:ph type="sldNum" sz="quarter" idx="12"/>
          </p:nvPr>
        </p:nvSpPr>
        <p:spPr>
          <a:xfrm>
            <a:off x="6553200" y="6356352"/>
            <a:ext cx="2133600" cy="365125"/>
          </a:xfrm>
          <a:prstGeom prst="rect">
            <a:avLst/>
          </a:prstGeom>
        </p:spPr>
        <p:txBody>
          <a:bodyPr/>
          <a:lstStyle>
            <a:lvl1pPr>
              <a:defRPr/>
            </a:lvl1pPr>
          </a:lstStyle>
          <a:p>
            <a:pPr>
              <a:defRPr/>
            </a:pPr>
            <a:fld id="{9F3BAFA3-2674-40C6-9EC7-B731808D8BA0}" type="slidenum">
              <a:rPr lang="en-US">
                <a:solidFill>
                  <a:prstClr val="white"/>
                </a:solidFill>
                <a:latin typeface="Calibri"/>
              </a:rPr>
              <a:pPr>
                <a:defRPr/>
              </a:pPr>
              <a:t>‹#›</a:t>
            </a:fld>
            <a:endParaRPr lang="en-US" dirty="0">
              <a:solidFill>
                <a:prstClr val="white"/>
              </a:solidFill>
              <a:latin typeface="Calibri"/>
            </a:endParaRPr>
          </a:p>
        </p:txBody>
      </p:sp>
    </p:spTree>
    <p:extLst>
      <p:ext uri="{BB962C8B-B14F-4D97-AF65-F5344CB8AC3E}">
        <p14:creationId xmlns:p14="http://schemas.microsoft.com/office/powerpoint/2010/main" val="2410223500"/>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9"/>
            <a:ext cx="7543800" cy="2593975"/>
          </a:xfrm>
          <a:prstGeom prst="rect">
            <a:avLst/>
          </a:prstGeom>
        </p:spPr>
        <p:txBody>
          <a:bodyPr anchor="b"/>
          <a:lstStyle>
            <a:lvl1pPr>
              <a:defRPr sz="6600">
                <a:ln>
                  <a:noFill/>
                </a:ln>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685800" y="4572000"/>
            <a:ext cx="6461760" cy="1066800"/>
          </a:xfrm>
          <a:prstGeom prst="rect">
            <a:avLst/>
          </a:prstGeo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rot="16200000">
            <a:off x="7551363" y="1645920"/>
            <a:ext cx="2438399" cy="365760"/>
          </a:xfrm>
          <a:prstGeom prst="rect">
            <a:avLst/>
          </a:prstGeom>
        </p:spPr>
        <p:txBody>
          <a:bodyPr/>
          <a:lstStyle/>
          <a:p>
            <a:endParaRPr lang="en-US">
              <a:solidFill>
                <a:srgbClr val="C5D1D7"/>
              </a:solidFill>
              <a:latin typeface="Calibri"/>
            </a:endParaRPr>
          </a:p>
        </p:txBody>
      </p:sp>
      <p:sp>
        <p:nvSpPr>
          <p:cNvPr id="5" name="Footer Placeholder 4"/>
          <p:cNvSpPr>
            <a:spLocks noGrp="1"/>
          </p:cNvSpPr>
          <p:nvPr>
            <p:ph type="ftr" sz="quarter" idx="11"/>
          </p:nvPr>
        </p:nvSpPr>
        <p:spPr>
          <a:xfrm rot="16200000">
            <a:off x="7586922" y="4048760"/>
            <a:ext cx="2367281" cy="365760"/>
          </a:xfrm>
          <a:prstGeom prst="rect">
            <a:avLst/>
          </a:prstGeom>
        </p:spPr>
        <p:txBody>
          <a:bodyPr/>
          <a:lstStyle/>
          <a:p>
            <a:endParaRPr lang="en-US">
              <a:solidFill>
                <a:srgbClr val="C5D1D7"/>
              </a:solidFill>
              <a:latin typeface="Calibri"/>
            </a:endParaRPr>
          </a:p>
        </p:txBody>
      </p:sp>
      <p:sp>
        <p:nvSpPr>
          <p:cNvPr id="6" name="Slide Number Placeholder 5"/>
          <p:cNvSpPr>
            <a:spLocks noGrp="1"/>
          </p:cNvSpPr>
          <p:nvPr>
            <p:ph type="sldNum" sz="quarter" idx="12"/>
          </p:nvPr>
        </p:nvSpPr>
        <p:spPr>
          <a:xfrm>
            <a:off x="8531788" y="5648960"/>
            <a:ext cx="548640" cy="396240"/>
          </a:xfrm>
          <a:prstGeom prst="bracketPair">
            <a:avLst>
              <a:gd name="adj" fmla="val 17949"/>
            </a:avLst>
          </a:prstGeom>
        </p:spPr>
        <p:txBody>
          <a:bodyPr/>
          <a:lstStyle/>
          <a:p>
            <a:fld id="{D41D7AE1-C2B5-DE4B-A336-9B417733A2F8}" type="slidenum">
              <a:rPr lang="en-US">
                <a:solidFill>
                  <a:prstClr val="white"/>
                </a:solidFill>
                <a:latin typeface="Calibri"/>
              </a:rPr>
              <a:pPr/>
              <a:t>‹#›</a:t>
            </a:fld>
            <a:endParaRPr lang="en-US">
              <a:solidFill>
                <a:prstClr val="white"/>
              </a:solidFill>
              <a:latin typeface="Calibri"/>
            </a:endParaRPr>
          </a:p>
        </p:txBody>
      </p:sp>
    </p:spTree>
    <p:extLst>
      <p:ext uri="{BB962C8B-B14F-4D97-AF65-F5344CB8AC3E}">
        <p14:creationId xmlns:p14="http://schemas.microsoft.com/office/powerpoint/2010/main" val="2828713242"/>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6.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slideLayout" Target="../slideLayouts/slideLayout80.xml"/><Relationship Id="rId18" Type="http://schemas.openxmlformats.org/officeDocument/2006/relationships/slideLayout" Target="../slideLayouts/slideLayout85.xml"/><Relationship Id="rId3" Type="http://schemas.openxmlformats.org/officeDocument/2006/relationships/slideLayout" Target="../slideLayouts/slideLayout70.xml"/><Relationship Id="rId21" Type="http://schemas.openxmlformats.org/officeDocument/2006/relationships/theme" Target="../theme/theme7.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17" Type="http://schemas.openxmlformats.org/officeDocument/2006/relationships/slideLayout" Target="../slideLayouts/slideLayout84.xml"/><Relationship Id="rId2" Type="http://schemas.openxmlformats.org/officeDocument/2006/relationships/slideLayout" Target="../slideLayouts/slideLayout69.xml"/><Relationship Id="rId16" Type="http://schemas.openxmlformats.org/officeDocument/2006/relationships/slideLayout" Target="../slideLayouts/slideLayout83.xml"/><Relationship Id="rId20" Type="http://schemas.openxmlformats.org/officeDocument/2006/relationships/slideLayout" Target="../slideLayouts/slideLayout87.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5" Type="http://schemas.openxmlformats.org/officeDocument/2006/relationships/slideLayout" Target="../slideLayouts/slideLayout82.xml"/><Relationship Id="rId10" Type="http://schemas.openxmlformats.org/officeDocument/2006/relationships/slideLayout" Target="../slideLayouts/slideLayout77.xml"/><Relationship Id="rId19" Type="http://schemas.openxmlformats.org/officeDocument/2006/relationships/slideLayout" Target="../slideLayouts/slideLayout86.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slideLayout" Target="../slideLayouts/slideLayout81.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5.xml"/><Relationship Id="rId3" Type="http://schemas.openxmlformats.org/officeDocument/2006/relationships/slideLayout" Target="../slideLayouts/slideLayout90.xml"/><Relationship Id="rId7" Type="http://schemas.openxmlformats.org/officeDocument/2006/relationships/slideLayout" Target="../slideLayouts/slideLayout94.xml"/><Relationship Id="rId12" Type="http://schemas.openxmlformats.org/officeDocument/2006/relationships/theme" Target="../theme/theme8.xml"/><Relationship Id="rId2" Type="http://schemas.openxmlformats.org/officeDocument/2006/relationships/slideLayout" Target="../slideLayouts/slideLayout89.xml"/><Relationship Id="rId1" Type="http://schemas.openxmlformats.org/officeDocument/2006/relationships/slideLayout" Target="../slideLayouts/slideLayout88.xml"/><Relationship Id="rId6" Type="http://schemas.openxmlformats.org/officeDocument/2006/relationships/slideLayout" Target="../slideLayouts/slideLayout93.xml"/><Relationship Id="rId11" Type="http://schemas.openxmlformats.org/officeDocument/2006/relationships/slideLayout" Target="../slideLayouts/slideLayout98.xml"/><Relationship Id="rId5" Type="http://schemas.openxmlformats.org/officeDocument/2006/relationships/slideLayout" Target="../slideLayouts/slideLayout92.xml"/><Relationship Id="rId10" Type="http://schemas.openxmlformats.org/officeDocument/2006/relationships/slideLayout" Target="../slideLayouts/slideLayout97.xml"/><Relationship Id="rId4" Type="http://schemas.openxmlformats.org/officeDocument/2006/relationships/slideLayout" Target="../slideLayouts/slideLayout91.xml"/><Relationship Id="rId9" Type="http://schemas.openxmlformats.org/officeDocument/2006/relationships/slideLayout" Target="../slideLayouts/slideLayout9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6.xml"/><Relationship Id="rId3" Type="http://schemas.openxmlformats.org/officeDocument/2006/relationships/slideLayout" Target="../slideLayouts/slideLayout101.xml"/><Relationship Id="rId7" Type="http://schemas.openxmlformats.org/officeDocument/2006/relationships/slideLayout" Target="../slideLayouts/slideLayout105.xml"/><Relationship Id="rId12" Type="http://schemas.openxmlformats.org/officeDocument/2006/relationships/theme" Target="../theme/theme9.xml"/><Relationship Id="rId2" Type="http://schemas.openxmlformats.org/officeDocument/2006/relationships/slideLayout" Target="../slideLayouts/slideLayout100.xml"/><Relationship Id="rId1" Type="http://schemas.openxmlformats.org/officeDocument/2006/relationships/slideLayout" Target="../slideLayouts/slideLayout99.xml"/><Relationship Id="rId6" Type="http://schemas.openxmlformats.org/officeDocument/2006/relationships/slideLayout" Target="../slideLayouts/slideLayout104.xml"/><Relationship Id="rId11" Type="http://schemas.openxmlformats.org/officeDocument/2006/relationships/slideLayout" Target="../slideLayouts/slideLayout109.xml"/><Relationship Id="rId5" Type="http://schemas.openxmlformats.org/officeDocument/2006/relationships/slideLayout" Target="../slideLayouts/slideLayout103.xml"/><Relationship Id="rId10" Type="http://schemas.openxmlformats.org/officeDocument/2006/relationships/slideLayout" Target="../slideLayouts/slideLayout108.xml"/><Relationship Id="rId4" Type="http://schemas.openxmlformats.org/officeDocument/2006/relationships/slideLayout" Target="../slideLayouts/slideLayout102.xml"/><Relationship Id="rId9" Type="http://schemas.openxmlformats.org/officeDocument/2006/relationships/slideLayout" Target="../slideLayouts/slideLayout10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7.xml"/><Relationship Id="rId3" Type="http://schemas.openxmlformats.org/officeDocument/2006/relationships/slideLayout" Target="../slideLayouts/slideLayout112.xml"/><Relationship Id="rId7" Type="http://schemas.openxmlformats.org/officeDocument/2006/relationships/slideLayout" Target="../slideLayouts/slideLayout116.xml"/><Relationship Id="rId12" Type="http://schemas.openxmlformats.org/officeDocument/2006/relationships/theme" Target="../theme/theme10.xml"/><Relationship Id="rId2" Type="http://schemas.openxmlformats.org/officeDocument/2006/relationships/slideLayout" Target="../slideLayouts/slideLayout111.xml"/><Relationship Id="rId1" Type="http://schemas.openxmlformats.org/officeDocument/2006/relationships/slideLayout" Target="../slideLayouts/slideLayout110.xml"/><Relationship Id="rId6" Type="http://schemas.openxmlformats.org/officeDocument/2006/relationships/slideLayout" Target="../slideLayouts/slideLayout115.xml"/><Relationship Id="rId11" Type="http://schemas.openxmlformats.org/officeDocument/2006/relationships/slideLayout" Target="../slideLayouts/slideLayout120.xml"/><Relationship Id="rId5" Type="http://schemas.openxmlformats.org/officeDocument/2006/relationships/slideLayout" Target="../slideLayouts/slideLayout114.xml"/><Relationship Id="rId10" Type="http://schemas.openxmlformats.org/officeDocument/2006/relationships/slideLayout" Target="../slideLayouts/slideLayout119.xml"/><Relationship Id="rId4" Type="http://schemas.openxmlformats.org/officeDocument/2006/relationships/slideLayout" Target="../slideLayouts/slideLayout113.xml"/><Relationship Id="rId9" Type="http://schemas.openxmlformats.org/officeDocument/2006/relationships/slideLayout" Target="../slideLayouts/slideLayout11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8.xml"/><Relationship Id="rId3" Type="http://schemas.openxmlformats.org/officeDocument/2006/relationships/slideLayout" Target="../slideLayouts/slideLayout123.xml"/><Relationship Id="rId7" Type="http://schemas.openxmlformats.org/officeDocument/2006/relationships/slideLayout" Target="../slideLayouts/slideLayout127.xml"/><Relationship Id="rId12" Type="http://schemas.openxmlformats.org/officeDocument/2006/relationships/theme" Target="../theme/theme11.xml"/><Relationship Id="rId2" Type="http://schemas.openxmlformats.org/officeDocument/2006/relationships/slideLayout" Target="../slideLayouts/slideLayout122.xml"/><Relationship Id="rId1" Type="http://schemas.openxmlformats.org/officeDocument/2006/relationships/slideLayout" Target="../slideLayouts/slideLayout121.xml"/><Relationship Id="rId6" Type="http://schemas.openxmlformats.org/officeDocument/2006/relationships/slideLayout" Target="../slideLayouts/slideLayout126.xml"/><Relationship Id="rId11" Type="http://schemas.openxmlformats.org/officeDocument/2006/relationships/slideLayout" Target="../slideLayouts/slideLayout131.xml"/><Relationship Id="rId5" Type="http://schemas.openxmlformats.org/officeDocument/2006/relationships/slideLayout" Target="../slideLayouts/slideLayout125.xml"/><Relationship Id="rId10" Type="http://schemas.openxmlformats.org/officeDocument/2006/relationships/slideLayout" Target="../slideLayouts/slideLayout130.xml"/><Relationship Id="rId4" Type="http://schemas.openxmlformats.org/officeDocument/2006/relationships/slideLayout" Target="../slideLayouts/slideLayout124.xml"/><Relationship Id="rId9" Type="http://schemas.openxmlformats.org/officeDocument/2006/relationships/slideLayout" Target="../slideLayouts/slideLayout12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9.xml"/><Relationship Id="rId3" Type="http://schemas.openxmlformats.org/officeDocument/2006/relationships/slideLayout" Target="../slideLayouts/slideLayout134.xml"/><Relationship Id="rId7" Type="http://schemas.openxmlformats.org/officeDocument/2006/relationships/slideLayout" Target="../slideLayouts/slideLayout138.xml"/><Relationship Id="rId12" Type="http://schemas.openxmlformats.org/officeDocument/2006/relationships/theme" Target="../theme/theme12.xml"/><Relationship Id="rId2" Type="http://schemas.openxmlformats.org/officeDocument/2006/relationships/slideLayout" Target="../slideLayouts/slideLayout133.xml"/><Relationship Id="rId1" Type="http://schemas.openxmlformats.org/officeDocument/2006/relationships/slideLayout" Target="../slideLayouts/slideLayout132.xml"/><Relationship Id="rId6" Type="http://schemas.openxmlformats.org/officeDocument/2006/relationships/slideLayout" Target="../slideLayouts/slideLayout137.xml"/><Relationship Id="rId11" Type="http://schemas.openxmlformats.org/officeDocument/2006/relationships/slideLayout" Target="../slideLayouts/slideLayout142.xml"/><Relationship Id="rId5" Type="http://schemas.openxmlformats.org/officeDocument/2006/relationships/slideLayout" Target="../slideLayouts/slideLayout136.xml"/><Relationship Id="rId10" Type="http://schemas.openxmlformats.org/officeDocument/2006/relationships/slideLayout" Target="../slideLayouts/slideLayout141.xml"/><Relationship Id="rId4" Type="http://schemas.openxmlformats.org/officeDocument/2006/relationships/slideLayout" Target="../slideLayouts/slideLayout135.xml"/><Relationship Id="rId9" Type="http://schemas.openxmlformats.org/officeDocument/2006/relationships/slideLayout" Target="../slideLayouts/slideLayout14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50.xml"/><Relationship Id="rId13" Type="http://schemas.openxmlformats.org/officeDocument/2006/relationships/slideLayout" Target="../slideLayouts/slideLayout155.xml"/><Relationship Id="rId18" Type="http://schemas.openxmlformats.org/officeDocument/2006/relationships/slideLayout" Target="../slideLayouts/slideLayout160.xml"/><Relationship Id="rId3" Type="http://schemas.openxmlformats.org/officeDocument/2006/relationships/slideLayout" Target="../slideLayouts/slideLayout145.xml"/><Relationship Id="rId21" Type="http://schemas.openxmlformats.org/officeDocument/2006/relationships/slideLayout" Target="../slideLayouts/slideLayout163.xml"/><Relationship Id="rId7" Type="http://schemas.openxmlformats.org/officeDocument/2006/relationships/slideLayout" Target="../slideLayouts/slideLayout149.xml"/><Relationship Id="rId12" Type="http://schemas.openxmlformats.org/officeDocument/2006/relationships/slideLayout" Target="../slideLayouts/slideLayout154.xml"/><Relationship Id="rId17" Type="http://schemas.openxmlformats.org/officeDocument/2006/relationships/slideLayout" Target="../slideLayouts/slideLayout159.xml"/><Relationship Id="rId2" Type="http://schemas.openxmlformats.org/officeDocument/2006/relationships/slideLayout" Target="../slideLayouts/slideLayout144.xml"/><Relationship Id="rId16" Type="http://schemas.openxmlformats.org/officeDocument/2006/relationships/slideLayout" Target="../slideLayouts/slideLayout158.xml"/><Relationship Id="rId20" Type="http://schemas.openxmlformats.org/officeDocument/2006/relationships/slideLayout" Target="../slideLayouts/slideLayout162.xml"/><Relationship Id="rId1" Type="http://schemas.openxmlformats.org/officeDocument/2006/relationships/slideLayout" Target="../slideLayouts/slideLayout143.xml"/><Relationship Id="rId6" Type="http://schemas.openxmlformats.org/officeDocument/2006/relationships/slideLayout" Target="../slideLayouts/slideLayout148.xml"/><Relationship Id="rId11" Type="http://schemas.openxmlformats.org/officeDocument/2006/relationships/slideLayout" Target="../slideLayouts/slideLayout153.xml"/><Relationship Id="rId5" Type="http://schemas.openxmlformats.org/officeDocument/2006/relationships/slideLayout" Target="../slideLayouts/slideLayout147.xml"/><Relationship Id="rId15" Type="http://schemas.openxmlformats.org/officeDocument/2006/relationships/slideLayout" Target="../slideLayouts/slideLayout157.xml"/><Relationship Id="rId10" Type="http://schemas.openxmlformats.org/officeDocument/2006/relationships/slideLayout" Target="../slideLayouts/slideLayout152.xml"/><Relationship Id="rId19" Type="http://schemas.openxmlformats.org/officeDocument/2006/relationships/slideLayout" Target="../slideLayouts/slideLayout161.xml"/><Relationship Id="rId4" Type="http://schemas.openxmlformats.org/officeDocument/2006/relationships/slideLayout" Target="../slideLayouts/slideLayout146.xml"/><Relationship Id="rId9" Type="http://schemas.openxmlformats.org/officeDocument/2006/relationships/slideLayout" Target="../slideLayouts/slideLayout151.xml"/><Relationship Id="rId14" Type="http://schemas.openxmlformats.org/officeDocument/2006/relationships/slideLayout" Target="../slideLayouts/slideLayout156.xml"/><Relationship Id="rId22" Type="http://schemas.openxmlformats.org/officeDocument/2006/relationships/theme" Target="../theme/theme1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71.xml"/><Relationship Id="rId3" Type="http://schemas.openxmlformats.org/officeDocument/2006/relationships/slideLayout" Target="../slideLayouts/slideLayout166.xml"/><Relationship Id="rId7" Type="http://schemas.openxmlformats.org/officeDocument/2006/relationships/slideLayout" Target="../slideLayouts/slideLayout170.xml"/><Relationship Id="rId12" Type="http://schemas.openxmlformats.org/officeDocument/2006/relationships/theme" Target="../theme/theme14.xml"/><Relationship Id="rId2" Type="http://schemas.openxmlformats.org/officeDocument/2006/relationships/slideLayout" Target="../slideLayouts/slideLayout165.xml"/><Relationship Id="rId1" Type="http://schemas.openxmlformats.org/officeDocument/2006/relationships/slideLayout" Target="../slideLayouts/slideLayout164.xml"/><Relationship Id="rId6" Type="http://schemas.openxmlformats.org/officeDocument/2006/relationships/slideLayout" Target="../slideLayouts/slideLayout169.xml"/><Relationship Id="rId11" Type="http://schemas.openxmlformats.org/officeDocument/2006/relationships/slideLayout" Target="../slideLayouts/slideLayout174.xml"/><Relationship Id="rId5" Type="http://schemas.openxmlformats.org/officeDocument/2006/relationships/slideLayout" Target="../slideLayouts/slideLayout168.xml"/><Relationship Id="rId10" Type="http://schemas.openxmlformats.org/officeDocument/2006/relationships/slideLayout" Target="../slideLayouts/slideLayout173.xml"/><Relationship Id="rId4" Type="http://schemas.openxmlformats.org/officeDocument/2006/relationships/slideLayout" Target="../slideLayouts/slideLayout167.xml"/><Relationship Id="rId9" Type="http://schemas.openxmlformats.org/officeDocument/2006/relationships/slideLayout" Target="../slideLayouts/slideLayout17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82.xml"/><Relationship Id="rId13" Type="http://schemas.openxmlformats.org/officeDocument/2006/relationships/slideLayout" Target="../slideLayouts/slideLayout187.xml"/><Relationship Id="rId3" Type="http://schemas.openxmlformats.org/officeDocument/2006/relationships/slideLayout" Target="../slideLayouts/slideLayout177.xml"/><Relationship Id="rId7" Type="http://schemas.openxmlformats.org/officeDocument/2006/relationships/slideLayout" Target="../slideLayouts/slideLayout181.xml"/><Relationship Id="rId12" Type="http://schemas.openxmlformats.org/officeDocument/2006/relationships/slideLayout" Target="../slideLayouts/slideLayout186.xml"/><Relationship Id="rId2" Type="http://schemas.openxmlformats.org/officeDocument/2006/relationships/slideLayout" Target="../slideLayouts/slideLayout176.xml"/><Relationship Id="rId16" Type="http://schemas.openxmlformats.org/officeDocument/2006/relationships/theme" Target="../theme/theme15.xml"/><Relationship Id="rId1" Type="http://schemas.openxmlformats.org/officeDocument/2006/relationships/slideLayout" Target="../slideLayouts/slideLayout175.xml"/><Relationship Id="rId6" Type="http://schemas.openxmlformats.org/officeDocument/2006/relationships/slideLayout" Target="../slideLayouts/slideLayout180.xml"/><Relationship Id="rId11" Type="http://schemas.openxmlformats.org/officeDocument/2006/relationships/slideLayout" Target="../slideLayouts/slideLayout185.xml"/><Relationship Id="rId5" Type="http://schemas.openxmlformats.org/officeDocument/2006/relationships/slideLayout" Target="../slideLayouts/slideLayout179.xml"/><Relationship Id="rId15" Type="http://schemas.openxmlformats.org/officeDocument/2006/relationships/slideLayout" Target="../slideLayouts/slideLayout189.xml"/><Relationship Id="rId10" Type="http://schemas.openxmlformats.org/officeDocument/2006/relationships/slideLayout" Target="../slideLayouts/slideLayout184.xml"/><Relationship Id="rId4" Type="http://schemas.openxmlformats.org/officeDocument/2006/relationships/slideLayout" Target="../slideLayouts/slideLayout178.xml"/><Relationship Id="rId9" Type="http://schemas.openxmlformats.org/officeDocument/2006/relationships/slideLayout" Target="../slideLayouts/slideLayout183.xml"/><Relationship Id="rId14" Type="http://schemas.openxmlformats.org/officeDocument/2006/relationships/slideLayout" Target="../slideLayouts/slideLayout188.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slideLayout" Target="../slideLayouts/slideLayout202.xml"/><Relationship Id="rId18" Type="http://schemas.openxmlformats.org/officeDocument/2006/relationships/slideLayout" Target="../slideLayouts/slideLayout207.xml"/><Relationship Id="rId3" Type="http://schemas.openxmlformats.org/officeDocument/2006/relationships/slideLayout" Target="../slideLayouts/slideLayout192.xml"/><Relationship Id="rId21" Type="http://schemas.openxmlformats.org/officeDocument/2006/relationships/slideLayout" Target="../slideLayouts/slideLayout210.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17" Type="http://schemas.openxmlformats.org/officeDocument/2006/relationships/slideLayout" Target="../slideLayouts/slideLayout206.xml"/><Relationship Id="rId2" Type="http://schemas.openxmlformats.org/officeDocument/2006/relationships/slideLayout" Target="../slideLayouts/slideLayout191.xml"/><Relationship Id="rId16" Type="http://schemas.openxmlformats.org/officeDocument/2006/relationships/slideLayout" Target="../slideLayouts/slideLayout205.xml"/><Relationship Id="rId20" Type="http://schemas.openxmlformats.org/officeDocument/2006/relationships/slideLayout" Target="../slideLayouts/slideLayout209.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5" Type="http://schemas.openxmlformats.org/officeDocument/2006/relationships/slideLayout" Target="../slideLayouts/slideLayout204.xml"/><Relationship Id="rId10" Type="http://schemas.openxmlformats.org/officeDocument/2006/relationships/slideLayout" Target="../slideLayouts/slideLayout199.xml"/><Relationship Id="rId19" Type="http://schemas.openxmlformats.org/officeDocument/2006/relationships/slideLayout" Target="../slideLayouts/slideLayout208.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slideLayout" Target="../slideLayouts/slideLayout203.xml"/><Relationship Id="rId22" Type="http://schemas.openxmlformats.org/officeDocument/2006/relationships/theme" Target="../theme/theme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6A89ABF1-ED5E-4742-AA00-C5696C138266}" type="slidenum">
              <a:rPr lang="en-US" smtClean="0">
                <a:latin typeface="Calibri"/>
              </a:rPr>
              <a:pPr/>
              <a:t>‹#›</a:t>
            </a:fld>
            <a:endParaRPr lang="en-US">
              <a:latin typeface="Calibri"/>
            </a:endParaRPr>
          </a:p>
        </p:txBody>
      </p:sp>
      <p:sp>
        <p:nvSpPr>
          <p:cNvPr id="5" name="Footer Placeholder 4"/>
          <p:cNvSpPr>
            <a:spLocks noGrp="1"/>
          </p:cNvSpPr>
          <p:nvPr>
            <p:ph type="ftr" sz="quarter" idx="3"/>
          </p:nvPr>
        </p:nvSpPr>
        <p:spPr>
          <a:xfrm rot="16200000">
            <a:off x="7586912" y="4048762"/>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solidFill>
                <a:srgbClr val="C5D1D7"/>
              </a:solidFill>
              <a:latin typeface="Calibri"/>
            </a:endParaRPr>
          </a:p>
        </p:txBody>
      </p:sp>
      <p:sp>
        <p:nvSpPr>
          <p:cNvPr id="4" name="Date Placeholder 3"/>
          <p:cNvSpPr>
            <a:spLocks noGrp="1"/>
          </p:cNvSpPr>
          <p:nvPr>
            <p:ph type="dt" sz="half" idx="2"/>
          </p:nvPr>
        </p:nvSpPr>
        <p:spPr>
          <a:xfrm rot="16200000">
            <a:off x="7551353" y="1645922"/>
            <a:ext cx="2438399" cy="365760"/>
          </a:xfrm>
          <a:prstGeom prst="rect">
            <a:avLst/>
          </a:prstGeom>
        </p:spPr>
        <p:txBody>
          <a:bodyPr vert="horz" lIns="91440" tIns="45720" rIns="91440" bIns="45720" rtlCol="0" anchor="ctr"/>
          <a:lstStyle>
            <a:lvl1pPr algn="l">
              <a:defRPr sz="1200">
                <a:solidFill>
                  <a:schemeClr val="bg2"/>
                </a:solidFill>
              </a:defRPr>
            </a:lvl1pPr>
          </a:lstStyle>
          <a:p>
            <a:fld id="{E214EAFD-8C87-C049-9730-F311CCFCE807}" type="datetimeFigureOut">
              <a:rPr lang="en-US" smtClean="0">
                <a:solidFill>
                  <a:srgbClr val="C5D1D7"/>
                </a:solidFill>
                <a:latin typeface="Calibri"/>
              </a:rPr>
              <a:pPr/>
              <a:t>11/30/23</a:t>
            </a:fld>
            <a:endParaRPr lang="en-US">
              <a:solidFill>
                <a:srgbClr val="C5D1D7"/>
              </a:solidFill>
              <a:latin typeface="Calibri"/>
            </a:endParaRPr>
          </a:p>
        </p:txBody>
      </p:sp>
    </p:spTree>
    <p:extLst>
      <p:ext uri="{BB962C8B-B14F-4D97-AF65-F5344CB8AC3E}">
        <p14:creationId xmlns:p14="http://schemas.microsoft.com/office/powerpoint/2010/main" val="41393445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Title Placeholder 21"/>
          <p:cNvSpPr>
            <a:spLocks noGrp="1"/>
          </p:cNvSpPr>
          <p:nvPr>
            <p:ph type="title"/>
          </p:nvPr>
        </p:nvSpPr>
        <p:spPr bwMode="auto">
          <a:xfrm>
            <a:off x="609600" y="228600"/>
            <a:ext cx="81534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Text Placeholder 12"/>
          <p:cNvSpPr>
            <a:spLocks noGrp="1"/>
          </p:cNvSpPr>
          <p:nvPr>
            <p:ph type="body" idx="1"/>
          </p:nvPr>
        </p:nvSpPr>
        <p:spPr bwMode="auto">
          <a:xfrm>
            <a:off x="612775" y="1600200"/>
            <a:ext cx="8153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rgbClr val="2B142D"/>
                </a:solidFill>
                <a:cs typeface="+mn-cs"/>
              </a:defRPr>
            </a:lvl1pPr>
          </a:lstStyle>
          <a:p>
            <a:pPr defTabSz="914400" fontAlgn="base">
              <a:spcBef>
                <a:spcPct val="0"/>
              </a:spcBef>
              <a:spcAft>
                <a:spcPct val="0"/>
              </a:spcAft>
              <a:defRPr/>
            </a:pPr>
            <a:fld id="{8A277F67-2693-4F59-B811-6AAD9EA5B28D}" type="datetime1">
              <a:rPr lang="en-US">
                <a:latin typeface="Arial" charset="0"/>
              </a:rPr>
              <a:pPr defTabSz="914400" fontAlgn="base">
                <a:spcBef>
                  <a:spcPct val="0"/>
                </a:spcBef>
                <a:spcAft>
                  <a:spcPct val="0"/>
                </a:spcAft>
                <a:defRPr/>
              </a:pPr>
              <a:t>11/30/23</a:t>
            </a:fld>
            <a:endParaRPr lang="en-US" dirty="0">
              <a:latin typeface="Arial" charset="0"/>
            </a:endParaRPr>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r" eaLnBrk="1" latinLnBrk="0" hangingPunct="1">
              <a:defRPr kumimoji="0" sz="1400">
                <a:solidFill>
                  <a:srgbClr val="2B142D"/>
                </a:solidFill>
                <a:cs typeface="+mn-cs"/>
              </a:defRPr>
            </a:lvl1pPr>
          </a:lstStyle>
          <a:p>
            <a:pPr defTabSz="914400" fontAlgn="base">
              <a:spcBef>
                <a:spcPct val="0"/>
              </a:spcBef>
              <a:spcAft>
                <a:spcPct val="0"/>
              </a:spcAft>
              <a:defRPr/>
            </a:pPr>
            <a:endParaRPr lang="en-US">
              <a:latin typeface="Arial" charset="0"/>
            </a:endParaRP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fontAlgn="base">
              <a:spcBef>
                <a:spcPct val="0"/>
              </a:spcBef>
              <a:spcAft>
                <a:spcPct val="0"/>
              </a:spcAft>
              <a:defRPr/>
            </a:pPr>
            <a:endParaRPr lang="en-US">
              <a:solidFill>
                <a:prstClr val="white"/>
              </a:solidFill>
              <a:latin typeface="Tw Cen MT"/>
            </a:endParaRPr>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fontAlgn="base">
              <a:spcBef>
                <a:spcPct val="0"/>
              </a:spcBef>
              <a:spcAft>
                <a:spcPct val="0"/>
              </a:spcAft>
              <a:defRPr/>
            </a:pPr>
            <a:endParaRPr lang="en-US">
              <a:solidFill>
                <a:prstClr val="white"/>
              </a:solidFill>
              <a:latin typeface="Tw Cen MT"/>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fontAlgn="base">
              <a:spcBef>
                <a:spcPct val="0"/>
              </a:spcBef>
              <a:spcAft>
                <a:spcPct val="0"/>
              </a:spcAft>
              <a:defRPr/>
            </a:pPr>
            <a:endParaRPr lang="en-US">
              <a:solidFill>
                <a:prstClr val="white"/>
              </a:solidFill>
              <a:latin typeface="Tw Cen MT"/>
            </a:endParaRPr>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anchor="ctr" anchorCtr="0">
            <a:normAutofit/>
          </a:bodyPr>
          <a:lstStyle>
            <a:lvl1pPr algn="ctr" eaLnBrk="1" latinLnBrk="0" hangingPunct="1">
              <a:defRPr kumimoji="0" sz="1400" b="1">
                <a:solidFill>
                  <a:srgbClr val="FFFFFF"/>
                </a:solidFill>
                <a:cs typeface="+mn-cs"/>
              </a:defRPr>
            </a:lvl1pPr>
          </a:lstStyle>
          <a:p>
            <a:pPr defTabSz="914400" fontAlgn="base">
              <a:spcBef>
                <a:spcPct val="0"/>
              </a:spcBef>
              <a:spcAft>
                <a:spcPct val="0"/>
              </a:spcAft>
              <a:defRPr/>
            </a:pPr>
            <a:fld id="{41DDD777-0833-4F2B-A19E-0E9EF0259B24}" type="slidenum">
              <a:rPr lang="en-US">
                <a:latin typeface="Arial" charset="0"/>
              </a:rPr>
              <a:pPr defTabSz="914400" fontAlgn="base">
                <a:spcBef>
                  <a:spcPct val="0"/>
                </a:spcBef>
                <a:spcAft>
                  <a:spcPct val="0"/>
                </a:spcAft>
                <a:defRPr/>
              </a:pPr>
              <a:t>‹#›</a:t>
            </a:fld>
            <a:endParaRPr lang="en-US" dirty="0">
              <a:latin typeface="Arial" charset="0"/>
            </a:endParaRPr>
          </a:p>
        </p:txBody>
      </p:sp>
    </p:spTree>
    <p:extLst>
      <p:ext uri="{BB962C8B-B14F-4D97-AF65-F5344CB8AC3E}">
        <p14:creationId xmlns:p14="http://schemas.microsoft.com/office/powerpoint/2010/main" val="101287793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hf sldNum="0" hdr="0" ftr="0" dt="0"/>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w Cen MT" pitchFamily="34" charset="0"/>
        </a:defRPr>
      </a:lvl2pPr>
      <a:lvl3pPr algn="l" rtl="0" eaLnBrk="0" fontAlgn="base" hangingPunct="0">
        <a:spcBef>
          <a:spcPct val="0"/>
        </a:spcBef>
        <a:spcAft>
          <a:spcPct val="0"/>
        </a:spcAft>
        <a:defRPr sz="4400">
          <a:solidFill>
            <a:schemeClr val="tx2"/>
          </a:solidFill>
          <a:latin typeface="Tw Cen MT" pitchFamily="34" charset="0"/>
        </a:defRPr>
      </a:lvl3pPr>
      <a:lvl4pPr algn="l" rtl="0" eaLnBrk="0" fontAlgn="base" hangingPunct="0">
        <a:spcBef>
          <a:spcPct val="0"/>
        </a:spcBef>
        <a:spcAft>
          <a:spcPct val="0"/>
        </a:spcAft>
        <a:defRPr sz="4400">
          <a:solidFill>
            <a:schemeClr val="tx2"/>
          </a:solidFill>
          <a:latin typeface="Tw Cen MT" pitchFamily="34" charset="0"/>
        </a:defRPr>
      </a:lvl4pPr>
      <a:lvl5pPr algn="l" rtl="0" eaLnBrk="0" fontAlgn="base" hangingPunct="0">
        <a:spcBef>
          <a:spcPct val="0"/>
        </a:spcBef>
        <a:spcAft>
          <a:spcPct val="0"/>
        </a:spcAft>
        <a:defRPr sz="4400">
          <a:solidFill>
            <a:schemeClr val="tx2"/>
          </a:solidFill>
          <a:latin typeface="Tw Cen MT" pitchFamily="34" charset="0"/>
        </a:defRPr>
      </a:lvl5pPr>
      <a:lvl6pPr marL="457200" algn="l" rtl="0" fontAlgn="base">
        <a:spcBef>
          <a:spcPct val="0"/>
        </a:spcBef>
        <a:spcAft>
          <a:spcPct val="0"/>
        </a:spcAft>
        <a:defRPr sz="4400">
          <a:solidFill>
            <a:schemeClr val="tx2"/>
          </a:solidFill>
          <a:latin typeface="Tw Cen MT" pitchFamily="34" charset="0"/>
        </a:defRPr>
      </a:lvl6pPr>
      <a:lvl7pPr marL="914400" algn="l" rtl="0" fontAlgn="base">
        <a:spcBef>
          <a:spcPct val="0"/>
        </a:spcBef>
        <a:spcAft>
          <a:spcPct val="0"/>
        </a:spcAft>
        <a:defRPr sz="4400">
          <a:solidFill>
            <a:schemeClr val="tx2"/>
          </a:solidFill>
          <a:latin typeface="Tw Cen MT" pitchFamily="34" charset="0"/>
        </a:defRPr>
      </a:lvl7pPr>
      <a:lvl8pPr marL="1371600" algn="l" rtl="0" fontAlgn="base">
        <a:spcBef>
          <a:spcPct val="0"/>
        </a:spcBef>
        <a:spcAft>
          <a:spcPct val="0"/>
        </a:spcAft>
        <a:defRPr sz="4400">
          <a:solidFill>
            <a:schemeClr val="tx2"/>
          </a:solidFill>
          <a:latin typeface="Tw Cen MT" pitchFamily="34" charset="0"/>
        </a:defRPr>
      </a:lvl8pPr>
      <a:lvl9pPr marL="1828800" algn="l" rtl="0" fontAlgn="base">
        <a:spcBef>
          <a:spcPct val="0"/>
        </a:spcBef>
        <a:spcAft>
          <a:spcPct val="0"/>
        </a:spcAft>
        <a:defRPr sz="4400">
          <a:solidFill>
            <a:schemeClr val="tx2"/>
          </a:solidFill>
          <a:latin typeface="Tw Cen MT" pitchFamily="34" charset="0"/>
        </a:defRPr>
      </a:lvl9pPr>
    </p:titleStyle>
    <p:bodyStyle>
      <a:lvl1pPr marL="319088" indent="-319088" algn="l" rtl="0" eaLnBrk="0" fontAlgn="base" hangingPunct="0">
        <a:spcBef>
          <a:spcPts val="700"/>
        </a:spcBef>
        <a:spcAft>
          <a:spcPct val="0"/>
        </a:spcAft>
        <a:buClr>
          <a:schemeClr val="accent2"/>
        </a:buClr>
        <a:buSzPct val="60000"/>
        <a:buFont typeface="Wingdings" pitchFamily="2" charset="2"/>
        <a:buChar char=""/>
        <a:defRPr sz="2900" kern="1200">
          <a:solidFill>
            <a:schemeClr val="tx1"/>
          </a:solidFill>
          <a:latin typeface="+mn-lt"/>
          <a:ea typeface="+mn-ea"/>
          <a:cs typeface="+mn-cs"/>
        </a:defRPr>
      </a:lvl1pPr>
      <a:lvl2pPr marL="639763" indent="-273050" algn="l" rtl="0" eaLnBrk="0" fontAlgn="base" hangingPunct="0">
        <a:spcBef>
          <a:spcPts val="550"/>
        </a:spcBef>
        <a:spcAft>
          <a:spcPct val="0"/>
        </a:spcAft>
        <a:buClr>
          <a:schemeClr val="accent1"/>
        </a:buClr>
        <a:buSzPct val="70000"/>
        <a:buFont typeface="Wingdings 2" pitchFamily="18" charset="2"/>
        <a:buChar char=""/>
        <a:defRPr sz="2600" kern="1200">
          <a:solidFill>
            <a:schemeClr val="tx1"/>
          </a:solidFill>
          <a:latin typeface="+mn-lt"/>
          <a:ea typeface="+mn-ea"/>
          <a:cs typeface="+mn-cs"/>
        </a:defRPr>
      </a:lvl2pPr>
      <a:lvl3pPr marL="914400" indent="-228600" algn="l" rtl="0" eaLnBrk="0" fontAlgn="base" hangingPunct="0">
        <a:spcBef>
          <a:spcPts val="500"/>
        </a:spcBef>
        <a:spcAft>
          <a:spcPct val="0"/>
        </a:spcAft>
        <a:buClr>
          <a:schemeClr val="accent2"/>
        </a:buClr>
        <a:buSzPct val="75000"/>
        <a:buFont typeface="Wingdings" pitchFamily="2" charset="2"/>
        <a:buChar char=""/>
        <a:defRPr sz="2300" kern="1200">
          <a:solidFill>
            <a:schemeClr val="tx1"/>
          </a:solidFill>
          <a:latin typeface="+mn-lt"/>
          <a:ea typeface="+mn-ea"/>
          <a:cs typeface="+mn-cs"/>
        </a:defRPr>
      </a:lvl3pPr>
      <a:lvl4pPr marL="1371600" indent="-228600" algn="l" rtl="0" eaLnBrk="0" fontAlgn="base" hangingPunct="0">
        <a:spcBef>
          <a:spcPts val="400"/>
        </a:spcBef>
        <a:spcAft>
          <a:spcPct val="0"/>
        </a:spcAft>
        <a:buClr>
          <a:srgbClr val="666699"/>
        </a:buClr>
        <a:buSzPct val="75000"/>
        <a:buFont typeface="Wingdings" pitchFamily="2" charset="2"/>
        <a:buChar char=""/>
        <a:defRPr sz="2000" kern="1200">
          <a:solidFill>
            <a:schemeClr val="tx1"/>
          </a:solidFill>
          <a:latin typeface="+mn-lt"/>
          <a:ea typeface="+mn-ea"/>
          <a:cs typeface="+mn-cs"/>
        </a:defRPr>
      </a:lvl4pPr>
      <a:lvl5pPr marL="1828800" indent="-228600" algn="l" rtl="0" eaLnBrk="0" fontAlgn="base" hangingPunct="0">
        <a:spcBef>
          <a:spcPts val="400"/>
        </a:spcBef>
        <a:spcAft>
          <a:spcPct val="0"/>
        </a:spcAft>
        <a:buClr>
          <a:srgbClr val="999966"/>
        </a:buClr>
        <a:buSzPct val="65000"/>
        <a:buFont typeface="Wingdings" pitchFamily="2" charset="2"/>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5221CB-784E-4944-ACDF-68FBED838DA5}" type="datetimeFigureOut">
              <a:rPr lang="en-US" smtClean="0">
                <a:solidFill>
                  <a:prstClr val="white">
                    <a:tint val="75000"/>
                  </a:prstClr>
                </a:solidFill>
                <a:latin typeface="Calibri"/>
              </a:rPr>
              <a:pPr/>
              <a:t>11/30/23</a:t>
            </a:fld>
            <a:endParaRPr lang="en-US">
              <a:solidFill>
                <a:prstClr val="white">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white">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581F21-8E33-8E45-BBED-55AC9A0700A3}"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2027816802"/>
      </p:ext>
    </p:extLst>
  </p:cSld>
  <p:clrMap bg1="dk1" tx1="lt1" bg2="dk2" tx2="lt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t-EE"/>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pPr defTabSz="914400" fontAlgn="base">
              <a:spcBef>
                <a:spcPct val="0"/>
              </a:spcBef>
              <a:spcAft>
                <a:spcPct val="0"/>
              </a:spcAft>
            </a:pPr>
            <a:fld id="{B212FC09-F03D-E04F-8D7F-876E75F83CBF}" type="datetimeFigureOut">
              <a:rPr lang="et-EE" smtClean="0">
                <a:latin typeface="Calibri" charset="0"/>
                <a:ea typeface="ＭＳ Ｐゴシック" charset="0"/>
                <a:cs typeface="Arial" charset="0"/>
              </a:rPr>
              <a:pPr defTabSz="914400" fontAlgn="base">
                <a:spcBef>
                  <a:spcPct val="0"/>
                </a:spcBef>
                <a:spcAft>
                  <a:spcPct val="0"/>
                </a:spcAft>
              </a:pPr>
              <a:t>30.11.23</a:t>
            </a:fld>
            <a:endParaRPr lang="et-EE">
              <a:latin typeface="Calibri" charset="0"/>
              <a:ea typeface="ＭＳ Ｐゴシック" charset="0"/>
              <a:cs typeface="Arial"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Calibri" pitchFamily="34" charset="0"/>
                <a:ea typeface="+mn-ea"/>
              </a:defRPr>
            </a:lvl1pPr>
          </a:lstStyle>
          <a:p>
            <a:pPr defTabSz="914400" fontAlgn="base">
              <a:spcBef>
                <a:spcPct val="0"/>
              </a:spcBef>
              <a:spcAft>
                <a:spcPct val="0"/>
              </a:spcAft>
              <a:defRPr/>
            </a:pPr>
            <a:endParaRPr lang="et-EE">
              <a:solidFill>
                <a:prstClr val="black">
                  <a:tint val="75000"/>
                </a:prstClr>
              </a:solidFill>
              <a:cs typeface="Arial"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pPr defTabSz="914400" fontAlgn="base">
              <a:spcBef>
                <a:spcPct val="0"/>
              </a:spcBef>
              <a:spcAft>
                <a:spcPct val="0"/>
              </a:spcAft>
            </a:pPr>
            <a:fld id="{1A4E08F6-64E8-3348-8356-95C2E6065D1C}" type="slidenum">
              <a:rPr lang="et-EE" smtClean="0">
                <a:latin typeface="Calibri" charset="0"/>
                <a:ea typeface="ＭＳ Ｐゴシック" charset="0"/>
                <a:cs typeface="Arial" charset="0"/>
              </a:rPr>
              <a:pPr defTabSz="914400" fontAlgn="base">
                <a:spcBef>
                  <a:spcPct val="0"/>
                </a:spcBef>
                <a:spcAft>
                  <a:spcPct val="0"/>
                </a:spcAft>
              </a:pPr>
              <a:t>‹#›</a:t>
            </a:fld>
            <a:endParaRPr lang="et-EE">
              <a:latin typeface="Calibri" charset="0"/>
              <a:ea typeface="ＭＳ Ｐゴシック" charset="0"/>
              <a:cs typeface="Arial" charset="0"/>
            </a:endParaRPr>
          </a:p>
        </p:txBody>
      </p:sp>
    </p:spTree>
    <p:extLst>
      <p:ext uri="{BB962C8B-B14F-4D97-AF65-F5344CB8AC3E}">
        <p14:creationId xmlns:p14="http://schemas.microsoft.com/office/powerpoint/2010/main" val="164443348"/>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Lst>
  <p:txStyles>
    <p:titleStyle>
      <a:lvl1pPr algn="ctr" rtl="0" eaLnBrk="0" fontAlgn="base" hangingPunct="0">
        <a:spcBef>
          <a:spcPct val="0"/>
        </a:spcBef>
        <a:spcAft>
          <a:spcPct val="0"/>
        </a:spcAft>
        <a:defRPr sz="4400" kern="1200">
          <a:solidFill>
            <a:schemeClr val="tx1"/>
          </a:solidFill>
          <a:latin typeface="+mj-lt"/>
          <a:ea typeface="ＭＳ Ｐゴシック" charset="0"/>
          <a:cs typeface="+mj-cs"/>
        </a:defRPr>
      </a:lvl1pPr>
      <a:lvl2pPr algn="ctr" rtl="0" eaLnBrk="0" fontAlgn="base" hangingPunct="0">
        <a:spcBef>
          <a:spcPct val="0"/>
        </a:spcBef>
        <a:spcAft>
          <a:spcPct val="0"/>
        </a:spcAft>
        <a:defRPr sz="4400">
          <a:solidFill>
            <a:schemeClr val="tx1"/>
          </a:solidFill>
          <a:latin typeface="Calibri" pitchFamily="34" charset="0"/>
          <a:ea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6A89ABF1-ED5E-4742-AA00-C5696C138266}" type="slidenum">
              <a:rPr lang="en-US" smtClean="0">
                <a:latin typeface="Calibri"/>
              </a:rPr>
              <a:pPr/>
              <a:t>‹#›</a:t>
            </a:fld>
            <a:endParaRPr lang="en-US">
              <a:latin typeface="Calibri"/>
            </a:endParaRPr>
          </a:p>
        </p:txBody>
      </p:sp>
      <p:sp>
        <p:nvSpPr>
          <p:cNvPr id="5" name="Footer Placeholder 4"/>
          <p:cNvSpPr>
            <a:spLocks noGrp="1"/>
          </p:cNvSpPr>
          <p:nvPr>
            <p:ph type="ftr" sz="quarter" idx="3"/>
          </p:nvPr>
        </p:nvSpPr>
        <p:spPr>
          <a:xfrm rot="16200000">
            <a:off x="7586912" y="4048762"/>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solidFill>
                <a:srgbClr val="C5D1D7"/>
              </a:solidFill>
              <a:latin typeface="Calibri"/>
            </a:endParaRPr>
          </a:p>
        </p:txBody>
      </p:sp>
      <p:sp>
        <p:nvSpPr>
          <p:cNvPr id="4" name="Date Placeholder 3"/>
          <p:cNvSpPr>
            <a:spLocks noGrp="1"/>
          </p:cNvSpPr>
          <p:nvPr>
            <p:ph type="dt" sz="half" idx="2"/>
          </p:nvPr>
        </p:nvSpPr>
        <p:spPr>
          <a:xfrm rot="16200000">
            <a:off x="7551353" y="1645922"/>
            <a:ext cx="2438399" cy="365760"/>
          </a:xfrm>
          <a:prstGeom prst="rect">
            <a:avLst/>
          </a:prstGeom>
        </p:spPr>
        <p:txBody>
          <a:bodyPr vert="horz" lIns="91440" tIns="45720" rIns="91440" bIns="45720" rtlCol="0" anchor="ctr"/>
          <a:lstStyle>
            <a:lvl1pPr algn="l">
              <a:defRPr sz="1200">
                <a:solidFill>
                  <a:schemeClr val="bg2"/>
                </a:solidFill>
              </a:defRPr>
            </a:lvl1pPr>
          </a:lstStyle>
          <a:p>
            <a:fld id="{E214EAFD-8C87-C049-9730-F311CCFCE807}" type="datetimeFigureOut">
              <a:rPr lang="en-US" smtClean="0">
                <a:solidFill>
                  <a:srgbClr val="C5D1D7"/>
                </a:solidFill>
                <a:latin typeface="Calibri"/>
              </a:rPr>
              <a:pPr/>
              <a:t>11/30/23</a:t>
            </a:fld>
            <a:endParaRPr lang="en-US">
              <a:solidFill>
                <a:srgbClr val="C5D1D7"/>
              </a:solidFill>
              <a:latin typeface="Calibri"/>
            </a:endParaRPr>
          </a:p>
        </p:txBody>
      </p:sp>
    </p:spTree>
    <p:extLst>
      <p:ext uri="{BB962C8B-B14F-4D97-AF65-F5344CB8AC3E}">
        <p14:creationId xmlns:p14="http://schemas.microsoft.com/office/powerpoint/2010/main" val="1542506268"/>
      </p:ext>
    </p:extLst>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6A89ABF1-ED5E-4742-AA00-C5696C138266}" type="slidenum">
              <a:rPr lang="en-US" smtClean="0">
                <a:latin typeface="Calibri"/>
              </a:rPr>
              <a:pPr/>
              <a:t>‹#›</a:t>
            </a:fld>
            <a:endParaRPr lang="en-US">
              <a:latin typeface="Calibri"/>
            </a:endParaRPr>
          </a:p>
        </p:txBody>
      </p:sp>
      <p:sp>
        <p:nvSpPr>
          <p:cNvPr id="5" name="Footer Placeholder 4"/>
          <p:cNvSpPr>
            <a:spLocks noGrp="1"/>
          </p:cNvSpPr>
          <p:nvPr>
            <p:ph type="ftr" sz="quarter" idx="3"/>
          </p:nvPr>
        </p:nvSpPr>
        <p:spPr>
          <a:xfrm rot="16200000">
            <a:off x="7586912" y="4048762"/>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solidFill>
                <a:srgbClr val="C5D1D7"/>
              </a:solidFill>
              <a:latin typeface="Calibri"/>
            </a:endParaRPr>
          </a:p>
        </p:txBody>
      </p:sp>
      <p:sp>
        <p:nvSpPr>
          <p:cNvPr id="4" name="Date Placeholder 3"/>
          <p:cNvSpPr>
            <a:spLocks noGrp="1"/>
          </p:cNvSpPr>
          <p:nvPr>
            <p:ph type="dt" sz="half" idx="2"/>
          </p:nvPr>
        </p:nvSpPr>
        <p:spPr>
          <a:xfrm rot="16200000">
            <a:off x="7551353" y="1645922"/>
            <a:ext cx="2438399" cy="365760"/>
          </a:xfrm>
          <a:prstGeom prst="rect">
            <a:avLst/>
          </a:prstGeom>
        </p:spPr>
        <p:txBody>
          <a:bodyPr vert="horz" lIns="91440" tIns="45720" rIns="91440" bIns="45720" rtlCol="0" anchor="ctr"/>
          <a:lstStyle>
            <a:lvl1pPr algn="l">
              <a:defRPr sz="1200">
                <a:solidFill>
                  <a:schemeClr val="bg2"/>
                </a:solidFill>
              </a:defRPr>
            </a:lvl1pPr>
          </a:lstStyle>
          <a:p>
            <a:r>
              <a:rPr lang="en-US">
                <a:solidFill>
                  <a:srgbClr val="C5D1D7"/>
                </a:solidFill>
                <a:latin typeface="Calibri"/>
              </a:rPr>
              <a:t>10/15/20</a:t>
            </a:r>
          </a:p>
        </p:txBody>
      </p:sp>
    </p:spTree>
    <p:extLst>
      <p:ext uri="{BB962C8B-B14F-4D97-AF65-F5344CB8AC3E}">
        <p14:creationId xmlns:p14="http://schemas.microsoft.com/office/powerpoint/2010/main" val="3335856655"/>
      </p:ext>
    </p:extLst>
  </p:cSld>
  <p:clrMap bg1="lt1" tx1="dk1" bg2="lt2" tx2="dk2" accent1="accent1" accent2="accent2" accent3="accent3" accent4="accent4" accent5="accent5" accent6="accent6" hlink="hlink" folHlink="folHlink"/>
  <p:sldLayoutIdLst>
    <p:sldLayoutId id="2147483815"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 id="2147483824" r:id="rId10"/>
    <p:sldLayoutId id="2147483825" r:id="rId11"/>
  </p:sldLayoutIdLst>
  <p:hf sldNum="0" hdr="0" ftr="0" dt="0"/>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132F5D"/>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6851764"/>
      </p:ext>
    </p:extLst>
  </p:cSld>
  <p:clrMap bg1="dk1" tx1="lt1" bg2="dk2" tx2="lt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 id="2147483832" r:id="rId6"/>
    <p:sldLayoutId id="2147483833" r:id="rId7"/>
    <p:sldLayoutId id="2147483834" r:id="rId8"/>
    <p:sldLayoutId id="2147483835" r:id="rId9"/>
    <p:sldLayoutId id="2147483836" r:id="rId10"/>
    <p:sldLayoutId id="2147483837" r:id="rId11"/>
    <p:sldLayoutId id="2147483838" r:id="rId12"/>
    <p:sldLayoutId id="2147483839" r:id="rId13"/>
    <p:sldLayoutId id="2147483840" r:id="rId14"/>
    <p:sldLayoutId id="2147483841" r:id="rId15"/>
    <p:sldLayoutId id="2147483842" r:id="rId16"/>
    <p:sldLayoutId id="2147483843" r:id="rId17"/>
    <p:sldLayoutId id="2147483844" r:id="rId18"/>
    <p:sldLayoutId id="2147483845" r:id="rId19"/>
    <p:sldLayoutId id="2147483846" r:id="rId20"/>
  </p:sldLayoutIdLst>
  <p:hf sldNum="0"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6A89ABF1-ED5E-4742-AA00-C5696C138266}" type="slidenum">
              <a:rPr lang="en-US" smtClean="0">
                <a:latin typeface="Calibri"/>
              </a:rPr>
              <a:pPr/>
              <a:t>‹#›</a:t>
            </a:fld>
            <a:endParaRPr lang="en-US">
              <a:latin typeface="Calibri"/>
            </a:endParaRPr>
          </a:p>
        </p:txBody>
      </p:sp>
      <p:sp>
        <p:nvSpPr>
          <p:cNvPr id="5" name="Footer Placeholder 4"/>
          <p:cNvSpPr>
            <a:spLocks noGrp="1"/>
          </p:cNvSpPr>
          <p:nvPr>
            <p:ph type="ftr" sz="quarter" idx="3"/>
          </p:nvPr>
        </p:nvSpPr>
        <p:spPr>
          <a:xfrm rot="16200000">
            <a:off x="7586912" y="4048762"/>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solidFill>
                <a:srgbClr val="C5D1D7"/>
              </a:solidFill>
              <a:latin typeface="Calibri"/>
            </a:endParaRPr>
          </a:p>
        </p:txBody>
      </p:sp>
      <p:sp>
        <p:nvSpPr>
          <p:cNvPr id="4" name="Date Placeholder 3"/>
          <p:cNvSpPr>
            <a:spLocks noGrp="1"/>
          </p:cNvSpPr>
          <p:nvPr>
            <p:ph type="dt" sz="half" idx="2"/>
          </p:nvPr>
        </p:nvSpPr>
        <p:spPr>
          <a:xfrm rot="16200000">
            <a:off x="7551353" y="1645922"/>
            <a:ext cx="2438399" cy="365760"/>
          </a:xfrm>
          <a:prstGeom prst="rect">
            <a:avLst/>
          </a:prstGeom>
        </p:spPr>
        <p:txBody>
          <a:bodyPr vert="horz" lIns="91440" tIns="45720" rIns="91440" bIns="45720" rtlCol="0" anchor="ctr"/>
          <a:lstStyle>
            <a:lvl1pPr algn="l">
              <a:defRPr sz="1200">
                <a:solidFill>
                  <a:schemeClr val="bg2"/>
                </a:solidFill>
              </a:defRPr>
            </a:lvl1pPr>
          </a:lstStyle>
          <a:p>
            <a:r>
              <a:rPr lang="en-US">
                <a:solidFill>
                  <a:srgbClr val="C5D1D7"/>
                </a:solidFill>
                <a:latin typeface="Calibri"/>
              </a:rPr>
              <a:t>10/15/20</a:t>
            </a:r>
          </a:p>
        </p:txBody>
      </p:sp>
    </p:spTree>
    <p:extLst>
      <p:ext uri="{BB962C8B-B14F-4D97-AF65-F5344CB8AC3E}">
        <p14:creationId xmlns:p14="http://schemas.microsoft.com/office/powerpoint/2010/main" val="588332617"/>
      </p:ext>
    </p:extLst>
  </p:cSld>
  <p:clrMap bg1="lt1" tx1="dk1" bg2="lt2" tx2="dk2" accent1="accent1" accent2="accent2" accent3="accent3" accent4="accent4" accent5="accent5" accent6="accent6" hlink="hlink" folHlink="folHlink"/>
  <p:sldLayoutIdLst>
    <p:sldLayoutId id="2147483848" r:id="rId1"/>
    <p:sldLayoutId id="2147483849" r:id="rId2"/>
    <p:sldLayoutId id="2147483850" r:id="rId3"/>
    <p:sldLayoutId id="2147483851" r:id="rId4"/>
    <p:sldLayoutId id="2147483852" r:id="rId5"/>
    <p:sldLayoutId id="2147483853" r:id="rId6"/>
    <p:sldLayoutId id="2147483854" r:id="rId7"/>
    <p:sldLayoutId id="2147483855" r:id="rId8"/>
    <p:sldLayoutId id="2147483856" r:id="rId9"/>
    <p:sldLayoutId id="2147483857" r:id="rId10"/>
    <p:sldLayoutId id="2147483858" r:id="rId11"/>
  </p:sldLayoutIdLst>
  <p:hf sldNum="0" hdr="0" ftr="0" dt="0"/>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6A89ABF1-ED5E-4742-AA00-C5696C138266}" type="slidenum">
              <a:rPr lang="en-US" smtClean="0">
                <a:latin typeface="Calibri"/>
              </a:rPr>
              <a:pPr/>
              <a:t>‹#›</a:t>
            </a:fld>
            <a:endParaRPr lang="en-US">
              <a:latin typeface="Calibri"/>
            </a:endParaRPr>
          </a:p>
        </p:txBody>
      </p:sp>
      <p:sp>
        <p:nvSpPr>
          <p:cNvPr id="5" name="Footer Placeholder 4"/>
          <p:cNvSpPr>
            <a:spLocks noGrp="1"/>
          </p:cNvSpPr>
          <p:nvPr>
            <p:ph type="ftr" sz="quarter" idx="3"/>
          </p:nvPr>
        </p:nvSpPr>
        <p:spPr>
          <a:xfrm rot="16200000">
            <a:off x="7586912" y="4048762"/>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solidFill>
                <a:srgbClr val="C5D1D7"/>
              </a:solidFill>
              <a:latin typeface="Calibri"/>
            </a:endParaRPr>
          </a:p>
        </p:txBody>
      </p:sp>
      <p:sp>
        <p:nvSpPr>
          <p:cNvPr id="4" name="Date Placeholder 3"/>
          <p:cNvSpPr>
            <a:spLocks noGrp="1"/>
          </p:cNvSpPr>
          <p:nvPr>
            <p:ph type="dt" sz="half" idx="2"/>
          </p:nvPr>
        </p:nvSpPr>
        <p:spPr>
          <a:xfrm rot="16200000">
            <a:off x="7551353" y="1645922"/>
            <a:ext cx="2438399" cy="365760"/>
          </a:xfrm>
          <a:prstGeom prst="rect">
            <a:avLst/>
          </a:prstGeom>
        </p:spPr>
        <p:txBody>
          <a:bodyPr vert="horz" lIns="91440" tIns="45720" rIns="91440" bIns="45720" rtlCol="0" anchor="ctr"/>
          <a:lstStyle>
            <a:lvl1pPr algn="l">
              <a:defRPr sz="1200">
                <a:solidFill>
                  <a:schemeClr val="bg2"/>
                </a:solidFill>
              </a:defRPr>
            </a:lvl1pPr>
          </a:lstStyle>
          <a:p>
            <a:r>
              <a:rPr lang="en-US">
                <a:solidFill>
                  <a:srgbClr val="C5D1D7"/>
                </a:solidFill>
                <a:latin typeface="Calibri"/>
              </a:rPr>
              <a:t>10/15/20</a:t>
            </a:r>
          </a:p>
        </p:txBody>
      </p:sp>
    </p:spTree>
    <p:extLst>
      <p:ext uri="{BB962C8B-B14F-4D97-AF65-F5344CB8AC3E}">
        <p14:creationId xmlns:p14="http://schemas.microsoft.com/office/powerpoint/2010/main" val="2327753113"/>
      </p:ext>
    </p:extLst>
  </p:cSld>
  <p:clrMap bg1="lt1" tx1="dk1" bg2="lt2" tx2="dk2" accent1="accent1" accent2="accent2" accent3="accent3" accent4="accent4" accent5="accent5" accent6="accent6" hlink="hlink" folHlink="folHlink"/>
  <p:sldLayoutIdLst>
    <p:sldLayoutId id="2147483872" r:id="rId1"/>
    <p:sldLayoutId id="2147483873" r:id="rId2"/>
    <p:sldLayoutId id="2147483874" r:id="rId3"/>
    <p:sldLayoutId id="2147483875" r:id="rId4"/>
    <p:sldLayoutId id="2147483876" r:id="rId5"/>
    <p:sldLayoutId id="2147483877" r:id="rId6"/>
    <p:sldLayoutId id="2147483878" r:id="rId7"/>
    <p:sldLayoutId id="2147483879" r:id="rId8"/>
    <p:sldLayoutId id="2147483880" r:id="rId9"/>
    <p:sldLayoutId id="2147483881" r:id="rId10"/>
    <p:sldLayoutId id="2147483882" r:id="rId11"/>
  </p:sldLayoutIdLst>
  <p:hf sldNum="0" hdr="0" ftr="0" dt="0"/>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5221CB-784E-4944-ACDF-68FBED838DA5}" type="datetimeFigureOut">
              <a:rPr lang="en-US" smtClean="0">
                <a:solidFill>
                  <a:prstClr val="white">
                    <a:tint val="75000"/>
                  </a:prstClr>
                </a:solidFill>
                <a:latin typeface="Calibri"/>
              </a:rPr>
              <a:pPr/>
              <a:t>11/30/23</a:t>
            </a:fld>
            <a:endParaRPr lang="en-US">
              <a:solidFill>
                <a:prstClr val="white">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white">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581F21-8E33-8E45-BBED-55AC9A0700A3}"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3034880015"/>
      </p:ext>
    </p:extLst>
  </p:cSld>
  <p:clrMap bg1="dk1" tx1="lt1" bg2="dk2" tx2="lt2" accent1="accent1" accent2="accent2" accent3="accent3" accent4="accent4" accent5="accent5" accent6="accent6" hlink="hlink" folHlink="folHlink"/>
  <p:sldLayoutIdLst>
    <p:sldLayoutId id="2147483896" r:id="rId1"/>
    <p:sldLayoutId id="2147483897" r:id="rId2"/>
    <p:sldLayoutId id="2147483898" r:id="rId3"/>
    <p:sldLayoutId id="2147483899" r:id="rId4"/>
    <p:sldLayoutId id="2147483900" r:id="rId5"/>
    <p:sldLayoutId id="2147483901" r:id="rId6"/>
    <p:sldLayoutId id="2147483902" r:id="rId7"/>
    <p:sldLayoutId id="2147483903" r:id="rId8"/>
    <p:sldLayoutId id="2147483904" r:id="rId9"/>
    <p:sldLayoutId id="2147483905" r:id="rId10"/>
    <p:sldLayoutId id="2147483906"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5221CB-784E-4944-ACDF-68FBED838DA5}" type="datetimeFigureOut">
              <a:rPr lang="en-US" smtClean="0">
                <a:solidFill>
                  <a:prstClr val="white">
                    <a:tint val="75000"/>
                  </a:prstClr>
                </a:solidFill>
                <a:latin typeface="Calibri"/>
              </a:rPr>
              <a:pPr/>
              <a:t>11/30/23</a:t>
            </a:fld>
            <a:endParaRPr lang="en-US">
              <a:solidFill>
                <a:prstClr val="white">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white">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581F21-8E33-8E45-BBED-55AC9A0700A3}"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2018938469"/>
      </p:ext>
    </p:extLst>
  </p:cSld>
  <p:clrMap bg1="dk1" tx1="lt1" bg2="dk2" tx2="lt2" accent1="accent1" accent2="accent2" accent3="accent3" accent4="accent4" accent5="accent5" accent6="accent6" hlink="hlink" folHlink="folHlink"/>
  <p:sldLayoutIdLst>
    <p:sldLayoutId id="2147483908" r:id="rId1"/>
    <p:sldLayoutId id="2147483909" r:id="rId2"/>
    <p:sldLayoutId id="2147483910" r:id="rId3"/>
    <p:sldLayoutId id="2147483911" r:id="rId4"/>
    <p:sldLayoutId id="2147483912" r:id="rId5"/>
    <p:sldLayoutId id="2147483913" r:id="rId6"/>
    <p:sldLayoutId id="2147483914" r:id="rId7"/>
    <p:sldLayoutId id="2147483915" r:id="rId8"/>
    <p:sldLayoutId id="2147483916" r:id="rId9"/>
    <p:sldLayoutId id="2147483917" r:id="rId10"/>
    <p:sldLayoutId id="214748391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6A89ABF1-ED5E-4742-AA00-C5696C138266}" type="slidenum">
              <a:rPr lang="en-US" smtClean="0"/>
              <a:t>‹#›</a:t>
            </a:fld>
            <a:endParaRPr lang="en-US"/>
          </a:p>
        </p:txBody>
      </p:sp>
      <p:sp>
        <p:nvSpPr>
          <p:cNvPr id="5" name="Footer Placeholder 4"/>
          <p:cNvSpPr>
            <a:spLocks noGrp="1"/>
          </p:cNvSpPr>
          <p:nvPr>
            <p:ph type="ftr" sz="quarter" idx="3"/>
          </p:nvPr>
        </p:nvSpPr>
        <p:spPr>
          <a:xfrm rot="16200000">
            <a:off x="7586912" y="4048762"/>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3" y="1645922"/>
            <a:ext cx="2438399" cy="365760"/>
          </a:xfrm>
          <a:prstGeom prst="rect">
            <a:avLst/>
          </a:prstGeom>
        </p:spPr>
        <p:txBody>
          <a:bodyPr vert="horz" lIns="91440" tIns="45720" rIns="91440" bIns="45720" rtlCol="0" anchor="ctr"/>
          <a:lstStyle>
            <a:lvl1pPr algn="l">
              <a:defRPr sz="1200">
                <a:solidFill>
                  <a:schemeClr val="bg2"/>
                </a:solidFill>
              </a:defRPr>
            </a:lvl1pPr>
          </a:lstStyle>
          <a:p>
            <a:r>
              <a:rPr lang="en-US"/>
              <a:t>10/15/20</a:t>
            </a:r>
          </a:p>
        </p:txBody>
      </p:sp>
    </p:spTree>
    <p:extLst>
      <p:ext uri="{BB962C8B-B14F-4D97-AF65-F5344CB8AC3E}">
        <p14:creationId xmlns:p14="http://schemas.microsoft.com/office/powerpoint/2010/main" val="452068700"/>
      </p:ext>
    </p:extLst>
  </p:cSld>
  <p:clrMap bg1="lt1" tx1="dk1" bg2="lt2" tx2="dk2" accent1="accent1" accent2="accent2" accent3="accent3" accent4="accent4" accent5="accent5" accent6="accent6" hlink="hlink" folHlink="folHlink"/>
  <p:sldLayoutIdLst>
    <p:sldLayoutId id="2147483932" r:id="rId1"/>
    <p:sldLayoutId id="2147483933" r:id="rId2"/>
    <p:sldLayoutId id="2147483934" r:id="rId3"/>
    <p:sldLayoutId id="2147483935" r:id="rId4"/>
    <p:sldLayoutId id="2147483936" r:id="rId5"/>
    <p:sldLayoutId id="2147483937" r:id="rId6"/>
    <p:sldLayoutId id="2147483938" r:id="rId7"/>
    <p:sldLayoutId id="2147483939" r:id="rId8"/>
    <p:sldLayoutId id="2147483940" r:id="rId9"/>
    <p:sldLayoutId id="2147483941" r:id="rId10"/>
    <p:sldLayoutId id="2147483942" r:id="rId11"/>
  </p:sldLayoutIdLst>
  <p:hf sldNum="0" hdr="0" ftr="0" dt="0"/>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rgbClr val="132F5D"/>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7783255"/>
      </p:ext>
    </p:extLst>
  </p:cSld>
  <p:clrMap bg1="dk1" tx1="lt1" bg2="dk2" tx2="lt2" accent1="accent1" accent2="accent2" accent3="accent3" accent4="accent4" accent5="accent5" accent6="accent6" hlink="hlink" folHlink="folHlink"/>
  <p:sldLayoutIdLst>
    <p:sldLayoutId id="2147483944" r:id="rId1"/>
    <p:sldLayoutId id="2147483945" r:id="rId2"/>
    <p:sldLayoutId id="2147483946" r:id="rId3"/>
    <p:sldLayoutId id="2147483947" r:id="rId4"/>
    <p:sldLayoutId id="2147483948" r:id="rId5"/>
    <p:sldLayoutId id="2147483949" r:id="rId6"/>
    <p:sldLayoutId id="2147483950" r:id="rId7"/>
    <p:sldLayoutId id="2147483951" r:id="rId8"/>
    <p:sldLayoutId id="2147483952" r:id="rId9"/>
    <p:sldLayoutId id="2147483953" r:id="rId10"/>
    <p:sldLayoutId id="2147483954" r:id="rId11"/>
    <p:sldLayoutId id="2147483955" r:id="rId12"/>
    <p:sldLayoutId id="2147483956" r:id="rId13"/>
    <p:sldLayoutId id="2147483957" r:id="rId14"/>
    <p:sldLayoutId id="2147483958" r:id="rId15"/>
    <p:sldLayoutId id="2147483959" r:id="rId16"/>
    <p:sldLayoutId id="2147483960" r:id="rId17"/>
    <p:sldLayoutId id="2147483961" r:id="rId18"/>
    <p:sldLayoutId id="2147483962" r:id="rId19"/>
    <p:sldLayoutId id="2147483963" r:id="rId20"/>
    <p:sldLayoutId id="2147483964" r:id="rId21"/>
  </p:sldLayoutIdLst>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6A89ABF1-ED5E-4742-AA00-C5696C138266}" type="slidenum">
              <a:rPr lang="en-US" smtClean="0"/>
              <a:t>‹#›</a:t>
            </a:fld>
            <a:endParaRPr lang="en-US"/>
          </a:p>
        </p:txBody>
      </p:sp>
      <p:sp>
        <p:nvSpPr>
          <p:cNvPr id="5" name="Footer Placeholder 4"/>
          <p:cNvSpPr>
            <a:spLocks noGrp="1"/>
          </p:cNvSpPr>
          <p:nvPr>
            <p:ph type="ftr" sz="quarter" idx="3"/>
          </p:nvPr>
        </p:nvSpPr>
        <p:spPr>
          <a:xfrm rot="16200000">
            <a:off x="7586912" y="4048762"/>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3" y="1645922"/>
            <a:ext cx="2438399" cy="365760"/>
          </a:xfrm>
          <a:prstGeom prst="rect">
            <a:avLst/>
          </a:prstGeom>
        </p:spPr>
        <p:txBody>
          <a:bodyPr vert="horz" lIns="91440" tIns="45720" rIns="91440" bIns="45720" rtlCol="0" anchor="ctr"/>
          <a:lstStyle>
            <a:lvl1pPr algn="l">
              <a:defRPr sz="1200">
                <a:solidFill>
                  <a:schemeClr val="bg2"/>
                </a:solidFill>
              </a:defRPr>
            </a:lvl1pPr>
          </a:lstStyle>
          <a:p>
            <a:fld id="{E214EAFD-8C87-C049-9730-F311CCFCE807}" type="datetimeFigureOut">
              <a:rPr lang="en-US" smtClean="0"/>
              <a:t>11/30/23</a:t>
            </a:fld>
            <a:endParaRPr lang="en-US"/>
          </a:p>
        </p:txBody>
      </p:sp>
    </p:spTree>
    <p:extLst>
      <p:ext uri="{BB962C8B-B14F-4D97-AF65-F5344CB8AC3E}">
        <p14:creationId xmlns:p14="http://schemas.microsoft.com/office/powerpoint/2010/main" val="2104550054"/>
      </p:ext>
    </p:extLst>
  </p:cSld>
  <p:clrMap bg1="lt1" tx1="dk1" bg2="lt2" tx2="dk2" accent1="accent1" accent2="accent2" accent3="accent3" accent4="accent4" accent5="accent5" accent6="accent6" hlink="hlink" folHlink="folHlink"/>
  <p:sldLayoutIdLst>
    <p:sldLayoutId id="2147483978" r:id="rId1"/>
    <p:sldLayoutId id="2147483979" r:id="rId2"/>
    <p:sldLayoutId id="2147483980" r:id="rId3"/>
    <p:sldLayoutId id="2147483981" r:id="rId4"/>
    <p:sldLayoutId id="2147483982" r:id="rId5"/>
    <p:sldLayoutId id="2147483983" r:id="rId6"/>
    <p:sldLayoutId id="2147483984" r:id="rId7"/>
    <p:sldLayoutId id="2147483985" r:id="rId8"/>
    <p:sldLayoutId id="2147483986" r:id="rId9"/>
    <p:sldLayoutId id="2147483987" r:id="rId10"/>
    <p:sldLayoutId id="2147483988"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Title"/>
          <p:cNvSpPr txBox="1">
            <a:spLocks noGrp="1"/>
          </p:cNvSpPr>
          <p:nvPr>
            <p:ph type="title" hasCustomPrompt="1"/>
          </p:nvPr>
        </p:nvSpPr>
        <p:spPr>
          <a:xfrm>
            <a:off x="452438" y="539750"/>
            <a:ext cx="8239125" cy="7165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Slide Title</a:t>
            </a:r>
          </a:p>
        </p:txBody>
      </p:sp>
      <p:sp>
        <p:nvSpPr>
          <p:cNvPr id="3" name="Body Level One…"/>
          <p:cNvSpPr txBox="1">
            <a:spLocks noGrp="1"/>
          </p:cNvSpPr>
          <p:nvPr>
            <p:ph type="body" idx="1" hasCustomPrompt="1"/>
          </p:nvPr>
        </p:nvSpPr>
        <p:spPr>
          <a:xfrm>
            <a:off x="452438" y="2124252"/>
            <a:ext cx="8239125" cy="412800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Slide bullet text</a:t>
            </a:r>
          </a:p>
          <a:p>
            <a:pPr lvl="1"/>
            <a:endParaRPr/>
          </a:p>
          <a:p>
            <a:pPr lvl="2"/>
            <a:endParaRPr/>
          </a:p>
          <a:p>
            <a:pPr lvl="3"/>
            <a:endParaRPr/>
          </a:p>
          <a:p>
            <a:pPr lvl="4"/>
            <a:endParaRPr/>
          </a:p>
        </p:txBody>
      </p:sp>
      <p:sp>
        <p:nvSpPr>
          <p:cNvPr id="4" name="Slide Number"/>
          <p:cNvSpPr txBox="1">
            <a:spLocks noGrp="1"/>
          </p:cNvSpPr>
          <p:nvPr>
            <p:ph type="sldNum" sz="quarter" idx="2"/>
          </p:nvPr>
        </p:nvSpPr>
        <p:spPr>
          <a:xfrm>
            <a:off x="4500563" y="6521333"/>
            <a:ext cx="195566" cy="206467"/>
          </a:xfrm>
          <a:prstGeom prst="rect">
            <a:avLst/>
          </a:prstGeom>
          <a:ln w="12700">
            <a:miter lim="400000"/>
          </a:ln>
        </p:spPr>
        <p:txBody>
          <a:bodyPr wrap="none" lIns="50800" tIns="50800" rIns="50800" bIns="50800" anchor="b">
            <a:spAutoFit/>
          </a:bodyPr>
          <a:lstStyle>
            <a:lvl1pPr defTabSz="219075">
              <a:defRPr sz="675">
                <a:solidFill>
                  <a:srgbClr val="000000"/>
                </a:solidFill>
              </a:defRPr>
            </a:lvl1pPr>
          </a:lstStyle>
          <a:p>
            <a:fld id="{86CB4B4D-7CA3-9044-876B-883B54F8677D}" type="slidenum">
              <a:t>‹#›</a:t>
            </a:fld>
            <a:endParaRPr/>
          </a:p>
        </p:txBody>
      </p:sp>
    </p:spTree>
    <p:extLst>
      <p:ext uri="{BB962C8B-B14F-4D97-AF65-F5344CB8AC3E}">
        <p14:creationId xmlns:p14="http://schemas.microsoft.com/office/powerpoint/2010/main" val="1410396713"/>
      </p:ext>
    </p:extLst>
  </p:cSld>
  <p:clrMap bg1="lt1" tx1="dk1" bg2="lt2" tx2="dk2" accent1="accent1" accent2="accent2" accent3="accent3" accent4="accent4" accent5="accent5" accent6="accent6" hlink="hlink" folHlink="folHlink"/>
  <p:sldLayoutIdLst>
    <p:sldLayoutId id="2147483990" r:id="rId1"/>
    <p:sldLayoutId id="2147483991" r:id="rId2"/>
    <p:sldLayoutId id="2147483992" r:id="rId3"/>
    <p:sldLayoutId id="2147483993" r:id="rId4"/>
    <p:sldLayoutId id="2147483994" r:id="rId5"/>
    <p:sldLayoutId id="2147483995" r:id="rId6"/>
    <p:sldLayoutId id="2147483996" r:id="rId7"/>
    <p:sldLayoutId id="2147483997" r:id="rId8"/>
    <p:sldLayoutId id="2147483998" r:id="rId9"/>
    <p:sldLayoutId id="2147483999" r:id="rId10"/>
    <p:sldLayoutId id="2147484000" r:id="rId11"/>
    <p:sldLayoutId id="2147484001" r:id="rId12"/>
    <p:sldLayoutId id="2147484002" r:id="rId13"/>
    <p:sldLayoutId id="2147484003" r:id="rId14"/>
    <p:sldLayoutId id="2147484004" r:id="rId15"/>
  </p:sldLayoutIdLst>
  <p:transition spd="med"/>
  <p:txStyles>
    <p:titleStyle>
      <a:lvl1pPr marL="0" marR="0" indent="0" algn="l" defTabSz="914377" rtl="0" latinLnBrk="0">
        <a:lnSpc>
          <a:spcPct val="80000"/>
        </a:lnSpc>
        <a:spcBef>
          <a:spcPts val="0"/>
        </a:spcBef>
        <a:spcAft>
          <a:spcPts val="0"/>
        </a:spcAft>
        <a:buClrTx/>
        <a:buSzTx/>
        <a:buFontTx/>
        <a:buNone/>
        <a:tabLst/>
        <a:defRPr sz="3188" b="1" i="0" u="none" strike="noStrike" cap="none" spc="-64" baseline="0">
          <a:solidFill>
            <a:srgbClr val="000000"/>
          </a:solidFill>
          <a:uFillTx/>
          <a:latin typeface="+mn-lt"/>
          <a:ea typeface="+mn-ea"/>
          <a:cs typeface="+mn-cs"/>
          <a:sym typeface="Helvetica Neue"/>
        </a:defRPr>
      </a:lvl1pPr>
      <a:lvl2pPr marL="0" marR="0" indent="171450" algn="l" defTabSz="914377" rtl="0" latinLnBrk="0">
        <a:lnSpc>
          <a:spcPct val="80000"/>
        </a:lnSpc>
        <a:spcBef>
          <a:spcPts val="0"/>
        </a:spcBef>
        <a:spcAft>
          <a:spcPts val="0"/>
        </a:spcAft>
        <a:buClrTx/>
        <a:buSzTx/>
        <a:buFontTx/>
        <a:buNone/>
        <a:tabLst/>
        <a:defRPr sz="3188" b="1" i="0" u="none" strike="noStrike" cap="none" spc="-64" baseline="0">
          <a:solidFill>
            <a:srgbClr val="000000"/>
          </a:solidFill>
          <a:uFillTx/>
          <a:latin typeface="+mn-lt"/>
          <a:ea typeface="+mn-ea"/>
          <a:cs typeface="+mn-cs"/>
          <a:sym typeface="Helvetica Neue"/>
        </a:defRPr>
      </a:lvl2pPr>
      <a:lvl3pPr marL="0" marR="0" indent="342900" algn="l" defTabSz="914377" rtl="0" latinLnBrk="0">
        <a:lnSpc>
          <a:spcPct val="80000"/>
        </a:lnSpc>
        <a:spcBef>
          <a:spcPts val="0"/>
        </a:spcBef>
        <a:spcAft>
          <a:spcPts val="0"/>
        </a:spcAft>
        <a:buClrTx/>
        <a:buSzTx/>
        <a:buFontTx/>
        <a:buNone/>
        <a:tabLst/>
        <a:defRPr sz="3188" b="1" i="0" u="none" strike="noStrike" cap="none" spc="-64" baseline="0">
          <a:solidFill>
            <a:srgbClr val="000000"/>
          </a:solidFill>
          <a:uFillTx/>
          <a:latin typeface="+mn-lt"/>
          <a:ea typeface="+mn-ea"/>
          <a:cs typeface="+mn-cs"/>
          <a:sym typeface="Helvetica Neue"/>
        </a:defRPr>
      </a:lvl3pPr>
      <a:lvl4pPr marL="0" marR="0" indent="514350" algn="l" defTabSz="914377" rtl="0" latinLnBrk="0">
        <a:lnSpc>
          <a:spcPct val="80000"/>
        </a:lnSpc>
        <a:spcBef>
          <a:spcPts val="0"/>
        </a:spcBef>
        <a:spcAft>
          <a:spcPts val="0"/>
        </a:spcAft>
        <a:buClrTx/>
        <a:buSzTx/>
        <a:buFontTx/>
        <a:buNone/>
        <a:tabLst/>
        <a:defRPr sz="3188" b="1" i="0" u="none" strike="noStrike" cap="none" spc="-64" baseline="0">
          <a:solidFill>
            <a:srgbClr val="000000"/>
          </a:solidFill>
          <a:uFillTx/>
          <a:latin typeface="+mn-lt"/>
          <a:ea typeface="+mn-ea"/>
          <a:cs typeface="+mn-cs"/>
          <a:sym typeface="Helvetica Neue"/>
        </a:defRPr>
      </a:lvl4pPr>
      <a:lvl5pPr marL="0" marR="0" indent="685800" algn="l" defTabSz="914377" rtl="0" latinLnBrk="0">
        <a:lnSpc>
          <a:spcPct val="80000"/>
        </a:lnSpc>
        <a:spcBef>
          <a:spcPts val="0"/>
        </a:spcBef>
        <a:spcAft>
          <a:spcPts val="0"/>
        </a:spcAft>
        <a:buClrTx/>
        <a:buSzTx/>
        <a:buFontTx/>
        <a:buNone/>
        <a:tabLst/>
        <a:defRPr sz="3188" b="1" i="0" u="none" strike="noStrike" cap="none" spc="-64" baseline="0">
          <a:solidFill>
            <a:srgbClr val="000000"/>
          </a:solidFill>
          <a:uFillTx/>
          <a:latin typeface="+mn-lt"/>
          <a:ea typeface="+mn-ea"/>
          <a:cs typeface="+mn-cs"/>
          <a:sym typeface="Helvetica Neue"/>
        </a:defRPr>
      </a:lvl5pPr>
      <a:lvl6pPr marL="0" marR="0" indent="857250" algn="l" defTabSz="914377" rtl="0" latinLnBrk="0">
        <a:lnSpc>
          <a:spcPct val="80000"/>
        </a:lnSpc>
        <a:spcBef>
          <a:spcPts val="0"/>
        </a:spcBef>
        <a:spcAft>
          <a:spcPts val="0"/>
        </a:spcAft>
        <a:buClrTx/>
        <a:buSzTx/>
        <a:buFontTx/>
        <a:buNone/>
        <a:tabLst/>
        <a:defRPr sz="3188" b="1" i="0" u="none" strike="noStrike" cap="none" spc="-64" baseline="0">
          <a:solidFill>
            <a:srgbClr val="000000"/>
          </a:solidFill>
          <a:uFillTx/>
          <a:latin typeface="+mn-lt"/>
          <a:ea typeface="+mn-ea"/>
          <a:cs typeface="+mn-cs"/>
          <a:sym typeface="Helvetica Neue"/>
        </a:defRPr>
      </a:lvl6pPr>
      <a:lvl7pPr marL="0" marR="0" indent="1028700" algn="l" defTabSz="914377" rtl="0" latinLnBrk="0">
        <a:lnSpc>
          <a:spcPct val="80000"/>
        </a:lnSpc>
        <a:spcBef>
          <a:spcPts val="0"/>
        </a:spcBef>
        <a:spcAft>
          <a:spcPts val="0"/>
        </a:spcAft>
        <a:buClrTx/>
        <a:buSzTx/>
        <a:buFontTx/>
        <a:buNone/>
        <a:tabLst/>
        <a:defRPr sz="3188" b="1" i="0" u="none" strike="noStrike" cap="none" spc="-64" baseline="0">
          <a:solidFill>
            <a:srgbClr val="000000"/>
          </a:solidFill>
          <a:uFillTx/>
          <a:latin typeface="+mn-lt"/>
          <a:ea typeface="+mn-ea"/>
          <a:cs typeface="+mn-cs"/>
          <a:sym typeface="Helvetica Neue"/>
        </a:defRPr>
      </a:lvl7pPr>
      <a:lvl8pPr marL="0" marR="0" indent="1200150" algn="l" defTabSz="914377" rtl="0" latinLnBrk="0">
        <a:lnSpc>
          <a:spcPct val="80000"/>
        </a:lnSpc>
        <a:spcBef>
          <a:spcPts val="0"/>
        </a:spcBef>
        <a:spcAft>
          <a:spcPts val="0"/>
        </a:spcAft>
        <a:buClrTx/>
        <a:buSzTx/>
        <a:buFontTx/>
        <a:buNone/>
        <a:tabLst/>
        <a:defRPr sz="3188" b="1" i="0" u="none" strike="noStrike" cap="none" spc="-64" baseline="0">
          <a:solidFill>
            <a:srgbClr val="000000"/>
          </a:solidFill>
          <a:uFillTx/>
          <a:latin typeface="+mn-lt"/>
          <a:ea typeface="+mn-ea"/>
          <a:cs typeface="+mn-cs"/>
          <a:sym typeface="Helvetica Neue"/>
        </a:defRPr>
      </a:lvl8pPr>
      <a:lvl9pPr marL="0" marR="0" indent="1371600" algn="l" defTabSz="914377" rtl="0" latinLnBrk="0">
        <a:lnSpc>
          <a:spcPct val="80000"/>
        </a:lnSpc>
        <a:spcBef>
          <a:spcPts val="0"/>
        </a:spcBef>
        <a:spcAft>
          <a:spcPts val="0"/>
        </a:spcAft>
        <a:buClrTx/>
        <a:buSzTx/>
        <a:buFontTx/>
        <a:buNone/>
        <a:tabLst/>
        <a:defRPr sz="3188" b="1" i="0" u="none" strike="noStrike" cap="none" spc="-64" baseline="0">
          <a:solidFill>
            <a:srgbClr val="000000"/>
          </a:solidFill>
          <a:uFillTx/>
          <a:latin typeface="+mn-lt"/>
          <a:ea typeface="+mn-ea"/>
          <a:cs typeface="+mn-cs"/>
          <a:sym typeface="Helvetica Neue"/>
        </a:defRPr>
      </a:lvl9pPr>
    </p:titleStyle>
    <p:bodyStyle>
      <a:lvl1pPr marL="228600" marR="0" indent="-228600" algn="l" defTabSz="914377" rtl="0" latinLnBrk="0">
        <a:lnSpc>
          <a:spcPct val="90000"/>
        </a:lnSpc>
        <a:spcBef>
          <a:spcPts val="1688"/>
        </a:spcBef>
        <a:spcAft>
          <a:spcPts val="0"/>
        </a:spcAft>
        <a:buClrTx/>
        <a:buSzPct val="123000"/>
        <a:buFontTx/>
        <a:buChar char="•"/>
        <a:tabLst/>
        <a:defRPr sz="1800" b="0" i="0" u="none" strike="noStrike" cap="none" spc="0" baseline="0">
          <a:solidFill>
            <a:srgbClr val="000000"/>
          </a:solidFill>
          <a:uFillTx/>
          <a:latin typeface="+mn-lt"/>
          <a:ea typeface="+mn-ea"/>
          <a:cs typeface="+mn-cs"/>
          <a:sym typeface="Helvetica Neue"/>
        </a:defRPr>
      </a:lvl1pPr>
      <a:lvl2pPr marL="457200" marR="0" indent="-228600" algn="l" defTabSz="914377" rtl="0" latinLnBrk="0">
        <a:lnSpc>
          <a:spcPct val="90000"/>
        </a:lnSpc>
        <a:spcBef>
          <a:spcPts val="1688"/>
        </a:spcBef>
        <a:spcAft>
          <a:spcPts val="0"/>
        </a:spcAft>
        <a:buClrTx/>
        <a:buSzPct val="123000"/>
        <a:buFontTx/>
        <a:buChar char="•"/>
        <a:tabLst/>
        <a:defRPr sz="1800" b="0" i="0" u="none" strike="noStrike" cap="none" spc="0" baseline="0">
          <a:solidFill>
            <a:srgbClr val="000000"/>
          </a:solidFill>
          <a:uFillTx/>
          <a:latin typeface="+mn-lt"/>
          <a:ea typeface="+mn-ea"/>
          <a:cs typeface="+mn-cs"/>
          <a:sym typeface="Helvetica Neue"/>
        </a:defRPr>
      </a:lvl2pPr>
      <a:lvl3pPr marL="685800" marR="0" indent="-228600" algn="l" defTabSz="914377" rtl="0" latinLnBrk="0">
        <a:lnSpc>
          <a:spcPct val="90000"/>
        </a:lnSpc>
        <a:spcBef>
          <a:spcPts val="1688"/>
        </a:spcBef>
        <a:spcAft>
          <a:spcPts val="0"/>
        </a:spcAft>
        <a:buClrTx/>
        <a:buSzPct val="123000"/>
        <a:buFontTx/>
        <a:buChar char="•"/>
        <a:tabLst/>
        <a:defRPr sz="1800" b="0" i="0" u="none" strike="noStrike" cap="none" spc="0" baseline="0">
          <a:solidFill>
            <a:srgbClr val="000000"/>
          </a:solidFill>
          <a:uFillTx/>
          <a:latin typeface="+mn-lt"/>
          <a:ea typeface="+mn-ea"/>
          <a:cs typeface="+mn-cs"/>
          <a:sym typeface="Helvetica Neue"/>
        </a:defRPr>
      </a:lvl3pPr>
      <a:lvl4pPr marL="914400" marR="0" indent="-228600" algn="l" defTabSz="914377" rtl="0" latinLnBrk="0">
        <a:lnSpc>
          <a:spcPct val="90000"/>
        </a:lnSpc>
        <a:spcBef>
          <a:spcPts val="1688"/>
        </a:spcBef>
        <a:spcAft>
          <a:spcPts val="0"/>
        </a:spcAft>
        <a:buClrTx/>
        <a:buSzPct val="123000"/>
        <a:buFontTx/>
        <a:buChar char="•"/>
        <a:tabLst/>
        <a:defRPr sz="1800" b="0" i="0" u="none" strike="noStrike" cap="none" spc="0" baseline="0">
          <a:solidFill>
            <a:srgbClr val="000000"/>
          </a:solidFill>
          <a:uFillTx/>
          <a:latin typeface="+mn-lt"/>
          <a:ea typeface="+mn-ea"/>
          <a:cs typeface="+mn-cs"/>
          <a:sym typeface="Helvetica Neue"/>
        </a:defRPr>
      </a:lvl4pPr>
      <a:lvl5pPr marL="1143000" marR="0" indent="-228600" algn="l" defTabSz="914377" rtl="0" latinLnBrk="0">
        <a:lnSpc>
          <a:spcPct val="90000"/>
        </a:lnSpc>
        <a:spcBef>
          <a:spcPts val="1688"/>
        </a:spcBef>
        <a:spcAft>
          <a:spcPts val="0"/>
        </a:spcAft>
        <a:buClrTx/>
        <a:buSzPct val="123000"/>
        <a:buFontTx/>
        <a:buChar char="•"/>
        <a:tabLst/>
        <a:defRPr sz="1800" b="0" i="0" u="none" strike="noStrike" cap="none" spc="0" baseline="0">
          <a:solidFill>
            <a:srgbClr val="000000"/>
          </a:solidFill>
          <a:uFillTx/>
          <a:latin typeface="+mn-lt"/>
          <a:ea typeface="+mn-ea"/>
          <a:cs typeface="+mn-cs"/>
          <a:sym typeface="Helvetica Neue"/>
        </a:defRPr>
      </a:lvl5pPr>
      <a:lvl6pPr marL="1371600" marR="0" indent="-228600" algn="l" defTabSz="914377" rtl="0" latinLnBrk="0">
        <a:lnSpc>
          <a:spcPct val="90000"/>
        </a:lnSpc>
        <a:spcBef>
          <a:spcPts val="1688"/>
        </a:spcBef>
        <a:spcAft>
          <a:spcPts val="0"/>
        </a:spcAft>
        <a:buClrTx/>
        <a:buSzPct val="123000"/>
        <a:buFontTx/>
        <a:buChar char="•"/>
        <a:tabLst/>
        <a:defRPr sz="1800" b="0" i="0" u="none" strike="noStrike" cap="none" spc="0" baseline="0">
          <a:solidFill>
            <a:srgbClr val="000000"/>
          </a:solidFill>
          <a:uFillTx/>
          <a:latin typeface="+mn-lt"/>
          <a:ea typeface="+mn-ea"/>
          <a:cs typeface="+mn-cs"/>
          <a:sym typeface="Helvetica Neue"/>
        </a:defRPr>
      </a:lvl6pPr>
      <a:lvl7pPr marL="1600200" marR="0" indent="-228600" algn="l" defTabSz="914377" rtl="0" latinLnBrk="0">
        <a:lnSpc>
          <a:spcPct val="90000"/>
        </a:lnSpc>
        <a:spcBef>
          <a:spcPts val="1688"/>
        </a:spcBef>
        <a:spcAft>
          <a:spcPts val="0"/>
        </a:spcAft>
        <a:buClrTx/>
        <a:buSzPct val="123000"/>
        <a:buFontTx/>
        <a:buChar char="•"/>
        <a:tabLst/>
        <a:defRPr sz="1800" b="0" i="0" u="none" strike="noStrike" cap="none" spc="0" baseline="0">
          <a:solidFill>
            <a:srgbClr val="000000"/>
          </a:solidFill>
          <a:uFillTx/>
          <a:latin typeface="+mn-lt"/>
          <a:ea typeface="+mn-ea"/>
          <a:cs typeface="+mn-cs"/>
          <a:sym typeface="Helvetica Neue"/>
        </a:defRPr>
      </a:lvl7pPr>
      <a:lvl8pPr marL="1828800" marR="0" indent="-228600" algn="l" defTabSz="914377" rtl="0" latinLnBrk="0">
        <a:lnSpc>
          <a:spcPct val="90000"/>
        </a:lnSpc>
        <a:spcBef>
          <a:spcPts val="1688"/>
        </a:spcBef>
        <a:spcAft>
          <a:spcPts val="0"/>
        </a:spcAft>
        <a:buClrTx/>
        <a:buSzPct val="123000"/>
        <a:buFontTx/>
        <a:buChar char="•"/>
        <a:tabLst/>
        <a:defRPr sz="1800" b="0" i="0" u="none" strike="noStrike" cap="none" spc="0" baseline="0">
          <a:solidFill>
            <a:srgbClr val="000000"/>
          </a:solidFill>
          <a:uFillTx/>
          <a:latin typeface="+mn-lt"/>
          <a:ea typeface="+mn-ea"/>
          <a:cs typeface="+mn-cs"/>
          <a:sym typeface="Helvetica Neue"/>
        </a:defRPr>
      </a:lvl8pPr>
      <a:lvl9pPr marL="2057400" marR="0" indent="-228600" algn="l" defTabSz="914377" rtl="0" latinLnBrk="0">
        <a:lnSpc>
          <a:spcPct val="90000"/>
        </a:lnSpc>
        <a:spcBef>
          <a:spcPts val="1688"/>
        </a:spcBef>
        <a:spcAft>
          <a:spcPts val="0"/>
        </a:spcAft>
        <a:buClrTx/>
        <a:buSzPct val="123000"/>
        <a:buFontTx/>
        <a:buChar char="•"/>
        <a:tabLst/>
        <a:defRPr sz="1800" b="0" i="0" u="none" strike="noStrike" cap="none" spc="0" baseline="0">
          <a:solidFill>
            <a:srgbClr val="000000"/>
          </a:solidFill>
          <a:uFillTx/>
          <a:latin typeface="+mn-lt"/>
          <a:ea typeface="+mn-ea"/>
          <a:cs typeface="+mn-cs"/>
          <a:sym typeface="Helvetica Neue"/>
        </a:defRPr>
      </a:lvl9pPr>
    </p:bodyStyle>
    <p:otherStyle>
      <a:lvl1pPr marL="0" marR="0" indent="0" algn="ctr" defTabSz="219075" rtl="0" latinLnBrk="0">
        <a:lnSpc>
          <a:spcPct val="100000"/>
        </a:lnSpc>
        <a:spcBef>
          <a:spcPts val="0"/>
        </a:spcBef>
        <a:spcAft>
          <a:spcPts val="0"/>
        </a:spcAft>
        <a:buClrTx/>
        <a:buSzTx/>
        <a:buFontTx/>
        <a:buNone/>
        <a:tabLst/>
        <a:defRPr sz="675" b="0" i="0" u="none" strike="noStrike" cap="none" spc="0" baseline="0">
          <a:solidFill>
            <a:schemeClr val="tx1"/>
          </a:solidFill>
          <a:uFillTx/>
          <a:latin typeface="+mn-lt"/>
          <a:ea typeface="+mn-ea"/>
          <a:cs typeface="+mn-cs"/>
          <a:sym typeface="Helvetica Neue"/>
        </a:defRPr>
      </a:lvl1pPr>
      <a:lvl2pPr marL="0" marR="0" indent="171450" algn="ctr" defTabSz="219075" rtl="0" latinLnBrk="0">
        <a:lnSpc>
          <a:spcPct val="100000"/>
        </a:lnSpc>
        <a:spcBef>
          <a:spcPts val="0"/>
        </a:spcBef>
        <a:spcAft>
          <a:spcPts val="0"/>
        </a:spcAft>
        <a:buClrTx/>
        <a:buSzTx/>
        <a:buFontTx/>
        <a:buNone/>
        <a:tabLst/>
        <a:defRPr sz="675" b="0" i="0" u="none" strike="noStrike" cap="none" spc="0" baseline="0">
          <a:solidFill>
            <a:schemeClr val="tx1"/>
          </a:solidFill>
          <a:uFillTx/>
          <a:latin typeface="+mn-lt"/>
          <a:ea typeface="+mn-ea"/>
          <a:cs typeface="+mn-cs"/>
          <a:sym typeface="Helvetica Neue"/>
        </a:defRPr>
      </a:lvl2pPr>
      <a:lvl3pPr marL="0" marR="0" indent="342900" algn="ctr" defTabSz="219075" rtl="0" latinLnBrk="0">
        <a:lnSpc>
          <a:spcPct val="100000"/>
        </a:lnSpc>
        <a:spcBef>
          <a:spcPts val="0"/>
        </a:spcBef>
        <a:spcAft>
          <a:spcPts val="0"/>
        </a:spcAft>
        <a:buClrTx/>
        <a:buSzTx/>
        <a:buFontTx/>
        <a:buNone/>
        <a:tabLst/>
        <a:defRPr sz="675" b="0" i="0" u="none" strike="noStrike" cap="none" spc="0" baseline="0">
          <a:solidFill>
            <a:schemeClr val="tx1"/>
          </a:solidFill>
          <a:uFillTx/>
          <a:latin typeface="+mn-lt"/>
          <a:ea typeface="+mn-ea"/>
          <a:cs typeface="+mn-cs"/>
          <a:sym typeface="Helvetica Neue"/>
        </a:defRPr>
      </a:lvl3pPr>
      <a:lvl4pPr marL="0" marR="0" indent="514350" algn="ctr" defTabSz="219075" rtl="0" latinLnBrk="0">
        <a:lnSpc>
          <a:spcPct val="100000"/>
        </a:lnSpc>
        <a:spcBef>
          <a:spcPts val="0"/>
        </a:spcBef>
        <a:spcAft>
          <a:spcPts val="0"/>
        </a:spcAft>
        <a:buClrTx/>
        <a:buSzTx/>
        <a:buFontTx/>
        <a:buNone/>
        <a:tabLst/>
        <a:defRPr sz="675" b="0" i="0" u="none" strike="noStrike" cap="none" spc="0" baseline="0">
          <a:solidFill>
            <a:schemeClr val="tx1"/>
          </a:solidFill>
          <a:uFillTx/>
          <a:latin typeface="+mn-lt"/>
          <a:ea typeface="+mn-ea"/>
          <a:cs typeface="+mn-cs"/>
          <a:sym typeface="Helvetica Neue"/>
        </a:defRPr>
      </a:lvl4pPr>
      <a:lvl5pPr marL="0" marR="0" indent="685800" algn="ctr" defTabSz="219075" rtl="0" latinLnBrk="0">
        <a:lnSpc>
          <a:spcPct val="100000"/>
        </a:lnSpc>
        <a:spcBef>
          <a:spcPts val="0"/>
        </a:spcBef>
        <a:spcAft>
          <a:spcPts val="0"/>
        </a:spcAft>
        <a:buClrTx/>
        <a:buSzTx/>
        <a:buFontTx/>
        <a:buNone/>
        <a:tabLst/>
        <a:defRPr sz="675" b="0" i="0" u="none" strike="noStrike" cap="none" spc="0" baseline="0">
          <a:solidFill>
            <a:schemeClr val="tx1"/>
          </a:solidFill>
          <a:uFillTx/>
          <a:latin typeface="+mn-lt"/>
          <a:ea typeface="+mn-ea"/>
          <a:cs typeface="+mn-cs"/>
          <a:sym typeface="Helvetica Neue"/>
        </a:defRPr>
      </a:lvl5pPr>
      <a:lvl6pPr marL="0" marR="0" indent="857250" algn="ctr" defTabSz="219075" rtl="0" latinLnBrk="0">
        <a:lnSpc>
          <a:spcPct val="100000"/>
        </a:lnSpc>
        <a:spcBef>
          <a:spcPts val="0"/>
        </a:spcBef>
        <a:spcAft>
          <a:spcPts val="0"/>
        </a:spcAft>
        <a:buClrTx/>
        <a:buSzTx/>
        <a:buFontTx/>
        <a:buNone/>
        <a:tabLst/>
        <a:defRPr sz="675" b="0" i="0" u="none" strike="noStrike" cap="none" spc="0" baseline="0">
          <a:solidFill>
            <a:schemeClr val="tx1"/>
          </a:solidFill>
          <a:uFillTx/>
          <a:latin typeface="+mn-lt"/>
          <a:ea typeface="+mn-ea"/>
          <a:cs typeface="+mn-cs"/>
          <a:sym typeface="Helvetica Neue"/>
        </a:defRPr>
      </a:lvl6pPr>
      <a:lvl7pPr marL="0" marR="0" indent="1028700" algn="ctr" defTabSz="219075" rtl="0" latinLnBrk="0">
        <a:lnSpc>
          <a:spcPct val="100000"/>
        </a:lnSpc>
        <a:spcBef>
          <a:spcPts val="0"/>
        </a:spcBef>
        <a:spcAft>
          <a:spcPts val="0"/>
        </a:spcAft>
        <a:buClrTx/>
        <a:buSzTx/>
        <a:buFontTx/>
        <a:buNone/>
        <a:tabLst/>
        <a:defRPr sz="675" b="0" i="0" u="none" strike="noStrike" cap="none" spc="0" baseline="0">
          <a:solidFill>
            <a:schemeClr val="tx1"/>
          </a:solidFill>
          <a:uFillTx/>
          <a:latin typeface="+mn-lt"/>
          <a:ea typeface="+mn-ea"/>
          <a:cs typeface="+mn-cs"/>
          <a:sym typeface="Helvetica Neue"/>
        </a:defRPr>
      </a:lvl7pPr>
      <a:lvl8pPr marL="0" marR="0" indent="1200150" algn="ctr" defTabSz="219075" rtl="0" latinLnBrk="0">
        <a:lnSpc>
          <a:spcPct val="100000"/>
        </a:lnSpc>
        <a:spcBef>
          <a:spcPts val="0"/>
        </a:spcBef>
        <a:spcAft>
          <a:spcPts val="0"/>
        </a:spcAft>
        <a:buClrTx/>
        <a:buSzTx/>
        <a:buFontTx/>
        <a:buNone/>
        <a:tabLst/>
        <a:defRPr sz="675" b="0" i="0" u="none" strike="noStrike" cap="none" spc="0" baseline="0">
          <a:solidFill>
            <a:schemeClr val="tx1"/>
          </a:solidFill>
          <a:uFillTx/>
          <a:latin typeface="+mn-lt"/>
          <a:ea typeface="+mn-ea"/>
          <a:cs typeface="+mn-cs"/>
          <a:sym typeface="Helvetica Neue"/>
        </a:defRPr>
      </a:lvl8pPr>
      <a:lvl9pPr marL="0" marR="0" indent="1371600" algn="ctr" defTabSz="219075" rtl="0" latinLnBrk="0">
        <a:lnSpc>
          <a:spcPct val="100000"/>
        </a:lnSpc>
        <a:spcBef>
          <a:spcPts val="0"/>
        </a:spcBef>
        <a:spcAft>
          <a:spcPts val="0"/>
        </a:spcAft>
        <a:buClrTx/>
        <a:buSzTx/>
        <a:buFontTx/>
        <a:buNone/>
        <a:tabLst/>
        <a:defRPr sz="675" b="0" i="0" u="none" strike="noStrike" cap="none" spc="0" baseline="0">
          <a:solidFill>
            <a:schemeClr val="tx1"/>
          </a:solidFill>
          <a:uFillTx/>
          <a:latin typeface="+mn-lt"/>
          <a:ea typeface="+mn-ea"/>
          <a:cs typeface="+mn-cs"/>
          <a:sym typeface="Helvetica Neue"/>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rgbClr val="132F5D"/>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9964470"/>
      </p:ext>
    </p:extLst>
  </p:cSld>
  <p:clrMap bg1="dk1" tx1="lt1" bg2="dk2" tx2="lt2" accent1="accent1" accent2="accent2" accent3="accent3" accent4="accent4" accent5="accent5" accent6="accent6" hlink="hlink" folHlink="folHlink"/>
  <p:sldLayoutIdLst>
    <p:sldLayoutId id="2147484006" r:id="rId1"/>
    <p:sldLayoutId id="2147484007" r:id="rId2"/>
    <p:sldLayoutId id="2147484008" r:id="rId3"/>
    <p:sldLayoutId id="2147484009" r:id="rId4"/>
    <p:sldLayoutId id="2147484010" r:id="rId5"/>
    <p:sldLayoutId id="2147484011" r:id="rId6"/>
    <p:sldLayoutId id="2147484012" r:id="rId7"/>
    <p:sldLayoutId id="2147484013" r:id="rId8"/>
    <p:sldLayoutId id="2147484014" r:id="rId9"/>
    <p:sldLayoutId id="2147484015" r:id="rId10"/>
    <p:sldLayoutId id="2147484016" r:id="rId11"/>
    <p:sldLayoutId id="2147484017" r:id="rId12"/>
    <p:sldLayoutId id="2147484018" r:id="rId13"/>
    <p:sldLayoutId id="2147484019" r:id="rId14"/>
    <p:sldLayoutId id="2147484020" r:id="rId15"/>
    <p:sldLayoutId id="2147484021" r:id="rId16"/>
    <p:sldLayoutId id="2147484022" r:id="rId17"/>
    <p:sldLayoutId id="2147484023" r:id="rId18"/>
    <p:sldLayoutId id="2147484024" r:id="rId19"/>
    <p:sldLayoutId id="2147484025" r:id="rId20"/>
    <p:sldLayoutId id="2147484026" r:id="rId21"/>
  </p:sldLayoutIdLst>
  <p:hf sldNum="0"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175.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17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5.xml"/></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175.xml"/></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175.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17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6.xml"/><Relationship Id="rId1" Type="http://schemas.openxmlformats.org/officeDocument/2006/relationships/tags" Target="../tags/tag1.xml"/><Relationship Id="rId5" Type="http://schemas.openxmlformats.org/officeDocument/2006/relationships/image" Target="../media/image26.PN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notesSlide" Target="../notesSlides/notesSlide10.xml"/><Relationship Id="rId7" Type="http://schemas.openxmlformats.org/officeDocument/2006/relationships/image" Target="../media/image28.PNG"/><Relationship Id="rId2" Type="http://schemas.openxmlformats.org/officeDocument/2006/relationships/slideLayout" Target="../slideLayouts/slideLayout36.xml"/><Relationship Id="rId1" Type="http://schemas.openxmlformats.org/officeDocument/2006/relationships/tags" Target="../tags/tag2.xml"/><Relationship Id="rId6" Type="http://schemas.openxmlformats.org/officeDocument/2006/relationships/image" Target="../media/image26.PNG"/><Relationship Id="rId5" Type="http://schemas.openxmlformats.org/officeDocument/2006/relationships/image" Target="../media/image27.PN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26.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36.xml"/><Relationship Id="rId6" Type="http://schemas.openxmlformats.org/officeDocument/2006/relationships/image" Target="../media/image35.png"/><Relationship Id="rId5" Type="http://schemas.openxmlformats.org/officeDocument/2006/relationships/image" Target="../media/image29.PNG"/><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36.jp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1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5.xml"/><Relationship Id="rId1" Type="http://schemas.openxmlformats.org/officeDocument/2006/relationships/slideLayout" Target="../slideLayouts/slideLayout111.xml"/></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6.xml"/><Relationship Id="rId1" Type="http://schemas.openxmlformats.org/officeDocument/2006/relationships/slideLayout" Target="../slideLayouts/slideLayout111.xml"/><Relationship Id="rId5" Type="http://schemas.openxmlformats.org/officeDocument/2006/relationships/image" Target="../media/image40.png"/><Relationship Id="rId4" Type="http://schemas.openxmlformats.org/officeDocument/2006/relationships/image" Target="../media/image39.jp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17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2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3.xml"/><Relationship Id="rId1" Type="http://schemas.openxmlformats.org/officeDocument/2006/relationships/slideLayout" Target="../slideLayouts/slideLayout155.xml"/></Relationships>
</file>

<file path=ppt/slides/_rels/slide2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4.xml"/><Relationship Id="rId1" Type="http://schemas.openxmlformats.org/officeDocument/2006/relationships/slideLayout" Target="../slideLayouts/slideLayout165.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5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5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55.xml"/></Relationships>
</file>

<file path=ppt/slides/_rels/slide3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1.xml"/><Relationship Id="rId1" Type="http://schemas.openxmlformats.org/officeDocument/2006/relationships/slideLayout" Target="../slideLayouts/slideLayout15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75.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3.xml"/><Relationship Id="rId1" Type="http://schemas.openxmlformats.org/officeDocument/2006/relationships/slideLayout" Target="../slideLayouts/slideLayout17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75.xml"/></Relationships>
</file>

<file path=ppt/slides/_rels/slide3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5.xml"/><Relationship Id="rId1" Type="http://schemas.openxmlformats.org/officeDocument/2006/relationships/slideLayout" Target="../slideLayouts/slideLayout17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75.xml"/></Relationships>
</file>

<file path=ppt/slides/_rels/slide3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7.xml"/><Relationship Id="rId1" Type="http://schemas.openxmlformats.org/officeDocument/2006/relationships/slideLayout" Target="../slideLayouts/slideLayout17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5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45.jpg"/></Relationships>
</file>

<file path=ppt/slides/_rels/slide4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3.xml"/><Relationship Id="rId1" Type="http://schemas.openxmlformats.org/officeDocument/2006/relationships/slideLayout" Target="../slideLayouts/slideLayout12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8.xml"/></Relationships>
</file>

<file path=ppt/slides/_rels/slide4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5.xml"/><Relationship Id="rId1" Type="http://schemas.openxmlformats.org/officeDocument/2006/relationships/slideLayout" Target="../slideLayouts/slideLayout58.xml"/></Relationships>
</file>

<file path=ppt/slides/_rels/slide4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6.xml"/><Relationship Id="rId1" Type="http://schemas.openxmlformats.org/officeDocument/2006/relationships/slideLayout" Target="../slideLayouts/slideLayout122.xml"/><Relationship Id="rId4" Type="http://schemas.openxmlformats.org/officeDocument/2006/relationships/image" Target="../media/image53.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8.xml"/></Relationships>
</file>

<file path=ppt/slides/_rels/slide4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8.xml"/><Relationship Id="rId1" Type="http://schemas.openxmlformats.org/officeDocument/2006/relationships/slideLayout" Target="../slideLayouts/slideLayout122.xml"/><Relationship Id="rId5" Type="http://schemas.openxmlformats.org/officeDocument/2006/relationships/image" Target="../media/image56.png"/><Relationship Id="rId4" Type="http://schemas.openxmlformats.org/officeDocument/2006/relationships/image" Target="../media/image55.png"/></Relationships>
</file>

<file path=ppt/slides/_rels/slide4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9.xml"/><Relationship Id="rId1" Type="http://schemas.openxmlformats.org/officeDocument/2006/relationships/slideLayout" Target="../slideLayouts/slideLayout133.xml"/></Relationships>
</file>

<file path=ppt/slides/_rels/slide5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0.xml"/><Relationship Id="rId1" Type="http://schemas.openxmlformats.org/officeDocument/2006/relationships/slideLayout" Target="../slideLayouts/slideLayout58.xml"/></Relationships>
</file>

<file path=ppt/slides/_rels/slide51.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diagramData" Target="../diagrams/data3.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17" Type="http://schemas.microsoft.com/office/2007/relationships/diagramDrawing" Target="../diagrams/drawing3.xml"/><Relationship Id="rId2" Type="http://schemas.openxmlformats.org/officeDocument/2006/relationships/notesSlide" Target="../notesSlides/notesSlide51.xml"/><Relationship Id="rId16" Type="http://schemas.openxmlformats.org/officeDocument/2006/relationships/diagramColors" Target="../diagrams/colors3.xml"/><Relationship Id="rId1" Type="http://schemas.openxmlformats.org/officeDocument/2006/relationships/slideLayout" Target="../slideLayouts/slideLayout18.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5" Type="http://schemas.openxmlformats.org/officeDocument/2006/relationships/diagramQuickStyle" Target="../diagrams/quickStyle3.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diagramLayout" Target="../diagrams/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55.xml"/></Relationships>
</file>

<file path=ppt/slides/_rels/slide5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3.xml"/><Relationship Id="rId1" Type="http://schemas.openxmlformats.org/officeDocument/2006/relationships/slideLayout" Target="../slideLayouts/slideLayout175.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6.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2.xml"/><Relationship Id="rId1" Type="http://schemas.openxmlformats.org/officeDocument/2006/relationships/tags" Target="../tags/tag10.xml"/><Relationship Id="rId5" Type="http://schemas.openxmlformats.org/officeDocument/2006/relationships/image" Target="../media/image58.jpeg"/><Relationship Id="rId4" Type="http://schemas.openxmlformats.org/officeDocument/2006/relationships/image" Target="../media/image57.jpg"/></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59.jpg"/></Relationships>
</file>

<file path=ppt/slides/_rels/slide5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2.xml"/><Relationship Id="rId1" Type="http://schemas.openxmlformats.org/officeDocument/2006/relationships/tags" Target="../tags/tag13.xml"/><Relationship Id="rId5" Type="http://schemas.openxmlformats.org/officeDocument/2006/relationships/image" Target="../media/image62.png"/><Relationship Id="rId4" Type="http://schemas.openxmlformats.org/officeDocument/2006/relationships/image" Target="../media/image61.jp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6.xml"/></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100.xml"/><Relationship Id="rId1" Type="http://schemas.openxmlformats.org/officeDocument/2006/relationships/tags" Target="../tags/tag14.xml"/><Relationship Id="rId5" Type="http://schemas.openxmlformats.org/officeDocument/2006/relationships/image" Target="../media/image64.png"/><Relationship Id="rId4" Type="http://schemas.openxmlformats.org/officeDocument/2006/relationships/image" Target="../media/image63.jpg"/></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73.xml"/><Relationship Id="rId2" Type="http://schemas.openxmlformats.org/officeDocument/2006/relationships/slideLayout" Target="../slideLayouts/slideLayout100.xml"/><Relationship Id="rId1" Type="http://schemas.openxmlformats.org/officeDocument/2006/relationships/tags" Target="../tags/tag15.xml"/><Relationship Id="rId5" Type="http://schemas.openxmlformats.org/officeDocument/2006/relationships/image" Target="../media/image66.png"/><Relationship Id="rId4" Type="http://schemas.openxmlformats.org/officeDocument/2006/relationships/image" Target="../media/image65.png"/></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74.xml"/><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75.xml"/><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76.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67.png"/></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77.xml"/><Relationship Id="rId2" Type="http://schemas.openxmlformats.org/officeDocument/2006/relationships/slideLayout" Target="../slideLayouts/slideLayout2.xml"/><Relationship Id="rId1" Type="http://schemas.openxmlformats.org/officeDocument/2006/relationships/tags" Target="../tags/tag19.xml"/><Relationship Id="rId5" Type="http://schemas.openxmlformats.org/officeDocument/2006/relationships/image" Target="../media/image62.png"/><Relationship Id="rId4" Type="http://schemas.openxmlformats.org/officeDocument/2006/relationships/image" Target="../media/image61.jpg"/></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78.xml"/><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79.xml"/><Relationship Id="rId2" Type="http://schemas.openxmlformats.org/officeDocument/2006/relationships/slideLayout" Target="../slideLayouts/slideLayout47.xml"/><Relationship Id="rId1" Type="http://schemas.openxmlformats.org/officeDocument/2006/relationships/tags" Target="../tags/tag21.xml"/></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80.xml"/><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8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81.xml"/><Relationship Id="rId1" Type="http://schemas.openxmlformats.org/officeDocument/2006/relationships/slideLayout" Target="../slideLayouts/slideLayout89.xml"/></Relationships>
</file>

<file path=ppt/slides/_rels/slide8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82.xml"/><Relationship Id="rId1" Type="http://schemas.openxmlformats.org/officeDocument/2006/relationships/slideLayout" Target="../slideLayouts/slideLayout89.xml"/><Relationship Id="rId4" Type="http://schemas.openxmlformats.org/officeDocument/2006/relationships/image" Target="../media/image70.png"/></Relationships>
</file>

<file path=ppt/slides/_rels/slide8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83.xml"/><Relationship Id="rId1" Type="http://schemas.openxmlformats.org/officeDocument/2006/relationships/slideLayout" Target="../slideLayouts/slideLayout89.xml"/></Relationships>
</file>

<file path=ppt/slides/_rels/slide8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84.xml"/><Relationship Id="rId1" Type="http://schemas.openxmlformats.org/officeDocument/2006/relationships/slideLayout" Target="../slideLayouts/slideLayout89.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89.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89.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notesSlide" Target="../notesSlides/notesSlide88.xml"/><Relationship Id="rId2" Type="http://schemas.openxmlformats.org/officeDocument/2006/relationships/slideLayout" Target="../slideLayouts/slideLayout89.xml"/><Relationship Id="rId1" Type="http://schemas.openxmlformats.org/officeDocument/2006/relationships/tags" Target="../tags/tag23.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89.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89.xml"/></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91.xml"/><Relationship Id="rId2" Type="http://schemas.openxmlformats.org/officeDocument/2006/relationships/slideLayout" Target="../slideLayouts/slideLayout89.xml"/><Relationship Id="rId1" Type="http://schemas.openxmlformats.org/officeDocument/2006/relationships/tags" Target="../tags/tag24.xml"/></Relationships>
</file>

<file path=ppt/slides/_rels/slide92.xml.rels><?xml version="1.0" encoding="UTF-8" standalone="yes"?>
<Relationships xmlns="http://schemas.openxmlformats.org/package/2006/relationships"><Relationship Id="rId3" Type="http://schemas.openxmlformats.org/officeDocument/2006/relationships/notesSlide" Target="../notesSlides/notesSlide92.xml"/><Relationship Id="rId2" Type="http://schemas.openxmlformats.org/officeDocument/2006/relationships/slideLayout" Target="../slideLayouts/slideLayout89.xml"/><Relationship Id="rId1" Type="http://schemas.openxmlformats.org/officeDocument/2006/relationships/tags" Target="../tags/tag25.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89.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89.xml"/></Relationships>
</file>

<file path=ppt/slides/_rels/slide9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95.xml"/><Relationship Id="rId1" Type="http://schemas.openxmlformats.org/officeDocument/2006/relationships/slideLayout" Target="../slideLayouts/slideLayout89.xml"/></Relationships>
</file>

<file path=ppt/slides/_rels/slide9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6.xml"/><Relationship Id="rId1" Type="http://schemas.openxmlformats.org/officeDocument/2006/relationships/slideLayout" Target="../slideLayouts/slideLayout17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155.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65.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65.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65.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65.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65.xml"/></Relationships>
</file>

<file path=ppt/slides/_rels/slide10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9.xml"/><Relationship Id="rId1" Type="http://schemas.openxmlformats.org/officeDocument/2006/relationships/slideLayout" Target="../slideLayouts/slideLayout175.xml"/></Relationships>
</file>

<file path=ppt/slides/_rels/slide10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00.xml"/><Relationship Id="rId1" Type="http://schemas.openxmlformats.org/officeDocument/2006/relationships/slideLayout" Target="../slideLayouts/slideLayout47.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47.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47.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6.xml"/></Relationships>
</file>

<file path=ppt/slides/_rels/slide108.xml.rels><?xml version="1.0" encoding="UTF-8" standalone="yes"?>
<Relationships xmlns="http://schemas.openxmlformats.org/package/2006/relationships"><Relationship Id="rId3" Type="http://schemas.openxmlformats.org/officeDocument/2006/relationships/notesSlide" Target="../notesSlides/notesSlide104.xml"/><Relationship Id="rId2" Type="http://schemas.openxmlformats.org/officeDocument/2006/relationships/slideLayout" Target="../slideLayouts/slideLayout2.xml"/><Relationship Id="rId1" Type="http://schemas.openxmlformats.org/officeDocument/2006/relationships/tags" Target="../tags/tag26.xml"/><Relationship Id="rId4" Type="http://schemas.openxmlformats.org/officeDocument/2006/relationships/image" Target="../media/image73.jpeg"/></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80.xml"/></Relationships>
</file>

<file path=ppt/slides/_rels/slide11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06.xml"/><Relationship Id="rId1" Type="http://schemas.openxmlformats.org/officeDocument/2006/relationships/slideLayout" Target="../slideLayouts/slideLayout58.xml"/><Relationship Id="rId4" Type="http://schemas.openxmlformats.org/officeDocument/2006/relationships/image" Target="../media/image74.png"/></Relationships>
</file>

<file path=ppt/slides/_rels/slide11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07.xml"/><Relationship Id="rId1" Type="http://schemas.openxmlformats.org/officeDocument/2006/relationships/slideLayout" Target="../slideLayouts/slideLayout58.xml"/><Relationship Id="rId5" Type="http://schemas.openxmlformats.org/officeDocument/2006/relationships/image" Target="../media/image76.jpeg"/><Relationship Id="rId4" Type="http://schemas.openxmlformats.org/officeDocument/2006/relationships/image" Target="../media/image75.png"/></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80.xml"/></Relationships>
</file>

<file path=ppt/slides/_rels/slide113.xml.rels><?xml version="1.0" encoding="UTF-8" standalone="yes"?>
<Relationships xmlns="http://schemas.openxmlformats.org/package/2006/relationships"><Relationship Id="rId3" Type="http://schemas.openxmlformats.org/officeDocument/2006/relationships/chart" Target="../charts/chart5.xml"/><Relationship Id="rId7" Type="http://schemas.openxmlformats.org/officeDocument/2006/relationships/chart" Target="../charts/chart9.xml"/><Relationship Id="rId2" Type="http://schemas.openxmlformats.org/officeDocument/2006/relationships/notesSlide" Target="../notesSlides/notesSlide109.xml"/><Relationship Id="rId1" Type="http://schemas.openxmlformats.org/officeDocument/2006/relationships/slideLayout" Target="../slideLayouts/slideLayout80.xml"/><Relationship Id="rId6" Type="http://schemas.openxmlformats.org/officeDocument/2006/relationships/chart" Target="../charts/chart8.xml"/><Relationship Id="rId5" Type="http://schemas.openxmlformats.org/officeDocument/2006/relationships/chart" Target="../charts/chart7.xml"/><Relationship Id="rId4" Type="http://schemas.openxmlformats.org/officeDocument/2006/relationships/chart" Target="../charts/chart6.xml"/></Relationships>
</file>

<file path=ppt/slides/_rels/slide11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110.xml"/><Relationship Id="rId1" Type="http://schemas.openxmlformats.org/officeDocument/2006/relationships/slideLayout" Target="../slideLayouts/slideLayout155.xml"/><Relationship Id="rId4" Type="http://schemas.openxmlformats.org/officeDocument/2006/relationships/image" Target="../media/image78.jpeg"/></Relationships>
</file>

<file path=ppt/slides/_rels/slide11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11.xml"/><Relationship Id="rId1" Type="http://schemas.openxmlformats.org/officeDocument/2006/relationships/slideLayout" Target="../slideLayouts/slideLayout58.xml"/></Relationships>
</file>

<file path=ppt/slides/_rels/slide116.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112.xml"/><Relationship Id="rId1" Type="http://schemas.openxmlformats.org/officeDocument/2006/relationships/slideLayout" Target="../slideLayouts/slideLayout58.xml"/><Relationship Id="rId4" Type="http://schemas.openxmlformats.org/officeDocument/2006/relationships/image" Target="../media/image81.jpg"/></Relationships>
</file>

<file path=ppt/slides/_rels/slide11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113.xml"/><Relationship Id="rId1" Type="http://schemas.openxmlformats.org/officeDocument/2006/relationships/slideLayout" Target="../slideLayouts/slideLayout58.xml"/></Relationships>
</file>

<file path=ppt/slides/_rels/slide118.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114.xml"/><Relationship Id="rId1" Type="http://schemas.openxmlformats.org/officeDocument/2006/relationships/slideLayout" Target="../slideLayouts/slideLayout58.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47.xml"/></Relationships>
</file>

<file path=ppt/slides/_rels/slide12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16.xml"/><Relationship Id="rId1" Type="http://schemas.openxmlformats.org/officeDocument/2006/relationships/slideLayout" Target="../slideLayouts/slideLayout58.xml"/><Relationship Id="rId4" Type="http://schemas.openxmlformats.org/officeDocument/2006/relationships/image" Target="../media/image84.jpeg"/></Relationships>
</file>

<file path=ppt/slides/_rels/slide12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17.xml"/><Relationship Id="rId1" Type="http://schemas.openxmlformats.org/officeDocument/2006/relationships/slideLayout" Target="../slideLayouts/slideLayout58.xml"/></Relationships>
</file>

<file path=ppt/slides/_rels/slide12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18.xml"/><Relationship Id="rId1" Type="http://schemas.openxmlformats.org/officeDocument/2006/relationships/slideLayout" Target="../slideLayouts/slideLayout58.xml"/></Relationships>
</file>

<file path=ppt/slides/_rels/slide12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19.xml"/><Relationship Id="rId1" Type="http://schemas.openxmlformats.org/officeDocument/2006/relationships/slideLayout" Target="../slideLayouts/slideLayout58.xml"/></Relationships>
</file>

<file path=ppt/slides/_rels/slide124.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20.xml"/><Relationship Id="rId1" Type="http://schemas.openxmlformats.org/officeDocument/2006/relationships/slideLayout" Target="../slideLayouts/slideLayout58.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8.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58.xml"/></Relationships>
</file>

<file path=ppt/slides/_rels/slide127.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23.xml"/><Relationship Id="rId1" Type="http://schemas.openxmlformats.org/officeDocument/2006/relationships/slideLayout" Target="../slideLayouts/slideLayout207.xml"/><Relationship Id="rId4" Type="http://schemas.openxmlformats.org/officeDocument/2006/relationships/image" Target="../media/image90.png"/></Relationships>
</file>

<file path=ppt/slides/_rels/slide128.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24.xml"/><Relationship Id="rId1" Type="http://schemas.openxmlformats.org/officeDocument/2006/relationships/slideLayout" Target="../slideLayouts/slideLayout25.xml"/><Relationship Id="rId4" Type="http://schemas.openxmlformats.org/officeDocument/2006/relationships/image" Target="../media/image92.png"/></Relationships>
</file>

<file path=ppt/slides/_rels/slide129.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25.xml"/><Relationship Id="rId1" Type="http://schemas.openxmlformats.org/officeDocument/2006/relationships/slideLayout" Target="../slideLayouts/slideLayout25.xml"/><Relationship Id="rId4" Type="http://schemas.openxmlformats.org/officeDocument/2006/relationships/image" Target="../media/image94.png"/></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6.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155.xml"/></Relationships>
</file>

<file path=ppt/slides/_rels/slide1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0.xml"/><Relationship Id="rId1" Type="http://schemas.openxmlformats.org/officeDocument/2006/relationships/slideLayout" Target="../slideLayouts/slideLayout175.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6.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6.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6.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6.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6.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6.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6.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6.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6.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6.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6.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6.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6.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6.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6.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175.xml"/></Relationships>
</file>

<file path=ppt/slides/_rels/slide15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7.xml"/><Relationship Id="rId1" Type="http://schemas.openxmlformats.org/officeDocument/2006/relationships/slideLayout" Target="../slideLayouts/slideLayout25.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34B55"/>
        </a:solidFill>
        <a:effectLst/>
      </p:bgPr>
    </p:bg>
    <p:spTree>
      <p:nvGrpSpPr>
        <p:cNvPr id="1" name=""/>
        <p:cNvGrpSpPr/>
        <p:nvPr/>
      </p:nvGrpSpPr>
      <p:grpSpPr>
        <a:xfrm>
          <a:off x="0" y="0"/>
          <a:ext cx="0" cy="0"/>
          <a:chOff x="0" y="0"/>
          <a:chExt cx="0" cy="0"/>
        </a:xfrm>
      </p:grpSpPr>
      <p:sp>
        <p:nvSpPr>
          <p:cNvPr id="8" name="Oval 7"/>
          <p:cNvSpPr>
            <a:spLocks noChangeAspect="1"/>
          </p:cNvSpPr>
          <p:nvPr/>
        </p:nvSpPr>
        <p:spPr>
          <a:xfrm>
            <a:off x="228600" y="-1028531"/>
            <a:ext cx="8686800" cy="8686800"/>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Subtitle 2">
            <a:extLst>
              <a:ext uri="{FF2B5EF4-FFF2-40B4-BE49-F238E27FC236}">
                <a16:creationId xmlns:a16="http://schemas.microsoft.com/office/drawing/2014/main" id="{40E1C7DF-4B62-8722-5AE7-35D5E0D99638}"/>
              </a:ext>
            </a:extLst>
          </p:cNvPr>
          <p:cNvSpPr txBox="1">
            <a:spLocks/>
          </p:cNvSpPr>
          <p:nvPr/>
        </p:nvSpPr>
        <p:spPr>
          <a:xfrm>
            <a:off x="3656834" y="4527157"/>
            <a:ext cx="4373984" cy="160095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600" b="1" i="0" u="none" strike="noStrike" kern="1200" cap="none" spc="0" normalizeH="0" baseline="0" noProof="0" dirty="0">
                <a:ln>
                  <a:noFill/>
                </a:ln>
                <a:solidFill>
                  <a:srgbClr val="D19049">
                    <a:lumMod val="40000"/>
                    <a:lumOff val="60000"/>
                  </a:srgbClr>
                </a:solidFill>
                <a:effectLst/>
                <a:uLnTx/>
                <a:uFillTx/>
                <a:latin typeface="Helvetica Neue" panose="02000503000000020004" pitchFamily="2" charset="0"/>
                <a:ea typeface="Helvetica Neue" panose="02000503000000020004" pitchFamily="2" charset="0"/>
                <a:cs typeface="Helvetica Neue" panose="02000503000000020004" pitchFamily="2" charset="0"/>
              </a:rPr>
              <a:t>Skyler Jackson, PhD </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300" b="1" i="0" u="none" strike="noStrike" kern="1200" cap="none" spc="0" normalizeH="0" baseline="0" noProof="0" dirty="0">
                <a:ln>
                  <a:noFill/>
                </a:ln>
                <a:solidFill>
                  <a:prstClr val="white"/>
                </a:solidFill>
                <a:effectLst/>
                <a:uLnTx/>
                <a:uFillTx/>
                <a:latin typeface="Calibri"/>
                <a:ea typeface="+mn-ea"/>
                <a:cs typeface="+mn-cs"/>
              </a:rPr>
              <a:t>Assistant Professor </a:t>
            </a:r>
            <a:r>
              <a:rPr kumimoji="0" lang="en-US" sz="1300" b="0" i="0" u="none" strike="noStrike" kern="1200" cap="none" spc="0" normalizeH="0" baseline="0" noProof="0" dirty="0">
                <a:ln>
                  <a:noFill/>
                </a:ln>
                <a:solidFill>
                  <a:prstClr val="white"/>
                </a:solidFill>
                <a:effectLst/>
                <a:uLnTx/>
                <a:uFillTx/>
                <a:latin typeface="Calibri"/>
                <a:ea typeface="+mn-ea"/>
                <a:cs typeface="+mn-cs"/>
              </a:rPr>
              <a:t>(he/him)</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300" b="0" i="0" u="none" strike="noStrike" kern="1200" cap="none" spc="0" normalizeH="0" baseline="0" noProof="0" dirty="0">
                <a:ln>
                  <a:noFill/>
                </a:ln>
                <a:solidFill>
                  <a:prstClr val="white"/>
                </a:solidFill>
                <a:effectLst/>
                <a:uLnTx/>
                <a:uFillTx/>
                <a:latin typeface="Calibri"/>
                <a:ea typeface="+mn-ea"/>
                <a:cs typeface="+mn-cs"/>
              </a:rPr>
              <a:t>Department of Social and Behavioral Sciences</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300" b="0" i="0" u="none" strike="noStrike" kern="1200" cap="none" spc="0" normalizeH="0" baseline="0" noProof="0" dirty="0">
                <a:ln>
                  <a:noFill/>
                </a:ln>
                <a:solidFill>
                  <a:srgbClr val="FFFFFF"/>
                </a:solidFill>
                <a:effectLst/>
                <a:uLnTx/>
                <a:uFillTx/>
                <a:latin typeface="Calibri"/>
                <a:ea typeface="+mn-ea"/>
                <a:cs typeface="+mn-cs"/>
              </a:rPr>
              <a:t>Yale School of Public Health </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6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500" b="1" u="none" strike="noStrike" kern="1200" cap="none" spc="0" normalizeH="0" baseline="0" noProof="0" dirty="0">
                <a:ln>
                  <a:noFill/>
                </a:ln>
                <a:solidFill>
                  <a:srgbClr val="D19049">
                    <a:lumMod val="40000"/>
                    <a:lumOff val="60000"/>
                  </a:srgbClr>
                </a:solidFill>
                <a:effectLst/>
                <a:uLnTx/>
                <a:uFillTx/>
                <a:latin typeface="Helvetica Neue" panose="02000503000000020004" pitchFamily="2" charset="0"/>
                <a:ea typeface="Helvetica Neue" panose="02000503000000020004" pitchFamily="2" charset="0"/>
                <a:cs typeface="Helvetica Neue" panose="02000503000000020004" pitchFamily="2" charset="0"/>
              </a:rPr>
              <a:t>Pathways to Wellness</a:t>
            </a:r>
            <a:r>
              <a:rPr lang="en-US" sz="1500" b="1" dirty="0">
                <a:solidFill>
                  <a:srgbClr val="D19049">
                    <a:lumMod val="40000"/>
                    <a:lumOff val="60000"/>
                  </a:srgbClr>
                </a:solidFill>
                <a:latin typeface="Helvetica Neue" panose="02000503000000020004" pitchFamily="2" charset="0"/>
                <a:ea typeface="Helvetica Neue" panose="02000503000000020004" pitchFamily="2" charset="0"/>
                <a:cs typeface="Helvetica Neue" panose="02000503000000020004" pitchFamily="2" charset="0"/>
              </a:rPr>
              <a:t> </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250" b="1" u="none" strike="noStrike" kern="1200" cap="none" spc="0" normalizeH="0" baseline="0" noProof="0" dirty="0">
                <a:ln>
                  <a:noFill/>
                </a:ln>
                <a:effectLst/>
                <a:uLnTx/>
                <a:uFillTx/>
                <a:latin typeface="Calibri" panose="020F0502020204030204" pitchFamily="34" charset="0"/>
                <a:ea typeface="Helvetica Neue" panose="02000503000000020004" pitchFamily="2" charset="0"/>
                <a:cs typeface="Calibri" panose="020F0502020204030204" pitchFamily="34" charset="0"/>
              </a:rPr>
              <a:t>African American Training &amp; Tech Assistance Program</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250" b="0" i="0" u="none" strike="noStrike" kern="1200" cap="none" spc="0" normalizeH="0" baseline="0" noProof="0" dirty="0">
                <a:ln>
                  <a:noFill/>
                </a:ln>
                <a:solidFill>
                  <a:srgbClr val="FFFFFF"/>
                </a:solidFill>
                <a:effectLst/>
                <a:uLnTx/>
                <a:uFillTx/>
                <a:latin typeface="Calibri"/>
                <a:ea typeface="+mn-ea"/>
                <a:cs typeface="+mn-cs"/>
              </a:rPr>
              <a:t>Presented </a:t>
            </a:r>
            <a:r>
              <a:rPr lang="en-US" sz="1250" dirty="0">
                <a:solidFill>
                  <a:srgbClr val="FFFFFF"/>
                </a:solidFill>
                <a:latin typeface="Calibri"/>
              </a:rPr>
              <a:t>December</a:t>
            </a:r>
            <a:r>
              <a:rPr kumimoji="0" lang="en-US" sz="1250" b="0" i="0" u="none" strike="noStrike" kern="1200" cap="none" spc="0" normalizeH="0" baseline="0" noProof="0" dirty="0">
                <a:ln>
                  <a:noFill/>
                </a:ln>
                <a:solidFill>
                  <a:srgbClr val="FFFFFF"/>
                </a:solidFill>
                <a:effectLst/>
                <a:uLnTx/>
                <a:uFillTx/>
                <a:latin typeface="Calibri"/>
                <a:ea typeface="+mn-ea"/>
                <a:cs typeface="+mn-cs"/>
              </a:rPr>
              <a:t> 1, 2023</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500" b="0" i="0" u="none" strike="noStrike" kern="1200" cap="none" spc="0" normalizeH="0" baseline="0" noProof="0" dirty="0">
              <a:ln>
                <a:noFill/>
              </a:ln>
              <a:solidFill>
                <a:srgbClr val="FFFFFF"/>
              </a:solidFill>
              <a:effectLst/>
              <a:uLnTx/>
              <a:uFillTx/>
              <a:latin typeface="Calibri"/>
              <a:ea typeface="+mn-ea"/>
              <a:cs typeface="+mn-cs"/>
            </a:endParaRPr>
          </a:p>
        </p:txBody>
      </p:sp>
      <p:pic>
        <p:nvPicPr>
          <p:cNvPr id="4" name="Picture 3" descr="A picture containing art, drawing, flower, illustration&#10;&#10;Description automatically generated">
            <a:extLst>
              <a:ext uri="{FF2B5EF4-FFF2-40B4-BE49-F238E27FC236}">
                <a16:creationId xmlns:a16="http://schemas.microsoft.com/office/drawing/2014/main" id="{A1EAE04C-2C7E-BD26-7F25-FE772D90C2DA}"/>
              </a:ext>
            </a:extLst>
          </p:cNvPr>
          <p:cNvPicPr>
            <a:picLocks noChangeAspect="1"/>
          </p:cNvPicPr>
          <p:nvPr/>
        </p:nvPicPr>
        <p:blipFill>
          <a:blip r:embed="rId3"/>
          <a:stretch>
            <a:fillRect/>
          </a:stretch>
        </p:blipFill>
        <p:spPr>
          <a:xfrm>
            <a:off x="1795135" y="4341215"/>
            <a:ext cx="2109276" cy="2109276"/>
          </a:xfrm>
          <a:prstGeom prst="rect">
            <a:avLst/>
          </a:prstGeom>
        </p:spPr>
      </p:pic>
      <p:sp>
        <p:nvSpPr>
          <p:cNvPr id="11" name="Title 1">
            <a:extLst>
              <a:ext uri="{FF2B5EF4-FFF2-40B4-BE49-F238E27FC236}">
                <a16:creationId xmlns:a16="http://schemas.microsoft.com/office/drawing/2014/main" id="{2FAB5FBF-3146-AC26-395B-B4C8D05E4C57}"/>
              </a:ext>
            </a:extLst>
          </p:cNvPr>
          <p:cNvSpPr txBox="1">
            <a:spLocks/>
          </p:cNvSpPr>
          <p:nvPr/>
        </p:nvSpPr>
        <p:spPr>
          <a:xfrm>
            <a:off x="1107560" y="3481020"/>
            <a:ext cx="6946408" cy="686819"/>
          </a:xfrm>
          <a:prstGeom prst="rect">
            <a:avLst/>
          </a:prstGeom>
        </p:spPr>
        <p:txBody>
          <a:bodyPr vert="horz" lIns="91440" tIns="45720" rIns="91440" bIns="45720" rtlCol="0" anchor="b">
            <a:noAutofit/>
          </a:bodyPr>
          <a:lstStyle>
            <a:lvl1pPr algn="l" defTabSz="914400" rtl="0" eaLnBrk="1" latinLnBrk="0" hangingPunct="1">
              <a:spcBef>
                <a:spcPct val="0"/>
              </a:spcBef>
              <a:buNone/>
              <a:defRPr sz="6600" kern="1200" cap="none" spc="-100" baseline="0">
                <a:ln>
                  <a:noFill/>
                </a:ln>
                <a:solidFill>
                  <a:schemeClr val="tx2"/>
                </a:solidFill>
                <a:effectLst/>
                <a:latin typeface="+mj-lt"/>
                <a:ea typeface="+mj-ea"/>
                <a:cs typeface="+mj-cs"/>
              </a:defRPr>
            </a:lvl1pPr>
          </a:lstStyle>
          <a:p>
            <a:pPr algn="ctr">
              <a:lnSpc>
                <a:spcPct val="120000"/>
              </a:lnSpc>
              <a:defRPr/>
            </a:pPr>
            <a:r>
              <a:rPr kumimoji="0" lang="en-US" sz="3500" b="0" i="0" u="none" strike="noStrike" kern="1200" cap="none" spc="0" normalizeH="0" baseline="0" noProof="0" dirty="0">
                <a:ln>
                  <a:noFill/>
                </a:ln>
                <a:solidFill>
                  <a:srgbClr val="D19049">
                    <a:lumMod val="40000"/>
                    <a:lumOff val="60000"/>
                  </a:srgbClr>
                </a:solidFill>
                <a:effectLst/>
                <a:uLnTx/>
                <a:uFillTx/>
                <a:latin typeface="Calibri"/>
                <a:ea typeface="+mj-ea"/>
                <a:cs typeface="+mj-cs"/>
              </a:rPr>
              <a:t>Intersectional experiences, stigma-related stress, and behavioral health among Black LGBTQ+ individuals </a:t>
            </a:r>
          </a:p>
        </p:txBody>
      </p:sp>
      <p:sp>
        <p:nvSpPr>
          <p:cNvPr id="12" name="Title 1">
            <a:extLst>
              <a:ext uri="{FF2B5EF4-FFF2-40B4-BE49-F238E27FC236}">
                <a16:creationId xmlns:a16="http://schemas.microsoft.com/office/drawing/2014/main" id="{12232C3B-39BA-801A-0031-DA5048F392ED}"/>
              </a:ext>
            </a:extLst>
          </p:cNvPr>
          <p:cNvSpPr txBox="1">
            <a:spLocks/>
          </p:cNvSpPr>
          <p:nvPr/>
        </p:nvSpPr>
        <p:spPr>
          <a:xfrm>
            <a:off x="127393" y="1197552"/>
            <a:ext cx="8889282" cy="1127653"/>
          </a:xfrm>
          <a:prstGeom prst="rect">
            <a:avLst/>
          </a:prstGeom>
        </p:spPr>
        <p:txBody>
          <a:bodyPr vert="horz" lIns="91440" tIns="45720" rIns="91440" bIns="45720" rtlCol="0" anchor="b">
            <a:noAutofit/>
          </a:bodyPr>
          <a:lstStyle>
            <a:lvl1pPr algn="l" defTabSz="914400" rtl="0" eaLnBrk="1" latinLnBrk="0" hangingPunct="1">
              <a:spcBef>
                <a:spcPct val="0"/>
              </a:spcBef>
              <a:buNone/>
              <a:defRPr sz="6600" kern="1200" cap="none" spc="-100" baseline="0">
                <a:ln>
                  <a:noFill/>
                </a:ln>
                <a:solidFill>
                  <a:schemeClr val="tx2"/>
                </a:solidFill>
                <a:effectLst/>
                <a:latin typeface="+mj-lt"/>
                <a:ea typeface="+mj-ea"/>
                <a:cs typeface="+mj-cs"/>
              </a:defRPr>
            </a:lvl1pPr>
          </a:lstStyle>
          <a:p>
            <a:pPr marL="0" marR="0" lvl="0" indent="0" algn="ctr" defTabSz="914400" rtl="0" eaLnBrk="1" fontAlgn="auto" latinLnBrk="0" hangingPunct="1">
              <a:lnSpc>
                <a:spcPct val="120000"/>
              </a:lnSpc>
              <a:spcBef>
                <a:spcPct val="0"/>
              </a:spcBef>
              <a:spcAft>
                <a:spcPts val="0"/>
              </a:spcAft>
              <a:buClrTx/>
              <a:buSzTx/>
              <a:buFontTx/>
              <a:buNone/>
              <a:tabLst/>
              <a:defRPr/>
            </a:pPr>
            <a:r>
              <a:rPr kumimoji="0" lang="en-US" sz="4000" b="0" i="0" u="none" strike="noStrike" kern="1200" cap="small" spc="0" normalizeH="0" baseline="0" noProof="0" dirty="0">
                <a:ln>
                  <a:noFill/>
                </a:ln>
                <a:solidFill>
                  <a:srgbClr val="FFFFFF"/>
                </a:solidFill>
                <a:effectLst/>
                <a:uLnTx/>
                <a:uFillTx/>
                <a:latin typeface="Helvetica Neue UltraLight"/>
                <a:ea typeface="+mj-ea"/>
                <a:cs typeface="Helvetica Neue UltraLight"/>
              </a:rPr>
              <a:t> </a:t>
            </a:r>
            <a:r>
              <a:rPr kumimoji="0" lang="en-US" sz="4200" b="0" i="0" u="none" strike="noStrike" kern="1200" cap="small" spc="0" normalizeH="0" baseline="0" noProof="0" dirty="0">
                <a:ln>
                  <a:noFill/>
                </a:ln>
                <a:solidFill>
                  <a:srgbClr val="FFFFFF"/>
                </a:solidFill>
                <a:effectLst/>
                <a:uLnTx/>
                <a:uFillTx/>
                <a:latin typeface="Helvetica Neue UltraLight"/>
                <a:ea typeface="+mj-ea"/>
                <a:cs typeface="Helvetica Neue UltraLight"/>
              </a:rPr>
              <a:t>and a  </a:t>
            </a:r>
            <a:r>
              <a:rPr lang="en-US" sz="7500" cap="small" spc="200" dirty="0">
                <a:solidFill>
                  <a:srgbClr val="FFFFFF"/>
                </a:solidFill>
                <a:latin typeface="Helvetica Neue UltraLight"/>
                <a:cs typeface="Helvetica Neue UltraLight"/>
              </a:rPr>
              <a:t>hard place</a:t>
            </a:r>
            <a:endParaRPr kumimoji="0" lang="en-US" sz="7500" b="0" i="0" u="none" strike="noStrike" kern="1200" cap="small" spc="-100" normalizeH="0" baseline="0" noProof="0" dirty="0">
              <a:ln>
                <a:noFill/>
              </a:ln>
              <a:solidFill>
                <a:srgbClr val="FFFFFF"/>
              </a:solidFill>
              <a:effectLst/>
              <a:uLnTx/>
              <a:uFillTx/>
              <a:latin typeface="Helvetica Neue UltraLight"/>
              <a:ea typeface="+mj-ea"/>
              <a:cs typeface="Helvetica Neue UltraLight"/>
            </a:endParaRPr>
          </a:p>
        </p:txBody>
      </p:sp>
      <p:sp>
        <p:nvSpPr>
          <p:cNvPr id="13" name="Title 1">
            <a:extLst>
              <a:ext uri="{FF2B5EF4-FFF2-40B4-BE49-F238E27FC236}">
                <a16:creationId xmlns:a16="http://schemas.microsoft.com/office/drawing/2014/main" id="{4FA6780B-A8D6-F7E2-B45D-7B92BEE24F97}"/>
              </a:ext>
            </a:extLst>
          </p:cNvPr>
          <p:cNvSpPr txBox="1">
            <a:spLocks/>
          </p:cNvSpPr>
          <p:nvPr/>
        </p:nvSpPr>
        <p:spPr>
          <a:xfrm>
            <a:off x="127359" y="392601"/>
            <a:ext cx="8889282" cy="1368777"/>
          </a:xfrm>
          <a:prstGeom prst="rect">
            <a:avLst/>
          </a:prstGeom>
        </p:spPr>
        <p:txBody>
          <a:bodyPr vert="horz" lIns="91440" tIns="45720" rIns="91440" bIns="45720" rtlCol="0" anchor="t">
            <a:noAutofit/>
          </a:bodyPr>
          <a:lstStyle>
            <a:lvl1pPr algn="l" defTabSz="914400" rtl="0" eaLnBrk="1" latinLnBrk="0" hangingPunct="1">
              <a:spcBef>
                <a:spcPct val="0"/>
              </a:spcBef>
              <a:buNone/>
              <a:defRPr sz="6600" kern="1200" cap="none" spc="-100" baseline="0">
                <a:ln>
                  <a:noFill/>
                </a:ln>
                <a:solidFill>
                  <a:schemeClr val="tx2"/>
                </a:solidFill>
                <a:effectLst/>
                <a:latin typeface="+mj-lt"/>
                <a:ea typeface="+mj-ea"/>
                <a:cs typeface="+mj-cs"/>
              </a:defRPr>
            </a:lvl1pPr>
          </a:lstStyle>
          <a:p>
            <a:pPr marL="0" marR="0" lvl="0" indent="0" algn="ctr" defTabSz="914400" rtl="0" eaLnBrk="1" fontAlgn="auto" latinLnBrk="0" hangingPunct="1">
              <a:lnSpc>
                <a:spcPct val="120000"/>
              </a:lnSpc>
              <a:spcBef>
                <a:spcPct val="0"/>
              </a:spcBef>
              <a:spcAft>
                <a:spcPts val="0"/>
              </a:spcAft>
              <a:buClrTx/>
              <a:buSzTx/>
              <a:buFontTx/>
              <a:buNone/>
              <a:tabLst/>
              <a:defRPr/>
            </a:pPr>
            <a:r>
              <a:rPr lang="en-US" sz="6000" cap="small" spc="0" dirty="0">
                <a:solidFill>
                  <a:prstClr val="white"/>
                </a:solidFill>
                <a:latin typeface="Helvetica Neue UltraLight"/>
                <a:cs typeface="Helvetica Neue UltraLight"/>
              </a:rPr>
              <a:t>BETWEEN A </a:t>
            </a:r>
            <a:r>
              <a:rPr kumimoji="0" lang="en-US" sz="6000" b="0" i="0" u="none" strike="noStrike" kern="1200" cap="small" spc="0" normalizeH="0" baseline="0" noProof="0" dirty="0">
                <a:ln>
                  <a:noFill/>
                </a:ln>
                <a:solidFill>
                  <a:prstClr val="white"/>
                </a:solidFill>
                <a:effectLst/>
                <a:uLnTx/>
                <a:uFillTx/>
                <a:latin typeface="Helvetica Neue UltraLight"/>
                <a:ea typeface="+mj-ea"/>
                <a:cs typeface="Helvetica Neue UltraLight"/>
              </a:rPr>
              <a:t>ROCK</a:t>
            </a:r>
            <a:endParaRPr kumimoji="0" lang="en-US" sz="6000" b="0" i="0" u="none" strike="noStrike" kern="1200" cap="none" spc="0" normalizeH="0" baseline="0" noProof="0" dirty="0">
              <a:ln>
                <a:noFill/>
              </a:ln>
              <a:solidFill>
                <a:prstClr val="white"/>
              </a:solidFill>
              <a:effectLst/>
              <a:uLnTx/>
              <a:uFillTx/>
              <a:latin typeface="Helvetica Neue UltraLight"/>
              <a:ea typeface="+mj-ea"/>
              <a:cs typeface="Helvetica Neue UltraLight"/>
            </a:endParaRPr>
          </a:p>
        </p:txBody>
      </p:sp>
      <p:sp>
        <p:nvSpPr>
          <p:cNvPr id="14" name="Title 1">
            <a:extLst>
              <a:ext uri="{FF2B5EF4-FFF2-40B4-BE49-F238E27FC236}">
                <a16:creationId xmlns:a16="http://schemas.microsoft.com/office/drawing/2014/main" id="{D902371F-910F-38EA-E430-AC8E92E4DFE1}"/>
              </a:ext>
            </a:extLst>
          </p:cNvPr>
          <p:cNvSpPr txBox="1">
            <a:spLocks/>
          </p:cNvSpPr>
          <p:nvPr/>
        </p:nvSpPr>
        <p:spPr>
          <a:xfrm>
            <a:off x="1496383" y="1096353"/>
            <a:ext cx="1310550" cy="686819"/>
          </a:xfrm>
          <a:prstGeom prst="rect">
            <a:avLst/>
          </a:prstGeom>
        </p:spPr>
        <p:txBody>
          <a:bodyPr vert="horz" lIns="91440" tIns="45720" rIns="91440" bIns="45720" rtlCol="0" anchor="b">
            <a:noAutofit/>
          </a:bodyPr>
          <a:lstStyle>
            <a:lvl1pPr algn="l" defTabSz="914400" rtl="0" eaLnBrk="1" latinLnBrk="0" hangingPunct="1">
              <a:spcBef>
                <a:spcPct val="0"/>
              </a:spcBef>
              <a:buNone/>
              <a:defRPr sz="6600" kern="1200" cap="none" spc="-100" baseline="0">
                <a:ln>
                  <a:noFill/>
                </a:ln>
                <a:solidFill>
                  <a:schemeClr val="tx2"/>
                </a:solidFill>
                <a:effectLst/>
                <a:latin typeface="+mj-lt"/>
                <a:ea typeface="+mj-ea"/>
                <a:cs typeface="+mj-cs"/>
              </a:defRPr>
            </a:lvl1pPr>
          </a:lstStyle>
          <a:p>
            <a:pPr marL="0" marR="0" lvl="0" indent="0" algn="ctr" defTabSz="914400" rtl="0" eaLnBrk="1" fontAlgn="auto" latinLnBrk="0" hangingPunct="1">
              <a:lnSpc>
                <a:spcPct val="120000"/>
              </a:lnSpc>
              <a:spcBef>
                <a:spcPct val="0"/>
              </a:spcBef>
              <a:spcAft>
                <a:spcPts val="0"/>
              </a:spcAft>
              <a:buClrTx/>
              <a:buSzTx/>
              <a:buFontTx/>
              <a:buNone/>
              <a:tabLst/>
              <a:defRPr/>
            </a:pPr>
            <a:r>
              <a:rPr kumimoji="0" lang="en-US" sz="2300" b="0" i="0" u="none" strike="noStrike" kern="1200" cap="none" spc="0" normalizeH="0" baseline="0" noProof="0" dirty="0">
                <a:ln>
                  <a:noFill/>
                </a:ln>
                <a:solidFill>
                  <a:srgbClr val="8CADAE">
                    <a:lumMod val="75000"/>
                  </a:srgbClr>
                </a:solidFill>
                <a:effectLst/>
                <a:uLnTx/>
                <a:uFillTx/>
                <a:latin typeface="Wingdings"/>
                <a:ea typeface="Wingdings"/>
                <a:cs typeface="Wingdings"/>
                <a:sym typeface="Wingdings"/>
              </a:rPr>
              <a:t></a:t>
            </a:r>
            <a:r>
              <a:rPr kumimoji="0" lang="en-US" sz="2300" b="0" i="0" u="none" strike="noStrike" kern="1200" cap="none" spc="0" normalizeH="0" baseline="0" noProof="0" dirty="0">
                <a:ln>
                  <a:noFill/>
                </a:ln>
                <a:solidFill>
                  <a:srgbClr val="D19049">
                    <a:lumMod val="75000"/>
                  </a:srgbClr>
                </a:solidFill>
                <a:effectLst/>
                <a:uLnTx/>
                <a:uFillTx/>
                <a:latin typeface="Wingdings"/>
                <a:ea typeface="Wingdings"/>
                <a:cs typeface="Wingdings"/>
                <a:sym typeface="Wingdings"/>
              </a:rPr>
              <a:t> </a:t>
            </a:r>
            <a:r>
              <a:rPr kumimoji="0" lang="en-US" sz="2300" b="0" i="0" u="none" strike="noStrike" kern="1200" cap="none" spc="0" normalizeH="0" baseline="0" noProof="0" dirty="0">
                <a:ln>
                  <a:noFill/>
                </a:ln>
                <a:solidFill>
                  <a:srgbClr val="B96546"/>
                </a:solidFill>
                <a:effectLst/>
                <a:uLnTx/>
                <a:uFillTx/>
                <a:latin typeface="Wingdings"/>
                <a:ea typeface="Wingdings"/>
                <a:cs typeface="Wingdings"/>
                <a:sym typeface="Wingdings"/>
              </a:rPr>
              <a:t></a:t>
            </a:r>
            <a:r>
              <a:rPr kumimoji="0" lang="en-US" sz="2300" b="0" i="0" u="none" strike="noStrike" kern="1200" cap="none" spc="0" normalizeH="0" baseline="0" noProof="0" dirty="0">
                <a:ln>
                  <a:noFill/>
                </a:ln>
                <a:solidFill>
                  <a:srgbClr val="D19049">
                    <a:lumMod val="75000"/>
                  </a:srgbClr>
                </a:solidFill>
                <a:effectLst/>
                <a:uLnTx/>
                <a:uFillTx/>
                <a:latin typeface="Wingdings"/>
                <a:ea typeface="Wingdings"/>
                <a:cs typeface="Wingdings"/>
                <a:sym typeface="Wingdings"/>
              </a:rPr>
              <a:t> </a:t>
            </a:r>
            <a:r>
              <a:rPr kumimoji="0" lang="en-US" sz="2300" b="0" i="0" u="none" strike="noStrike" kern="1200" cap="none" spc="0" normalizeH="0" baseline="0" noProof="0" dirty="0">
                <a:ln>
                  <a:noFill/>
                </a:ln>
                <a:solidFill>
                  <a:srgbClr val="8FB08C"/>
                </a:solidFill>
                <a:effectLst/>
                <a:uLnTx/>
                <a:uFillTx/>
                <a:latin typeface="Wingdings"/>
                <a:ea typeface="Wingdings"/>
                <a:cs typeface="Wingdings"/>
                <a:sym typeface="Wingdings"/>
              </a:rPr>
              <a:t></a:t>
            </a:r>
            <a:endParaRPr kumimoji="0" lang="en-US" sz="2500" b="0" i="0" u="none" strike="noStrike" kern="1200" cap="none" spc="0" normalizeH="0" baseline="0" noProof="0" dirty="0">
              <a:ln>
                <a:noFill/>
              </a:ln>
              <a:solidFill>
                <a:srgbClr val="8FB08C"/>
              </a:solidFill>
              <a:effectLst/>
              <a:uLnTx/>
              <a:uFillTx/>
              <a:latin typeface="Calibri"/>
              <a:ea typeface="+mj-ea"/>
              <a:cs typeface="Calibri"/>
            </a:endParaRPr>
          </a:p>
        </p:txBody>
      </p:sp>
      <p:sp>
        <p:nvSpPr>
          <p:cNvPr id="2" name="TextBox 1">
            <a:extLst>
              <a:ext uri="{FF2B5EF4-FFF2-40B4-BE49-F238E27FC236}">
                <a16:creationId xmlns:a16="http://schemas.microsoft.com/office/drawing/2014/main" id="{7C2AF897-6741-AE23-A37F-8889A67D6CE0}"/>
              </a:ext>
            </a:extLst>
          </p:cNvPr>
          <p:cNvSpPr txBox="1"/>
          <p:nvPr/>
        </p:nvSpPr>
        <p:spPr>
          <a:xfrm>
            <a:off x="10313043" y="567159"/>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743912060"/>
      </p:ext>
    </p:extLst>
  </p:cSld>
  <p:clrMapOvr>
    <a:masterClrMapping/>
  </p:clrMapOvr>
  <mc:AlternateContent xmlns:mc="http://schemas.openxmlformats.org/markup-compatibility/2006" xmlns:p14="http://schemas.microsoft.com/office/powerpoint/2010/main">
    <mc:Choice Requires="p14">
      <p:transition p14:dur="0" advTm="6130"/>
    </mc:Choice>
    <mc:Fallback xmlns="">
      <p:transition xmlns:p14="http://schemas.microsoft.com/office/powerpoint/2010/main" advTm="613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9201B"/>
        </a:solidFill>
        <a:effectLst/>
      </p:bgPr>
    </p:bg>
    <p:spTree>
      <p:nvGrpSpPr>
        <p:cNvPr id="1" name=""/>
        <p:cNvGrpSpPr/>
        <p:nvPr/>
      </p:nvGrpSpPr>
      <p:grpSpPr>
        <a:xfrm>
          <a:off x="0" y="0"/>
          <a:ext cx="0" cy="0"/>
          <a:chOff x="0" y="0"/>
          <a:chExt cx="0" cy="0"/>
        </a:xfrm>
      </p:grpSpPr>
      <p:pic>
        <p:nvPicPr>
          <p:cNvPr id="187" name="Asset 1.png" descr="Asset 1.png"/>
          <p:cNvPicPr>
            <a:picLocks noChangeAspect="1"/>
          </p:cNvPicPr>
          <p:nvPr/>
        </p:nvPicPr>
        <p:blipFill>
          <a:blip r:embed="rId3">
            <a:alphaModFix amt="50486"/>
          </a:blip>
          <a:srcRect l="169" t="10121" r="169" b="10121"/>
          <a:stretch>
            <a:fillRect/>
          </a:stretch>
        </p:blipFill>
        <p:spPr>
          <a:xfrm>
            <a:off x="-2737284" y="26409"/>
            <a:ext cx="12363883" cy="6954684"/>
          </a:xfrm>
          <a:prstGeom prst="rect">
            <a:avLst/>
          </a:prstGeom>
          <a:ln w="12700">
            <a:miter lim="400000"/>
          </a:ln>
        </p:spPr>
      </p:pic>
      <p:sp>
        <p:nvSpPr>
          <p:cNvPr id="190" name="Rectangle"/>
          <p:cNvSpPr/>
          <p:nvPr/>
        </p:nvSpPr>
        <p:spPr>
          <a:xfrm>
            <a:off x="622027" y="2416737"/>
            <a:ext cx="8521973" cy="2969453"/>
          </a:xfrm>
          <a:prstGeom prst="rect">
            <a:avLst/>
          </a:prstGeom>
          <a:solidFill>
            <a:srgbClr val="09201B"/>
          </a:solidFill>
          <a:ln w="12700">
            <a:miter lim="400000"/>
          </a:ln>
        </p:spPr>
        <p:txBody>
          <a:bodyPr lIns="19050" tIns="19050" rIns="19050" bIns="19050" anchor="ctr"/>
          <a:lstStyle/>
          <a:p>
            <a:pPr algn="ctr" defTabSz="309563" hangingPunct="0">
              <a:defRPr sz="3200">
                <a:solidFill>
                  <a:srgbClr val="000000"/>
                </a:solidFill>
                <a:latin typeface="Helvetica Neue Medium"/>
                <a:ea typeface="Helvetica Neue Medium"/>
                <a:cs typeface="Helvetica Neue Medium"/>
                <a:sym typeface="Helvetica Neue Medium"/>
              </a:defRPr>
            </a:pPr>
            <a:endParaRPr sz="1200" kern="0">
              <a:solidFill>
                <a:srgbClr val="000000"/>
              </a:solidFill>
              <a:latin typeface="Helvetica Neue Medium"/>
              <a:ea typeface="Helvetica Neue Medium"/>
              <a:cs typeface="Helvetica Neue Medium"/>
              <a:sym typeface="Helvetica Neue Medium"/>
            </a:endParaRPr>
          </a:p>
        </p:txBody>
      </p:sp>
      <p:sp>
        <p:nvSpPr>
          <p:cNvPr id="14" name="Rectangle">
            <a:extLst>
              <a:ext uri="{FF2B5EF4-FFF2-40B4-BE49-F238E27FC236}">
                <a16:creationId xmlns:a16="http://schemas.microsoft.com/office/drawing/2014/main" id="{8184FF91-6328-338A-2A84-671B27C01D30}"/>
              </a:ext>
            </a:extLst>
          </p:cNvPr>
          <p:cNvSpPr/>
          <p:nvPr/>
        </p:nvSpPr>
        <p:spPr>
          <a:xfrm>
            <a:off x="622027" y="1634760"/>
            <a:ext cx="8521973" cy="820077"/>
          </a:xfrm>
          <a:prstGeom prst="rect">
            <a:avLst/>
          </a:prstGeom>
          <a:solidFill>
            <a:srgbClr val="14483D"/>
          </a:solidFill>
          <a:ln w="12700">
            <a:miter lim="400000"/>
          </a:ln>
        </p:spPr>
        <p:txBody>
          <a:bodyPr lIns="19050" tIns="19050" rIns="19050" bIns="19050" anchor="ctr"/>
          <a:lstStyle/>
          <a:p>
            <a:pPr algn="ctr" defTabSz="309563" hangingPunct="0">
              <a:defRPr sz="3200">
                <a:solidFill>
                  <a:srgbClr val="000000"/>
                </a:solidFill>
                <a:latin typeface="Helvetica Neue Medium"/>
                <a:ea typeface="Helvetica Neue Medium"/>
                <a:cs typeface="Helvetica Neue Medium"/>
                <a:sym typeface="Helvetica Neue Medium"/>
              </a:defRPr>
            </a:pPr>
            <a:endParaRPr sz="1200" kern="0">
              <a:solidFill>
                <a:srgbClr val="000000"/>
              </a:solidFill>
              <a:latin typeface="Helvetica Neue Medium"/>
              <a:ea typeface="Helvetica Neue Medium"/>
              <a:cs typeface="Helvetica Neue Medium"/>
              <a:sym typeface="Helvetica Neue Medium"/>
            </a:endParaRPr>
          </a:p>
        </p:txBody>
      </p:sp>
      <p:sp>
        <p:nvSpPr>
          <p:cNvPr id="15" name="Circle">
            <a:extLst>
              <a:ext uri="{FF2B5EF4-FFF2-40B4-BE49-F238E27FC236}">
                <a16:creationId xmlns:a16="http://schemas.microsoft.com/office/drawing/2014/main" id="{D9824E50-A5DA-5890-2F19-F0FA3308B426}"/>
              </a:ext>
            </a:extLst>
          </p:cNvPr>
          <p:cNvSpPr/>
          <p:nvPr/>
        </p:nvSpPr>
        <p:spPr>
          <a:xfrm>
            <a:off x="2223799" y="3105696"/>
            <a:ext cx="163649" cy="163649"/>
          </a:xfrm>
          <a:prstGeom prst="ellipse">
            <a:avLst/>
          </a:prstGeom>
          <a:solidFill>
            <a:srgbClr val="FFFFFF"/>
          </a:solidFill>
          <a:ln w="12700">
            <a:miter lim="400000"/>
          </a:ln>
        </p:spPr>
        <p:txBody>
          <a:bodyPr lIns="19050" tIns="19050" rIns="19050" bIns="19050" anchor="ctr"/>
          <a:lstStyle/>
          <a:p>
            <a:pPr algn="ctr" defTabSz="309563" hangingPunct="0">
              <a:defRPr sz="3200">
                <a:solidFill>
                  <a:srgbClr val="FFFFFF"/>
                </a:solidFill>
                <a:latin typeface="Helvetica Neue Medium"/>
                <a:ea typeface="Helvetica Neue Medium"/>
                <a:cs typeface="Helvetica Neue Medium"/>
                <a:sym typeface="Helvetica Neue Medium"/>
              </a:defRPr>
            </a:pPr>
            <a:endParaRPr sz="1200" kern="0">
              <a:solidFill>
                <a:srgbClr val="FFFFFF"/>
              </a:solidFill>
              <a:latin typeface="Helvetica Neue Medium"/>
              <a:ea typeface="Helvetica Neue Medium"/>
              <a:cs typeface="Helvetica Neue Medium"/>
              <a:sym typeface="Helvetica Neue Medium"/>
            </a:endParaRPr>
          </a:p>
        </p:txBody>
      </p:sp>
      <p:sp>
        <p:nvSpPr>
          <p:cNvPr id="16" name="Circle">
            <a:extLst>
              <a:ext uri="{FF2B5EF4-FFF2-40B4-BE49-F238E27FC236}">
                <a16:creationId xmlns:a16="http://schemas.microsoft.com/office/drawing/2014/main" id="{583303EC-4328-8A21-AD6D-8892BEF9DB0F}"/>
              </a:ext>
            </a:extLst>
          </p:cNvPr>
          <p:cNvSpPr/>
          <p:nvPr/>
        </p:nvSpPr>
        <p:spPr>
          <a:xfrm>
            <a:off x="2223799" y="3460027"/>
            <a:ext cx="163649" cy="163649"/>
          </a:xfrm>
          <a:prstGeom prst="ellipse">
            <a:avLst/>
          </a:prstGeom>
          <a:solidFill>
            <a:srgbClr val="FFFFFF"/>
          </a:solidFill>
          <a:ln w="12700">
            <a:miter lim="400000"/>
          </a:ln>
        </p:spPr>
        <p:txBody>
          <a:bodyPr lIns="19050" tIns="19050" rIns="19050" bIns="19050" anchor="ctr"/>
          <a:lstStyle/>
          <a:p>
            <a:pPr algn="ctr" defTabSz="309563" hangingPunct="0">
              <a:defRPr sz="3200">
                <a:solidFill>
                  <a:srgbClr val="FFFFFF"/>
                </a:solidFill>
                <a:latin typeface="Helvetica Neue Medium"/>
                <a:ea typeface="Helvetica Neue Medium"/>
                <a:cs typeface="Helvetica Neue Medium"/>
                <a:sym typeface="Helvetica Neue Medium"/>
              </a:defRPr>
            </a:pPr>
            <a:endParaRPr sz="1200" kern="0">
              <a:solidFill>
                <a:srgbClr val="FFFFFF"/>
              </a:solidFill>
              <a:latin typeface="Helvetica Neue Medium"/>
              <a:ea typeface="Helvetica Neue Medium"/>
              <a:cs typeface="Helvetica Neue Medium"/>
              <a:sym typeface="Helvetica Neue Medium"/>
            </a:endParaRPr>
          </a:p>
        </p:txBody>
      </p:sp>
      <p:sp>
        <p:nvSpPr>
          <p:cNvPr id="17" name="Circle">
            <a:extLst>
              <a:ext uri="{FF2B5EF4-FFF2-40B4-BE49-F238E27FC236}">
                <a16:creationId xmlns:a16="http://schemas.microsoft.com/office/drawing/2014/main" id="{D39A4298-AEEF-B8E8-718E-242B5AD64A16}"/>
              </a:ext>
            </a:extLst>
          </p:cNvPr>
          <p:cNvSpPr/>
          <p:nvPr/>
        </p:nvSpPr>
        <p:spPr>
          <a:xfrm>
            <a:off x="2223799" y="3814358"/>
            <a:ext cx="163649" cy="163649"/>
          </a:xfrm>
          <a:prstGeom prst="ellipse">
            <a:avLst/>
          </a:prstGeom>
          <a:solidFill>
            <a:srgbClr val="FFFFFF"/>
          </a:solidFill>
          <a:ln w="12700">
            <a:miter lim="400000"/>
          </a:ln>
        </p:spPr>
        <p:txBody>
          <a:bodyPr lIns="19050" tIns="19050" rIns="19050" bIns="19050" anchor="ctr"/>
          <a:lstStyle/>
          <a:p>
            <a:pPr algn="ctr" defTabSz="309563" hangingPunct="0">
              <a:defRPr sz="3200">
                <a:solidFill>
                  <a:srgbClr val="FFFFFF"/>
                </a:solidFill>
                <a:latin typeface="Helvetica Neue Medium"/>
                <a:ea typeface="Helvetica Neue Medium"/>
                <a:cs typeface="Helvetica Neue Medium"/>
                <a:sym typeface="Helvetica Neue Medium"/>
              </a:defRPr>
            </a:pPr>
            <a:endParaRPr sz="1200" kern="0">
              <a:solidFill>
                <a:srgbClr val="FFFFFF"/>
              </a:solidFill>
              <a:latin typeface="Helvetica Neue Medium"/>
              <a:ea typeface="Helvetica Neue Medium"/>
              <a:cs typeface="Helvetica Neue Medium"/>
              <a:sym typeface="Helvetica Neue Medium"/>
            </a:endParaRPr>
          </a:p>
        </p:txBody>
      </p:sp>
      <p:sp>
        <p:nvSpPr>
          <p:cNvPr id="18" name="Circle">
            <a:extLst>
              <a:ext uri="{FF2B5EF4-FFF2-40B4-BE49-F238E27FC236}">
                <a16:creationId xmlns:a16="http://schemas.microsoft.com/office/drawing/2014/main" id="{635E98DE-B04B-558E-A212-04155FBFB585}"/>
              </a:ext>
            </a:extLst>
          </p:cNvPr>
          <p:cNvSpPr/>
          <p:nvPr/>
        </p:nvSpPr>
        <p:spPr>
          <a:xfrm>
            <a:off x="2223799" y="4168688"/>
            <a:ext cx="163649" cy="163649"/>
          </a:xfrm>
          <a:prstGeom prst="ellipse">
            <a:avLst/>
          </a:prstGeom>
          <a:solidFill>
            <a:srgbClr val="FFFFFF"/>
          </a:solidFill>
          <a:ln w="12700">
            <a:miter lim="400000"/>
          </a:ln>
        </p:spPr>
        <p:txBody>
          <a:bodyPr lIns="19050" tIns="19050" rIns="19050" bIns="19050" anchor="ctr"/>
          <a:lstStyle/>
          <a:p>
            <a:pPr algn="ctr" defTabSz="309563" hangingPunct="0">
              <a:defRPr sz="3200">
                <a:solidFill>
                  <a:srgbClr val="FFFFFF"/>
                </a:solidFill>
                <a:latin typeface="Helvetica Neue Medium"/>
                <a:ea typeface="Helvetica Neue Medium"/>
                <a:cs typeface="Helvetica Neue Medium"/>
                <a:sym typeface="Helvetica Neue Medium"/>
              </a:defRPr>
            </a:pPr>
            <a:endParaRPr sz="1200" kern="0">
              <a:solidFill>
                <a:srgbClr val="FFFFFF"/>
              </a:solidFill>
              <a:latin typeface="Helvetica Neue Medium"/>
              <a:ea typeface="Helvetica Neue Medium"/>
              <a:cs typeface="Helvetica Neue Medium"/>
              <a:sym typeface="Helvetica Neue Medium"/>
            </a:endParaRPr>
          </a:p>
        </p:txBody>
      </p:sp>
      <p:sp>
        <p:nvSpPr>
          <p:cNvPr id="19" name="No clue, never heard of it">
            <a:extLst>
              <a:ext uri="{FF2B5EF4-FFF2-40B4-BE49-F238E27FC236}">
                <a16:creationId xmlns:a16="http://schemas.microsoft.com/office/drawing/2014/main" id="{C1D27B56-2680-DA9F-B554-25798C3EE957}"/>
              </a:ext>
            </a:extLst>
          </p:cNvPr>
          <p:cNvSpPr txBox="1"/>
          <p:nvPr/>
        </p:nvSpPr>
        <p:spPr>
          <a:xfrm>
            <a:off x="2571546" y="3087130"/>
            <a:ext cx="5933436" cy="2058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spAutoFit/>
          </a:bodyPr>
          <a:lstStyle>
            <a:lvl1pPr algn="l">
              <a:defRPr sz="2900">
                <a:solidFill>
                  <a:srgbClr val="FFFFFF"/>
                </a:solidFill>
                <a:latin typeface="Helvetica Neue Light"/>
                <a:ea typeface="Helvetica Neue Light"/>
                <a:cs typeface="Helvetica Neue Light"/>
                <a:sym typeface="Helvetica Neue Light"/>
              </a:defRPr>
            </a:lvl1pPr>
          </a:lstStyle>
          <a:p>
            <a:pPr defTabSz="914377" hangingPunct="0"/>
            <a:r>
              <a:rPr lang="en-US" sz="1088" kern="0" dirty="0"/>
              <a:t>Often</a:t>
            </a:r>
          </a:p>
        </p:txBody>
      </p:sp>
      <p:sp>
        <p:nvSpPr>
          <p:cNvPr id="20" name="I have heard it, but don't really know what it means (wouldn't be able to explain it to someone else)">
            <a:extLst>
              <a:ext uri="{FF2B5EF4-FFF2-40B4-BE49-F238E27FC236}">
                <a16:creationId xmlns:a16="http://schemas.microsoft.com/office/drawing/2014/main" id="{D11C942B-76B9-656A-2580-6B82890A4D3F}"/>
              </a:ext>
            </a:extLst>
          </p:cNvPr>
          <p:cNvSpPr txBox="1"/>
          <p:nvPr/>
        </p:nvSpPr>
        <p:spPr>
          <a:xfrm>
            <a:off x="2571546" y="3441460"/>
            <a:ext cx="5933436" cy="2058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spAutoFit/>
          </a:bodyPr>
          <a:lstStyle>
            <a:lvl1pPr algn="l">
              <a:defRPr sz="2900">
                <a:solidFill>
                  <a:srgbClr val="FFFFFF"/>
                </a:solidFill>
                <a:latin typeface="Helvetica Neue Light"/>
                <a:ea typeface="Helvetica Neue Light"/>
                <a:cs typeface="Helvetica Neue Light"/>
                <a:sym typeface="Helvetica Neue Light"/>
              </a:defRPr>
            </a:lvl1pPr>
          </a:lstStyle>
          <a:p>
            <a:pPr defTabSz="914377" hangingPunct="0"/>
            <a:r>
              <a:rPr lang="en-US" sz="1088" kern="0" dirty="0"/>
              <a:t>Sometimes</a:t>
            </a:r>
            <a:endParaRPr sz="1088" kern="0" dirty="0"/>
          </a:p>
        </p:txBody>
      </p:sp>
      <p:sp>
        <p:nvSpPr>
          <p:cNvPr id="21" name="Read an article/saw a clip/friend tried to explain (basic knowledge)">
            <a:extLst>
              <a:ext uri="{FF2B5EF4-FFF2-40B4-BE49-F238E27FC236}">
                <a16:creationId xmlns:a16="http://schemas.microsoft.com/office/drawing/2014/main" id="{D30C4013-9EF6-9F81-45AA-3B41BB50757C}"/>
              </a:ext>
            </a:extLst>
          </p:cNvPr>
          <p:cNvSpPr txBox="1"/>
          <p:nvPr/>
        </p:nvSpPr>
        <p:spPr>
          <a:xfrm>
            <a:off x="2571546" y="3795791"/>
            <a:ext cx="5933436" cy="2058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spAutoFit/>
          </a:bodyPr>
          <a:lstStyle>
            <a:lvl1pPr algn="l">
              <a:defRPr sz="2900">
                <a:solidFill>
                  <a:srgbClr val="FFFFFF"/>
                </a:solidFill>
                <a:latin typeface="Helvetica Neue Light"/>
                <a:ea typeface="Helvetica Neue Light"/>
                <a:cs typeface="Helvetica Neue Light"/>
                <a:sym typeface="Helvetica Neue Light"/>
              </a:defRPr>
            </a:lvl1pPr>
          </a:lstStyle>
          <a:p>
            <a:pPr defTabSz="914377" hangingPunct="0"/>
            <a:r>
              <a:rPr lang="en-US" sz="1088" kern="0" dirty="0"/>
              <a:t>Rarely</a:t>
            </a:r>
            <a:endParaRPr sz="1088" kern="0" dirty="0"/>
          </a:p>
        </p:txBody>
      </p:sp>
      <p:sp>
        <p:nvSpPr>
          <p:cNvPr id="22" name="Read a book/attended a training (moderate knowledge)">
            <a:extLst>
              <a:ext uri="{FF2B5EF4-FFF2-40B4-BE49-F238E27FC236}">
                <a16:creationId xmlns:a16="http://schemas.microsoft.com/office/drawing/2014/main" id="{F5CF773E-7F2D-2976-86E8-4D1630C20A89}"/>
              </a:ext>
            </a:extLst>
          </p:cNvPr>
          <p:cNvSpPr txBox="1"/>
          <p:nvPr/>
        </p:nvSpPr>
        <p:spPr>
          <a:xfrm>
            <a:off x="2571546" y="4150122"/>
            <a:ext cx="5933436" cy="2058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spAutoFit/>
          </a:bodyPr>
          <a:lstStyle>
            <a:lvl1pPr algn="l">
              <a:defRPr sz="2900">
                <a:solidFill>
                  <a:srgbClr val="FFFFFF"/>
                </a:solidFill>
                <a:latin typeface="Helvetica Neue Light"/>
                <a:ea typeface="Helvetica Neue Light"/>
                <a:cs typeface="Helvetica Neue Light"/>
                <a:sym typeface="Helvetica Neue Light"/>
              </a:defRPr>
            </a:lvl1pPr>
          </a:lstStyle>
          <a:p>
            <a:pPr defTabSz="914377" hangingPunct="0"/>
            <a:r>
              <a:rPr lang="en-US" sz="1088" kern="0" dirty="0"/>
              <a:t>Never</a:t>
            </a:r>
            <a:endParaRPr sz="1088" kern="0" dirty="0"/>
          </a:p>
        </p:txBody>
      </p:sp>
      <p:sp>
        <p:nvSpPr>
          <p:cNvPr id="23" name="What is your level of familiarity with antiracism?">
            <a:extLst>
              <a:ext uri="{FF2B5EF4-FFF2-40B4-BE49-F238E27FC236}">
                <a16:creationId xmlns:a16="http://schemas.microsoft.com/office/drawing/2014/main" id="{22EA4599-A764-91A4-EBB5-60076468E878}"/>
              </a:ext>
            </a:extLst>
          </p:cNvPr>
          <p:cNvSpPr txBox="1"/>
          <p:nvPr/>
        </p:nvSpPr>
        <p:spPr>
          <a:xfrm>
            <a:off x="2223799" y="1717786"/>
            <a:ext cx="5840701" cy="6540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nchor="ctr">
            <a:spAutoFit/>
          </a:bodyPr>
          <a:lstStyle>
            <a:lvl1pPr algn="l">
              <a:defRPr sz="5600" b="1">
                <a:solidFill>
                  <a:srgbClr val="E59D00"/>
                </a:solidFill>
              </a:defRPr>
            </a:lvl1pPr>
          </a:lstStyle>
          <a:p>
            <a:pPr defTabSz="914377" hangingPunct="0"/>
            <a:r>
              <a:rPr lang="en-US" sz="2000" kern="0" dirty="0">
                <a:solidFill>
                  <a:srgbClr val="FFFA9B"/>
                </a:solidFill>
                <a:latin typeface="Helvetica Neue"/>
                <a:ea typeface="Helvetica Neue"/>
                <a:cs typeface="Helvetica Neue"/>
                <a:sym typeface="Helvetica Neue"/>
              </a:rPr>
              <a:t>Poll 1: </a:t>
            </a:r>
            <a:r>
              <a:rPr lang="en-US" sz="2000" b="0" kern="0" dirty="0">
                <a:solidFill>
                  <a:schemeClr val="accent4">
                    <a:lumMod val="40000"/>
                    <a:lumOff val="60000"/>
                  </a:schemeClr>
                </a:solidFill>
                <a:latin typeface="Helvetica Neue"/>
                <a:ea typeface="Helvetica Neue"/>
                <a:cs typeface="Helvetica Neue"/>
                <a:sym typeface="Helvetica Neue"/>
              </a:rPr>
              <a:t>How often you see Black/African American LGBTQ+ people in your practice?</a:t>
            </a:r>
          </a:p>
        </p:txBody>
      </p:sp>
      <p:sp>
        <p:nvSpPr>
          <p:cNvPr id="24" name="Circle">
            <a:extLst>
              <a:ext uri="{FF2B5EF4-FFF2-40B4-BE49-F238E27FC236}">
                <a16:creationId xmlns:a16="http://schemas.microsoft.com/office/drawing/2014/main" id="{61E3F648-5670-2791-06CA-B18525FDDB64}"/>
              </a:ext>
            </a:extLst>
          </p:cNvPr>
          <p:cNvSpPr/>
          <p:nvPr/>
        </p:nvSpPr>
        <p:spPr>
          <a:xfrm>
            <a:off x="2223799" y="4484919"/>
            <a:ext cx="163649" cy="163649"/>
          </a:xfrm>
          <a:prstGeom prst="ellipse">
            <a:avLst/>
          </a:prstGeom>
          <a:solidFill>
            <a:srgbClr val="FFFFFF"/>
          </a:solidFill>
          <a:ln w="12700">
            <a:miter lim="400000"/>
          </a:ln>
        </p:spPr>
        <p:txBody>
          <a:bodyPr lIns="19050" tIns="19050" rIns="19050" bIns="19050" anchor="ctr"/>
          <a:lstStyle/>
          <a:p>
            <a:pPr algn="ctr" defTabSz="309563" hangingPunct="0">
              <a:defRPr sz="3200">
                <a:solidFill>
                  <a:srgbClr val="FFFFFF"/>
                </a:solidFill>
                <a:latin typeface="Helvetica Neue Medium"/>
                <a:ea typeface="Helvetica Neue Medium"/>
                <a:cs typeface="Helvetica Neue Medium"/>
                <a:sym typeface="Helvetica Neue Medium"/>
              </a:defRPr>
            </a:pPr>
            <a:endParaRPr sz="1200" kern="0">
              <a:solidFill>
                <a:srgbClr val="FFFFFF"/>
              </a:solidFill>
              <a:latin typeface="Helvetica Neue Medium"/>
              <a:ea typeface="Helvetica Neue Medium"/>
              <a:cs typeface="Helvetica Neue Medium"/>
              <a:sym typeface="Helvetica Neue Medium"/>
            </a:endParaRPr>
          </a:p>
        </p:txBody>
      </p:sp>
      <p:sp>
        <p:nvSpPr>
          <p:cNvPr id="25" name="Ongoing learning; read multiple books and/or attended multiple trainings (expert knowledge)">
            <a:extLst>
              <a:ext uri="{FF2B5EF4-FFF2-40B4-BE49-F238E27FC236}">
                <a16:creationId xmlns:a16="http://schemas.microsoft.com/office/drawing/2014/main" id="{8E6354A6-A87B-4C64-C1E1-A8E0B752B7E4}"/>
              </a:ext>
            </a:extLst>
          </p:cNvPr>
          <p:cNvSpPr txBox="1"/>
          <p:nvPr/>
        </p:nvSpPr>
        <p:spPr>
          <a:xfrm>
            <a:off x="2571546" y="4466352"/>
            <a:ext cx="5933436" cy="2058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spAutoFit/>
          </a:bodyPr>
          <a:lstStyle>
            <a:lvl1pPr algn="l">
              <a:defRPr sz="2900">
                <a:solidFill>
                  <a:srgbClr val="FFFFFF"/>
                </a:solidFill>
                <a:latin typeface="Helvetica Neue Light"/>
                <a:ea typeface="Helvetica Neue Light"/>
                <a:cs typeface="Helvetica Neue Light"/>
                <a:sym typeface="Helvetica Neue Light"/>
              </a:defRPr>
            </a:lvl1pPr>
          </a:lstStyle>
          <a:p>
            <a:pPr defTabSz="914377" hangingPunct="0"/>
            <a:r>
              <a:rPr lang="en-US" sz="1088" kern="0" dirty="0"/>
              <a:t>I’m not sure</a:t>
            </a:r>
            <a:endParaRPr sz="1088" kern="0"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9201B"/>
        </a:solidFill>
        <a:effectLst/>
      </p:bgPr>
    </p:bg>
    <p:spTree>
      <p:nvGrpSpPr>
        <p:cNvPr id="1" name=""/>
        <p:cNvGrpSpPr/>
        <p:nvPr/>
      </p:nvGrpSpPr>
      <p:grpSpPr>
        <a:xfrm>
          <a:off x="0" y="0"/>
          <a:ext cx="0" cy="0"/>
          <a:chOff x="0" y="0"/>
          <a:chExt cx="0" cy="0"/>
        </a:xfrm>
      </p:grpSpPr>
      <p:pic>
        <p:nvPicPr>
          <p:cNvPr id="187" name="Asset 1.png" descr="Asset 1.png"/>
          <p:cNvPicPr>
            <a:picLocks noChangeAspect="1"/>
          </p:cNvPicPr>
          <p:nvPr/>
        </p:nvPicPr>
        <p:blipFill>
          <a:blip r:embed="rId3">
            <a:alphaModFix amt="50486"/>
          </a:blip>
          <a:srcRect l="169" t="10121" r="169" b="10121"/>
          <a:stretch>
            <a:fillRect/>
          </a:stretch>
        </p:blipFill>
        <p:spPr>
          <a:xfrm>
            <a:off x="-2737284" y="26409"/>
            <a:ext cx="12363883" cy="6954684"/>
          </a:xfrm>
          <a:prstGeom prst="rect">
            <a:avLst/>
          </a:prstGeom>
          <a:ln w="12700">
            <a:miter lim="400000"/>
          </a:ln>
        </p:spPr>
      </p:pic>
      <p:sp>
        <p:nvSpPr>
          <p:cNvPr id="188" name="Rectangle"/>
          <p:cNvSpPr/>
          <p:nvPr/>
        </p:nvSpPr>
        <p:spPr>
          <a:xfrm>
            <a:off x="622027" y="1596660"/>
            <a:ext cx="8521973" cy="820077"/>
          </a:xfrm>
          <a:prstGeom prst="rect">
            <a:avLst/>
          </a:prstGeom>
          <a:solidFill>
            <a:srgbClr val="14483D"/>
          </a:solidFill>
          <a:ln w="12700">
            <a:miter lim="400000"/>
          </a:ln>
        </p:spPr>
        <p:txBody>
          <a:bodyPr lIns="19050" tIns="19050" rIns="19050" bIns="19050" anchor="ctr"/>
          <a:lstStyle/>
          <a:p>
            <a:pPr algn="ctr" defTabSz="309563" hangingPunct="0">
              <a:defRPr sz="3200">
                <a:solidFill>
                  <a:srgbClr val="000000"/>
                </a:solidFill>
                <a:latin typeface="Helvetica Neue Medium"/>
                <a:ea typeface="Helvetica Neue Medium"/>
                <a:cs typeface="Helvetica Neue Medium"/>
                <a:sym typeface="Helvetica Neue Medium"/>
              </a:defRPr>
            </a:pPr>
            <a:endParaRPr sz="1200" kern="0">
              <a:solidFill>
                <a:srgbClr val="000000"/>
              </a:solidFill>
              <a:latin typeface="Helvetica Neue Medium"/>
              <a:ea typeface="Helvetica Neue Medium"/>
              <a:cs typeface="Helvetica Neue Medium"/>
              <a:sym typeface="Helvetica Neue Medium"/>
            </a:endParaRPr>
          </a:p>
        </p:txBody>
      </p:sp>
      <p:sp>
        <p:nvSpPr>
          <p:cNvPr id="190" name="Rectangle"/>
          <p:cNvSpPr/>
          <p:nvPr/>
        </p:nvSpPr>
        <p:spPr>
          <a:xfrm>
            <a:off x="622027" y="2416737"/>
            <a:ext cx="8521973" cy="2969453"/>
          </a:xfrm>
          <a:prstGeom prst="rect">
            <a:avLst/>
          </a:prstGeom>
          <a:solidFill>
            <a:srgbClr val="09201B"/>
          </a:solidFill>
          <a:ln w="12700">
            <a:miter lim="400000"/>
          </a:ln>
        </p:spPr>
        <p:txBody>
          <a:bodyPr lIns="19050" tIns="19050" rIns="19050" bIns="19050" anchor="ctr"/>
          <a:lstStyle/>
          <a:p>
            <a:pPr algn="ctr" defTabSz="309563" hangingPunct="0">
              <a:defRPr sz="3200">
                <a:solidFill>
                  <a:srgbClr val="000000"/>
                </a:solidFill>
                <a:latin typeface="Helvetica Neue Medium"/>
                <a:ea typeface="Helvetica Neue Medium"/>
                <a:cs typeface="Helvetica Neue Medium"/>
                <a:sym typeface="Helvetica Neue Medium"/>
              </a:defRPr>
            </a:pPr>
            <a:endParaRPr sz="1200" kern="0">
              <a:solidFill>
                <a:srgbClr val="000000"/>
              </a:solidFill>
              <a:latin typeface="Helvetica Neue Medium"/>
              <a:ea typeface="Helvetica Neue Medium"/>
              <a:cs typeface="Helvetica Neue Medium"/>
              <a:sym typeface="Helvetica Neue Medium"/>
            </a:endParaRPr>
          </a:p>
        </p:txBody>
      </p:sp>
      <p:sp>
        <p:nvSpPr>
          <p:cNvPr id="191" name="Circle"/>
          <p:cNvSpPr/>
          <p:nvPr/>
        </p:nvSpPr>
        <p:spPr>
          <a:xfrm>
            <a:off x="2223799" y="3067596"/>
            <a:ext cx="163649" cy="163649"/>
          </a:xfrm>
          <a:prstGeom prst="ellipse">
            <a:avLst/>
          </a:prstGeom>
          <a:solidFill>
            <a:srgbClr val="FFFFFF"/>
          </a:solidFill>
          <a:ln w="12700">
            <a:miter lim="400000"/>
          </a:ln>
        </p:spPr>
        <p:txBody>
          <a:bodyPr lIns="19050" tIns="19050" rIns="19050" bIns="19050" anchor="ctr"/>
          <a:lstStyle/>
          <a:p>
            <a:pPr algn="ctr" defTabSz="309563" hangingPunct="0">
              <a:defRPr sz="3200">
                <a:solidFill>
                  <a:srgbClr val="FFFFFF"/>
                </a:solidFill>
                <a:latin typeface="Helvetica Neue Medium"/>
                <a:ea typeface="Helvetica Neue Medium"/>
                <a:cs typeface="Helvetica Neue Medium"/>
                <a:sym typeface="Helvetica Neue Medium"/>
              </a:defRPr>
            </a:pPr>
            <a:endParaRPr sz="1200" kern="0">
              <a:solidFill>
                <a:srgbClr val="FFFFFF"/>
              </a:solidFill>
              <a:latin typeface="Helvetica Neue Medium"/>
              <a:ea typeface="Helvetica Neue Medium"/>
              <a:cs typeface="Helvetica Neue Medium"/>
              <a:sym typeface="Helvetica Neue Medium"/>
            </a:endParaRPr>
          </a:p>
        </p:txBody>
      </p:sp>
      <p:sp>
        <p:nvSpPr>
          <p:cNvPr id="192" name="Circle"/>
          <p:cNvSpPr/>
          <p:nvPr/>
        </p:nvSpPr>
        <p:spPr>
          <a:xfrm>
            <a:off x="2223799" y="3421927"/>
            <a:ext cx="163649" cy="163649"/>
          </a:xfrm>
          <a:prstGeom prst="ellipse">
            <a:avLst/>
          </a:prstGeom>
          <a:solidFill>
            <a:srgbClr val="FFFFFF"/>
          </a:solidFill>
          <a:ln w="12700">
            <a:miter lim="400000"/>
          </a:ln>
        </p:spPr>
        <p:txBody>
          <a:bodyPr lIns="19050" tIns="19050" rIns="19050" bIns="19050" anchor="ctr"/>
          <a:lstStyle/>
          <a:p>
            <a:pPr algn="ctr" defTabSz="309563" hangingPunct="0">
              <a:defRPr sz="3200">
                <a:solidFill>
                  <a:srgbClr val="FFFFFF"/>
                </a:solidFill>
                <a:latin typeface="Helvetica Neue Medium"/>
                <a:ea typeface="Helvetica Neue Medium"/>
                <a:cs typeface="Helvetica Neue Medium"/>
                <a:sym typeface="Helvetica Neue Medium"/>
              </a:defRPr>
            </a:pPr>
            <a:endParaRPr sz="1200" kern="0">
              <a:solidFill>
                <a:srgbClr val="FFFFFF"/>
              </a:solidFill>
              <a:latin typeface="Helvetica Neue Medium"/>
              <a:ea typeface="Helvetica Neue Medium"/>
              <a:cs typeface="Helvetica Neue Medium"/>
              <a:sym typeface="Helvetica Neue Medium"/>
            </a:endParaRPr>
          </a:p>
        </p:txBody>
      </p:sp>
      <p:sp>
        <p:nvSpPr>
          <p:cNvPr id="193" name="Circle"/>
          <p:cNvSpPr/>
          <p:nvPr/>
        </p:nvSpPr>
        <p:spPr>
          <a:xfrm>
            <a:off x="2223799" y="3852458"/>
            <a:ext cx="163649" cy="163649"/>
          </a:xfrm>
          <a:prstGeom prst="ellipse">
            <a:avLst/>
          </a:prstGeom>
          <a:solidFill>
            <a:srgbClr val="FFFFFF"/>
          </a:solidFill>
          <a:ln w="12700">
            <a:miter lim="400000"/>
          </a:ln>
        </p:spPr>
        <p:txBody>
          <a:bodyPr lIns="19050" tIns="19050" rIns="19050" bIns="19050" anchor="ctr"/>
          <a:lstStyle/>
          <a:p>
            <a:pPr algn="ctr" defTabSz="309563" hangingPunct="0">
              <a:defRPr sz="3200">
                <a:solidFill>
                  <a:srgbClr val="FFFFFF"/>
                </a:solidFill>
                <a:latin typeface="Helvetica Neue Medium"/>
                <a:ea typeface="Helvetica Neue Medium"/>
                <a:cs typeface="Helvetica Neue Medium"/>
                <a:sym typeface="Helvetica Neue Medium"/>
              </a:defRPr>
            </a:pPr>
            <a:endParaRPr sz="1200" kern="0">
              <a:solidFill>
                <a:srgbClr val="FFFFFF"/>
              </a:solidFill>
              <a:latin typeface="Helvetica Neue Medium"/>
              <a:ea typeface="Helvetica Neue Medium"/>
              <a:cs typeface="Helvetica Neue Medium"/>
              <a:sym typeface="Helvetica Neue Medium"/>
            </a:endParaRPr>
          </a:p>
        </p:txBody>
      </p:sp>
      <p:sp>
        <p:nvSpPr>
          <p:cNvPr id="194" name="Circle"/>
          <p:cNvSpPr/>
          <p:nvPr/>
        </p:nvSpPr>
        <p:spPr>
          <a:xfrm>
            <a:off x="2223799" y="4206788"/>
            <a:ext cx="163649" cy="163649"/>
          </a:xfrm>
          <a:prstGeom prst="ellipse">
            <a:avLst/>
          </a:prstGeom>
          <a:solidFill>
            <a:srgbClr val="FFFFFF"/>
          </a:solidFill>
          <a:ln w="12700">
            <a:miter lim="400000"/>
          </a:ln>
        </p:spPr>
        <p:txBody>
          <a:bodyPr lIns="19050" tIns="19050" rIns="19050" bIns="19050" anchor="ctr"/>
          <a:lstStyle/>
          <a:p>
            <a:pPr algn="ctr" defTabSz="309563" hangingPunct="0">
              <a:defRPr sz="3200">
                <a:solidFill>
                  <a:srgbClr val="FFFFFF"/>
                </a:solidFill>
                <a:latin typeface="Helvetica Neue Medium"/>
                <a:ea typeface="Helvetica Neue Medium"/>
                <a:cs typeface="Helvetica Neue Medium"/>
                <a:sym typeface="Helvetica Neue Medium"/>
              </a:defRPr>
            </a:pPr>
            <a:endParaRPr sz="1200" kern="0">
              <a:solidFill>
                <a:srgbClr val="FFFFFF"/>
              </a:solidFill>
              <a:latin typeface="Helvetica Neue Medium"/>
              <a:ea typeface="Helvetica Neue Medium"/>
              <a:cs typeface="Helvetica Neue Medium"/>
              <a:sym typeface="Helvetica Neue Medium"/>
            </a:endParaRPr>
          </a:p>
        </p:txBody>
      </p:sp>
      <p:sp>
        <p:nvSpPr>
          <p:cNvPr id="195" name="No clue, never heard of it"/>
          <p:cNvSpPr txBox="1"/>
          <p:nvPr/>
        </p:nvSpPr>
        <p:spPr>
          <a:xfrm>
            <a:off x="2571546" y="3049030"/>
            <a:ext cx="5933436" cy="2058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9050" tIns="19050" rIns="19050" bIns="19050">
            <a:spAutoFit/>
          </a:bodyPr>
          <a:lstStyle>
            <a:lvl1pPr algn="l">
              <a:defRPr sz="2900">
                <a:solidFill>
                  <a:srgbClr val="FFFFFF"/>
                </a:solidFill>
                <a:latin typeface="Helvetica Neue Light"/>
                <a:ea typeface="Helvetica Neue Light"/>
                <a:cs typeface="Helvetica Neue Light"/>
                <a:sym typeface="Helvetica Neue Light"/>
              </a:defRPr>
            </a:lvl1pPr>
          </a:lstStyle>
          <a:p>
            <a:pPr defTabSz="914377" hangingPunct="0"/>
            <a:r>
              <a:rPr lang="en-US" sz="1088" kern="0" dirty="0"/>
              <a:t>No clue! I’ve never even thought about it (no knowledge).</a:t>
            </a:r>
            <a:endParaRPr sz="1088" kern="0" dirty="0"/>
          </a:p>
        </p:txBody>
      </p:sp>
      <p:sp>
        <p:nvSpPr>
          <p:cNvPr id="196" name="I have heard it, but don't really know what it means (wouldn't be able to explain it to someone else)"/>
          <p:cNvSpPr txBox="1"/>
          <p:nvPr/>
        </p:nvSpPr>
        <p:spPr>
          <a:xfrm>
            <a:off x="2571546" y="3403360"/>
            <a:ext cx="5933436" cy="3733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9050" tIns="19050" rIns="19050" bIns="19050">
            <a:spAutoFit/>
          </a:bodyPr>
          <a:lstStyle>
            <a:lvl1pPr algn="l">
              <a:defRPr sz="2900">
                <a:solidFill>
                  <a:srgbClr val="FFFFFF"/>
                </a:solidFill>
                <a:latin typeface="Helvetica Neue Light"/>
                <a:ea typeface="Helvetica Neue Light"/>
                <a:cs typeface="Helvetica Neue Light"/>
                <a:sym typeface="Helvetica Neue Light"/>
              </a:defRPr>
            </a:lvl1pPr>
          </a:lstStyle>
          <a:p>
            <a:pPr defTabSz="914377" hangingPunct="0"/>
            <a:r>
              <a:rPr lang="en-US" sz="1088" kern="0" dirty="0"/>
              <a:t>I have thought about it, but don't really know the populations concerns--e.g., wouldn't be able to explain them to someone else (minimal knowledge).</a:t>
            </a:r>
            <a:endParaRPr sz="1088" kern="0" dirty="0"/>
          </a:p>
        </p:txBody>
      </p:sp>
      <p:sp>
        <p:nvSpPr>
          <p:cNvPr id="197" name="Read an article/saw a clip/friend tried to explain (basic knowledge)"/>
          <p:cNvSpPr txBox="1"/>
          <p:nvPr/>
        </p:nvSpPr>
        <p:spPr>
          <a:xfrm>
            <a:off x="2571546" y="3833891"/>
            <a:ext cx="5933436" cy="2058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9050" tIns="19050" rIns="19050" bIns="19050">
            <a:spAutoFit/>
          </a:bodyPr>
          <a:lstStyle>
            <a:lvl1pPr algn="l">
              <a:defRPr sz="2900">
                <a:solidFill>
                  <a:srgbClr val="FFFFFF"/>
                </a:solidFill>
                <a:latin typeface="Helvetica Neue Light"/>
                <a:ea typeface="Helvetica Neue Light"/>
                <a:cs typeface="Helvetica Neue Light"/>
                <a:sym typeface="Helvetica Neue Light"/>
              </a:defRPr>
            </a:lvl1pPr>
          </a:lstStyle>
          <a:p>
            <a:pPr defTabSz="914377" hangingPunct="0"/>
            <a:r>
              <a:rPr lang="en-US" sz="1088" kern="0" dirty="0"/>
              <a:t>Read an article/saw a clip/friend tried to explain (basic knowledge)</a:t>
            </a:r>
            <a:endParaRPr sz="1088" kern="0" dirty="0"/>
          </a:p>
        </p:txBody>
      </p:sp>
      <p:sp>
        <p:nvSpPr>
          <p:cNvPr id="198" name="Read a book/attended a training (moderate knowledge)"/>
          <p:cNvSpPr txBox="1"/>
          <p:nvPr/>
        </p:nvSpPr>
        <p:spPr>
          <a:xfrm>
            <a:off x="2571546" y="4188222"/>
            <a:ext cx="5933436" cy="2058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9050" tIns="19050" rIns="19050" bIns="19050">
            <a:spAutoFit/>
          </a:bodyPr>
          <a:lstStyle>
            <a:lvl1pPr algn="l">
              <a:defRPr sz="2900">
                <a:solidFill>
                  <a:srgbClr val="FFFFFF"/>
                </a:solidFill>
                <a:latin typeface="Helvetica Neue Light"/>
                <a:ea typeface="Helvetica Neue Light"/>
                <a:cs typeface="Helvetica Neue Light"/>
                <a:sym typeface="Helvetica Neue Light"/>
              </a:defRPr>
            </a:lvl1pPr>
          </a:lstStyle>
          <a:p>
            <a:pPr defTabSz="914377" hangingPunct="0"/>
            <a:r>
              <a:rPr lang="en-US" sz="1088" kern="0" dirty="0"/>
              <a:t>Read a book/attended a training; some community contact (moderate knowledge)</a:t>
            </a:r>
          </a:p>
        </p:txBody>
      </p:sp>
      <p:sp>
        <p:nvSpPr>
          <p:cNvPr id="199" name="What is your level of familiarity with antiracism?"/>
          <p:cNvSpPr txBox="1"/>
          <p:nvPr/>
        </p:nvSpPr>
        <p:spPr>
          <a:xfrm>
            <a:off x="2223799" y="1679685"/>
            <a:ext cx="6539201" cy="6540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nchor="ctr">
            <a:spAutoFit/>
          </a:bodyPr>
          <a:lstStyle>
            <a:lvl1pPr algn="l">
              <a:defRPr sz="5600" b="1">
                <a:solidFill>
                  <a:srgbClr val="E59D00"/>
                </a:solidFill>
              </a:defRPr>
            </a:lvl1pPr>
          </a:lstStyle>
          <a:p>
            <a:pPr defTabSz="914377" hangingPunct="0"/>
            <a:r>
              <a:rPr lang="en-US" sz="2000" kern="0" dirty="0">
                <a:solidFill>
                  <a:schemeClr val="accent4">
                    <a:lumMod val="40000"/>
                    <a:lumOff val="60000"/>
                  </a:schemeClr>
                </a:solidFill>
                <a:latin typeface="Helvetica Neue"/>
                <a:ea typeface="Helvetica Neue"/>
                <a:cs typeface="Helvetica Neue"/>
                <a:sym typeface="Helvetica Neue"/>
              </a:rPr>
              <a:t>Poll 2: </a:t>
            </a:r>
            <a:r>
              <a:rPr sz="2000" b="0" kern="0" dirty="0">
                <a:solidFill>
                  <a:schemeClr val="accent4">
                    <a:lumMod val="40000"/>
                    <a:lumOff val="60000"/>
                  </a:schemeClr>
                </a:solidFill>
                <a:latin typeface="Helvetica Neue"/>
                <a:ea typeface="Helvetica Neue"/>
                <a:cs typeface="Helvetica Neue"/>
                <a:sym typeface="Helvetica Neue"/>
              </a:rPr>
              <a:t>What is your level of familiarity with </a:t>
            </a:r>
            <a:r>
              <a:rPr lang="en-US" sz="2000" b="0" kern="0" dirty="0">
                <a:solidFill>
                  <a:schemeClr val="accent4">
                    <a:lumMod val="40000"/>
                    <a:lumOff val="60000"/>
                  </a:schemeClr>
                </a:solidFill>
                <a:latin typeface="Helvetica Neue"/>
                <a:ea typeface="Helvetica Neue"/>
                <a:cs typeface="Helvetica Neue"/>
                <a:sym typeface="Helvetica Neue"/>
              </a:rPr>
              <a:t>Black/African American LGBTQ+ mental health</a:t>
            </a:r>
            <a:r>
              <a:rPr sz="2000" b="0" kern="0" dirty="0">
                <a:solidFill>
                  <a:schemeClr val="accent4">
                    <a:lumMod val="40000"/>
                    <a:lumOff val="60000"/>
                  </a:schemeClr>
                </a:solidFill>
                <a:latin typeface="Helvetica Neue"/>
                <a:ea typeface="Helvetica Neue"/>
                <a:cs typeface="Helvetica Neue"/>
                <a:sym typeface="Helvetica Neue"/>
              </a:rPr>
              <a:t>?</a:t>
            </a:r>
          </a:p>
        </p:txBody>
      </p:sp>
      <p:sp>
        <p:nvSpPr>
          <p:cNvPr id="200" name="Circle"/>
          <p:cNvSpPr/>
          <p:nvPr/>
        </p:nvSpPr>
        <p:spPr>
          <a:xfrm>
            <a:off x="2223799" y="4561119"/>
            <a:ext cx="163649" cy="163649"/>
          </a:xfrm>
          <a:prstGeom prst="ellipse">
            <a:avLst/>
          </a:prstGeom>
          <a:solidFill>
            <a:srgbClr val="FFFFFF"/>
          </a:solidFill>
          <a:ln w="12700">
            <a:miter lim="400000"/>
          </a:ln>
        </p:spPr>
        <p:txBody>
          <a:bodyPr lIns="19050" tIns="19050" rIns="19050" bIns="19050" anchor="ctr"/>
          <a:lstStyle/>
          <a:p>
            <a:pPr algn="ctr" defTabSz="309563" hangingPunct="0">
              <a:defRPr sz="3200">
                <a:solidFill>
                  <a:srgbClr val="FFFFFF"/>
                </a:solidFill>
                <a:latin typeface="Helvetica Neue Medium"/>
                <a:ea typeface="Helvetica Neue Medium"/>
                <a:cs typeface="Helvetica Neue Medium"/>
                <a:sym typeface="Helvetica Neue Medium"/>
              </a:defRPr>
            </a:pPr>
            <a:endParaRPr sz="1200" kern="0">
              <a:solidFill>
                <a:srgbClr val="FFFFFF"/>
              </a:solidFill>
              <a:latin typeface="Helvetica Neue Medium"/>
              <a:ea typeface="Helvetica Neue Medium"/>
              <a:cs typeface="Helvetica Neue Medium"/>
              <a:sym typeface="Helvetica Neue Medium"/>
            </a:endParaRPr>
          </a:p>
        </p:txBody>
      </p:sp>
      <p:sp>
        <p:nvSpPr>
          <p:cNvPr id="201" name="Ongoing learning; read multiple books and/or attended multiple trainings (expert knowledge)"/>
          <p:cNvSpPr txBox="1"/>
          <p:nvPr/>
        </p:nvSpPr>
        <p:spPr>
          <a:xfrm>
            <a:off x="2571546" y="4542552"/>
            <a:ext cx="5933436" cy="3733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9050" tIns="19050" rIns="19050" bIns="19050">
            <a:spAutoFit/>
          </a:bodyPr>
          <a:lstStyle>
            <a:lvl1pPr algn="l">
              <a:defRPr sz="2900">
                <a:solidFill>
                  <a:srgbClr val="FFFFFF"/>
                </a:solidFill>
                <a:latin typeface="Helvetica Neue Light"/>
                <a:ea typeface="Helvetica Neue Light"/>
                <a:cs typeface="Helvetica Neue Light"/>
                <a:sym typeface="Helvetica Neue Light"/>
              </a:defRPr>
            </a:lvl1pPr>
          </a:lstStyle>
          <a:p>
            <a:pPr defTabSz="914377" hangingPunct="0"/>
            <a:r>
              <a:rPr sz="1088" kern="0" dirty="0"/>
              <a:t>Ongoing learning; read multiple books and/or attended multiple trainings</a:t>
            </a:r>
            <a:r>
              <a:rPr lang="en-US" sz="1088" kern="0" dirty="0"/>
              <a:t>; lots of community contact</a:t>
            </a:r>
            <a:r>
              <a:rPr sz="1088" kern="0" dirty="0"/>
              <a:t> (expert knowledge)</a:t>
            </a:r>
          </a:p>
        </p:txBody>
      </p:sp>
    </p:spTree>
    <p:extLst>
      <p:ext uri="{BB962C8B-B14F-4D97-AF65-F5344CB8AC3E}">
        <p14:creationId xmlns:p14="http://schemas.microsoft.com/office/powerpoint/2010/main" val="16894764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34B55"/>
        </a:solidFill>
        <a:effectLst/>
      </p:bgPr>
    </p:bg>
    <p:spTree>
      <p:nvGrpSpPr>
        <p:cNvPr id="1" name=""/>
        <p:cNvGrpSpPr/>
        <p:nvPr/>
      </p:nvGrpSpPr>
      <p:grpSpPr>
        <a:xfrm>
          <a:off x="0" y="0"/>
          <a:ext cx="0" cy="0"/>
          <a:chOff x="0" y="0"/>
          <a:chExt cx="0" cy="0"/>
        </a:xfrm>
      </p:grpSpPr>
      <p:sp>
        <p:nvSpPr>
          <p:cNvPr id="185" name="Understand Getty’s organization wide commitment to to putting in place antiracist structures and systems that will lead to enduring change…"/>
          <p:cNvSpPr txBox="1"/>
          <p:nvPr/>
        </p:nvSpPr>
        <p:spPr>
          <a:xfrm>
            <a:off x="462985" y="1454302"/>
            <a:ext cx="8102278" cy="502445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spAutoFit/>
          </a:bodyPr>
          <a:lstStyle/>
          <a:p>
            <a:pPr marR="0" lvl="0" fontAlgn="base">
              <a:spcBef>
                <a:spcPts val="0"/>
              </a:spcBef>
              <a:spcAft>
                <a:spcPts val="1800"/>
              </a:spcAft>
            </a:pPr>
            <a:r>
              <a:rPr lang="en-US" b="1" dirty="0">
                <a:solidFill>
                  <a:schemeClr val="accent4">
                    <a:lumMod val="40000"/>
                    <a:lumOff val="60000"/>
                  </a:schemeClr>
                </a:solidFill>
                <a:effectLst/>
                <a:ea typeface="Times New Roman" panose="02020603050405020304" pitchFamily="18" charset="0"/>
              </a:rPr>
              <a:t>By the end of the day, you will be able to…</a:t>
            </a:r>
          </a:p>
          <a:p>
            <a:pPr marL="342900" marR="0" lvl="0" indent="-342900" fontAlgn="base">
              <a:spcBef>
                <a:spcPts val="0"/>
              </a:spcBef>
              <a:spcAft>
                <a:spcPts val="1800"/>
              </a:spcAft>
              <a:buFont typeface="Wingdings" pitchFamily="2" charset="2"/>
              <a:buChar char="q"/>
            </a:pPr>
            <a:r>
              <a:rPr lang="en-US" b="1" u="sng" dirty="0">
                <a:solidFill>
                  <a:schemeClr val="accent4">
                    <a:lumMod val="40000"/>
                    <a:lumOff val="60000"/>
                  </a:schemeClr>
                </a:solidFill>
                <a:effectLst/>
                <a:ea typeface="Times New Roman" panose="02020603050405020304" pitchFamily="18" charset="0"/>
              </a:rPr>
              <a:t>Articulate</a:t>
            </a:r>
            <a:r>
              <a:rPr lang="en-US" dirty="0">
                <a:solidFill>
                  <a:schemeClr val="bg1"/>
                </a:solidFill>
                <a:effectLst/>
                <a:ea typeface="Times New Roman" panose="02020603050405020304" pitchFamily="18" charset="0"/>
              </a:rPr>
              <a:t> the dominant theory explaining the mental health disparities between LGBTQ+ people and their cisgender/heterosexual counterparts.</a:t>
            </a:r>
          </a:p>
          <a:p>
            <a:pPr marL="342900" marR="0" lvl="0" indent="-342900" fontAlgn="base">
              <a:spcBef>
                <a:spcPts val="0"/>
              </a:spcBef>
              <a:spcAft>
                <a:spcPts val="1800"/>
              </a:spcAft>
              <a:buFont typeface="Wingdings" pitchFamily="2" charset="2"/>
              <a:buChar char="q"/>
            </a:pPr>
            <a:r>
              <a:rPr lang="en-US" b="1" u="sng" dirty="0">
                <a:solidFill>
                  <a:schemeClr val="accent4">
                    <a:lumMod val="40000"/>
                    <a:lumOff val="60000"/>
                  </a:schemeClr>
                </a:solidFill>
                <a:effectLst/>
                <a:ea typeface="Times New Roman" panose="02020603050405020304" pitchFamily="18" charset="0"/>
              </a:rPr>
              <a:t>Rank</a:t>
            </a:r>
            <a:r>
              <a:rPr lang="en-US" dirty="0">
                <a:solidFill>
                  <a:schemeClr val="bg1"/>
                </a:solidFill>
                <a:effectLst/>
                <a:ea typeface="Times New Roman" panose="02020603050405020304" pitchFamily="18" charset="0"/>
              </a:rPr>
              <a:t> how the mental health of Black LGBTQ+ individuals compares to their Black cisgender and heterosexual counterparts.</a:t>
            </a:r>
          </a:p>
          <a:p>
            <a:pPr marL="342900" marR="0" lvl="0" indent="-342900" fontAlgn="base">
              <a:spcBef>
                <a:spcPts val="0"/>
              </a:spcBef>
              <a:spcAft>
                <a:spcPts val="1800"/>
              </a:spcAft>
              <a:buFont typeface="Wingdings" pitchFamily="2" charset="2"/>
              <a:buChar char="q"/>
            </a:pPr>
            <a:r>
              <a:rPr lang="en-US" b="1" u="sng" dirty="0">
                <a:solidFill>
                  <a:schemeClr val="accent4">
                    <a:lumMod val="40000"/>
                    <a:lumOff val="60000"/>
                  </a:schemeClr>
                </a:solidFill>
                <a:effectLst/>
                <a:ea typeface="Times New Roman" panose="02020603050405020304" pitchFamily="18" charset="0"/>
              </a:rPr>
              <a:t>Distinguish</a:t>
            </a:r>
            <a:r>
              <a:rPr lang="en-US" dirty="0">
                <a:solidFill>
                  <a:schemeClr val="accent4">
                    <a:lumMod val="40000"/>
                    <a:lumOff val="60000"/>
                  </a:schemeClr>
                </a:solidFill>
                <a:effectLst/>
                <a:ea typeface="Times New Roman" panose="02020603050405020304" pitchFamily="18" charset="0"/>
              </a:rPr>
              <a:t> </a:t>
            </a:r>
            <a:r>
              <a:rPr lang="en-US" dirty="0">
                <a:solidFill>
                  <a:schemeClr val="bg1"/>
                </a:solidFill>
                <a:effectLst/>
                <a:ea typeface="Times New Roman" panose="02020603050405020304" pitchFamily="18" charset="0"/>
              </a:rPr>
              <a:t>between distal LGBTQ+ minority stressors and proximal LGBTQ+ minority stressors.</a:t>
            </a:r>
          </a:p>
          <a:p>
            <a:pPr marL="342900" marR="0" lvl="0" indent="-342900" fontAlgn="base">
              <a:spcBef>
                <a:spcPts val="0"/>
              </a:spcBef>
              <a:spcAft>
                <a:spcPts val="1800"/>
              </a:spcAft>
              <a:buFont typeface="Wingdings" pitchFamily="2" charset="2"/>
              <a:buChar char="q"/>
            </a:pPr>
            <a:r>
              <a:rPr lang="en-US" b="1" u="sng" dirty="0">
                <a:solidFill>
                  <a:schemeClr val="accent4">
                    <a:lumMod val="40000"/>
                    <a:lumOff val="60000"/>
                  </a:schemeClr>
                </a:solidFill>
                <a:effectLst/>
                <a:ea typeface="Times New Roman" panose="02020603050405020304" pitchFamily="18" charset="0"/>
              </a:rPr>
              <a:t>Identify</a:t>
            </a:r>
            <a:r>
              <a:rPr lang="en-US" dirty="0">
                <a:solidFill>
                  <a:schemeClr val="bg1"/>
                </a:solidFill>
                <a:effectLst/>
                <a:ea typeface="Times New Roman" panose="02020603050405020304" pitchFamily="18" charset="0"/>
              </a:rPr>
              <a:t> the two dominant forms of intracommunity stigma that shape the lives of Black LGBTQ+ people.</a:t>
            </a:r>
          </a:p>
          <a:p>
            <a:pPr marL="342900" indent="-342900" fontAlgn="base">
              <a:spcAft>
                <a:spcPts val="1800"/>
              </a:spcAft>
              <a:buFont typeface="Wingdings" pitchFamily="2" charset="2"/>
              <a:buChar char="q"/>
            </a:pPr>
            <a:r>
              <a:rPr lang="en-US" b="1" u="sng" dirty="0">
                <a:solidFill>
                  <a:schemeClr val="accent4">
                    <a:lumMod val="40000"/>
                    <a:lumOff val="60000"/>
                  </a:schemeClr>
                </a:solidFill>
                <a:effectLst/>
                <a:ea typeface="Times New Roman" panose="02020603050405020304" pitchFamily="18" charset="0"/>
              </a:rPr>
              <a:t>Recall</a:t>
            </a:r>
            <a:r>
              <a:rPr lang="en-US" dirty="0">
                <a:solidFill>
                  <a:schemeClr val="bg1"/>
                </a:solidFill>
                <a:effectLst/>
                <a:ea typeface="Times New Roman" panose="02020603050405020304" pitchFamily="18" charset="0"/>
              </a:rPr>
              <a:t> three studies that incorporate intersectional theory to study the behavioral health of Black LGBTQ+ people.</a:t>
            </a:r>
          </a:p>
          <a:p>
            <a:pPr marL="342900" marR="0" lvl="0" indent="-342900" fontAlgn="base">
              <a:spcBef>
                <a:spcPts val="0"/>
              </a:spcBef>
              <a:spcAft>
                <a:spcPts val="1800"/>
              </a:spcAft>
              <a:buFont typeface="Wingdings" pitchFamily="2" charset="2"/>
              <a:buChar char="q"/>
            </a:pPr>
            <a:r>
              <a:rPr lang="en-US" b="1" u="sng" dirty="0">
                <a:solidFill>
                  <a:schemeClr val="accent4">
                    <a:lumMod val="40000"/>
                    <a:lumOff val="60000"/>
                  </a:schemeClr>
                </a:solidFill>
                <a:effectLst/>
                <a:ea typeface="Times New Roman" panose="02020603050405020304" pitchFamily="18" charset="0"/>
              </a:rPr>
              <a:t>Provide</a:t>
            </a:r>
            <a:r>
              <a:rPr lang="en-US" dirty="0">
                <a:solidFill>
                  <a:schemeClr val="bg1"/>
                </a:solidFill>
                <a:effectLst/>
                <a:ea typeface="Times New Roman" panose="02020603050405020304" pitchFamily="18" charset="0"/>
              </a:rPr>
              <a:t> an example of how intersectionality can be applied an evidence-based treatment to address the unique needs of Black LGBTQ+ people.</a:t>
            </a:r>
          </a:p>
        </p:txBody>
      </p:sp>
      <p:sp>
        <p:nvSpPr>
          <p:cNvPr id="5" name="Title 1">
            <a:extLst>
              <a:ext uri="{FF2B5EF4-FFF2-40B4-BE49-F238E27FC236}">
                <a16:creationId xmlns:a16="http://schemas.microsoft.com/office/drawing/2014/main" id="{D79E9D49-8F08-70F7-A750-254206E2FC30}"/>
              </a:ext>
            </a:extLst>
          </p:cNvPr>
          <p:cNvSpPr txBox="1">
            <a:spLocks/>
          </p:cNvSpPr>
          <p:nvPr/>
        </p:nvSpPr>
        <p:spPr>
          <a:xfrm>
            <a:off x="366675" y="274638"/>
            <a:ext cx="8385175" cy="11430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pPr algn="ctr"/>
            <a:r>
              <a:rPr lang="en-US" sz="4000" dirty="0">
                <a:solidFill>
                  <a:schemeClr val="bg1"/>
                </a:solidFill>
                <a:latin typeface="Cambria" panose="02040503050406030204" pitchFamily="18" charset="0"/>
                <a:cs typeface="Calibri"/>
              </a:rPr>
              <a:t>Today’s Learning Objectives</a:t>
            </a:r>
          </a:p>
        </p:txBody>
      </p:sp>
    </p:spTree>
    <p:extLst>
      <p:ext uri="{BB962C8B-B14F-4D97-AF65-F5344CB8AC3E}">
        <p14:creationId xmlns:p14="http://schemas.microsoft.com/office/powerpoint/2010/main" val="16945316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85">
                                            <p:txEl>
                                              <p:pRg st="0" end="0"/>
                                            </p:txEl>
                                          </p:spTgt>
                                        </p:tgtEl>
                                        <p:attrNameLst>
                                          <p:attrName>style.visibility</p:attrName>
                                        </p:attrNameLst>
                                      </p:cBhvr>
                                      <p:to>
                                        <p:strVal val="visible"/>
                                      </p:to>
                                    </p:set>
                                    <p:animEffect transition="in" filter="wipe(left)">
                                      <p:cBhvr>
                                        <p:cTn id="7" dur="1500"/>
                                        <p:tgtEl>
                                          <p:spTgt spid="18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5">
                                            <p:txEl>
                                              <p:pRg st="1" end="1"/>
                                            </p:txEl>
                                          </p:spTgt>
                                        </p:tgtEl>
                                        <p:attrNameLst>
                                          <p:attrName>style.visibility</p:attrName>
                                        </p:attrNameLst>
                                      </p:cBhvr>
                                      <p:to>
                                        <p:strVal val="visible"/>
                                      </p:to>
                                    </p:set>
                                    <p:animEffect transition="in" filter="fade">
                                      <p:cBhvr>
                                        <p:cTn id="12" dur="1500"/>
                                        <p:tgtEl>
                                          <p:spTgt spid="18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85">
                                            <p:txEl>
                                              <p:pRg st="2" end="2"/>
                                            </p:txEl>
                                          </p:spTgt>
                                        </p:tgtEl>
                                        <p:attrNameLst>
                                          <p:attrName>style.visibility</p:attrName>
                                        </p:attrNameLst>
                                      </p:cBhvr>
                                      <p:to>
                                        <p:strVal val="visible"/>
                                      </p:to>
                                    </p:set>
                                    <p:animEffect transition="in" filter="fade">
                                      <p:cBhvr>
                                        <p:cTn id="17" dur="1500"/>
                                        <p:tgtEl>
                                          <p:spTgt spid="18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85">
                                            <p:txEl>
                                              <p:pRg st="3" end="3"/>
                                            </p:txEl>
                                          </p:spTgt>
                                        </p:tgtEl>
                                        <p:attrNameLst>
                                          <p:attrName>style.visibility</p:attrName>
                                        </p:attrNameLst>
                                      </p:cBhvr>
                                      <p:to>
                                        <p:strVal val="visible"/>
                                      </p:to>
                                    </p:set>
                                    <p:animEffect transition="in" filter="fade">
                                      <p:cBhvr>
                                        <p:cTn id="22" dur="1500"/>
                                        <p:tgtEl>
                                          <p:spTgt spid="18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85">
                                            <p:txEl>
                                              <p:pRg st="4" end="4"/>
                                            </p:txEl>
                                          </p:spTgt>
                                        </p:tgtEl>
                                        <p:attrNameLst>
                                          <p:attrName>style.visibility</p:attrName>
                                        </p:attrNameLst>
                                      </p:cBhvr>
                                      <p:to>
                                        <p:strVal val="visible"/>
                                      </p:to>
                                    </p:set>
                                    <p:animEffect transition="in" filter="fade">
                                      <p:cBhvr>
                                        <p:cTn id="27" dur="1500"/>
                                        <p:tgtEl>
                                          <p:spTgt spid="18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85">
                                            <p:txEl>
                                              <p:pRg st="5" end="5"/>
                                            </p:txEl>
                                          </p:spTgt>
                                        </p:tgtEl>
                                        <p:attrNameLst>
                                          <p:attrName>style.visibility</p:attrName>
                                        </p:attrNameLst>
                                      </p:cBhvr>
                                      <p:to>
                                        <p:strVal val="visible"/>
                                      </p:to>
                                    </p:set>
                                    <p:animEffect transition="in" filter="fade">
                                      <p:cBhvr>
                                        <p:cTn id="32" dur="1500"/>
                                        <p:tgtEl>
                                          <p:spTgt spid="18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85">
                                            <p:txEl>
                                              <p:pRg st="6" end="6"/>
                                            </p:txEl>
                                          </p:spTgt>
                                        </p:tgtEl>
                                        <p:attrNameLst>
                                          <p:attrName>style.visibility</p:attrName>
                                        </p:attrNameLst>
                                      </p:cBhvr>
                                      <p:to>
                                        <p:strVal val="visible"/>
                                      </p:to>
                                    </p:set>
                                    <p:animEffect transition="in" filter="fade">
                                      <p:cBhvr>
                                        <p:cTn id="37" dur="1500"/>
                                        <p:tgtEl>
                                          <p:spTgt spid="18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34B55"/>
        </a:solidFill>
        <a:effectLst/>
      </p:bgPr>
    </p:bg>
    <p:spTree>
      <p:nvGrpSpPr>
        <p:cNvPr id="1" name=""/>
        <p:cNvGrpSpPr/>
        <p:nvPr/>
      </p:nvGrpSpPr>
      <p:grpSpPr>
        <a:xfrm>
          <a:off x="0" y="0"/>
          <a:ext cx="0" cy="0"/>
          <a:chOff x="0" y="0"/>
          <a:chExt cx="0" cy="0"/>
        </a:xfrm>
      </p:grpSpPr>
      <p:sp>
        <p:nvSpPr>
          <p:cNvPr id="205" name="Part 1"/>
          <p:cNvSpPr txBox="1"/>
          <p:nvPr/>
        </p:nvSpPr>
        <p:spPr>
          <a:xfrm>
            <a:off x="4710896" y="1557012"/>
            <a:ext cx="5707500" cy="90409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spAutoFit/>
          </a:bodyPr>
          <a:lstStyle>
            <a:lvl1pPr algn="l">
              <a:defRPr sz="15000" b="1">
                <a:solidFill>
                  <a:srgbClr val="FFFFFF"/>
                </a:solidFill>
              </a:defRPr>
            </a:lvl1pPr>
          </a:lstStyle>
          <a:p>
            <a:pPr defTabSz="914377" hangingPunct="0"/>
            <a:r>
              <a:rPr sz="5625" kern="0" dirty="0">
                <a:latin typeface="Helvetica Neue"/>
                <a:ea typeface="Helvetica Neue"/>
                <a:cs typeface="Helvetica Neue"/>
                <a:sym typeface="Helvetica Neue"/>
              </a:rPr>
              <a:t>Part 1</a:t>
            </a:r>
          </a:p>
        </p:txBody>
      </p:sp>
      <p:sp>
        <p:nvSpPr>
          <p:cNvPr id="206" name="Getty’s Commitment + Checking Your Knowledge"/>
          <p:cNvSpPr txBox="1"/>
          <p:nvPr/>
        </p:nvSpPr>
        <p:spPr>
          <a:xfrm>
            <a:off x="4710897" y="2493553"/>
            <a:ext cx="4135565" cy="29931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spAutoFit/>
          </a:bodyPr>
          <a:lstStyle>
            <a:lvl1pPr algn="l">
              <a:defRPr sz="6200" i="1">
                <a:solidFill>
                  <a:srgbClr val="E59D00"/>
                </a:solidFill>
                <a:latin typeface="Helvetica Neue Medium"/>
                <a:ea typeface="Helvetica Neue Medium"/>
                <a:cs typeface="Helvetica Neue Medium"/>
                <a:sym typeface="Helvetica Neue Medium"/>
              </a:defRPr>
            </a:lvl1pPr>
          </a:lstStyle>
          <a:p>
            <a:pPr defTabSz="914377" hangingPunct="0"/>
            <a:r>
              <a:rPr lang="en-US" sz="3200" i="0" dirty="0">
                <a:solidFill>
                  <a:schemeClr val="accent4">
                    <a:lumMod val="40000"/>
                    <a:lumOff val="60000"/>
                  </a:schemeClr>
                </a:solidFill>
                <a:effectLst/>
                <a:latin typeface="Ink Free" panose="03080402000500000000" pitchFamily="66" charset="0"/>
                <a:ea typeface="Calibri" panose="020F0502020204030204" pitchFamily="34" charset="0"/>
                <a:cs typeface="Times New Roman" panose="02020603050405020304" pitchFamily="18" charset="0"/>
              </a:rPr>
              <a:t>To Intersectionality and Beyond! Overviewing Foundational Theories and Examining the Seeds of Prejudice</a:t>
            </a:r>
            <a:endParaRPr lang="en-US" sz="3200" i="0" kern="0" dirty="0">
              <a:solidFill>
                <a:schemeClr val="accent4">
                  <a:lumMod val="40000"/>
                  <a:lumOff val="60000"/>
                </a:schemeClr>
              </a:solidFill>
            </a:endParaRPr>
          </a:p>
        </p:txBody>
      </p:sp>
      <p:pic>
        <p:nvPicPr>
          <p:cNvPr id="9" name="Picture 8" descr="A cartoon of hands holding a plant&#10;&#10;Description automatically generated">
            <a:extLst>
              <a:ext uri="{FF2B5EF4-FFF2-40B4-BE49-F238E27FC236}">
                <a16:creationId xmlns:a16="http://schemas.microsoft.com/office/drawing/2014/main" id="{C43E0D48-E70D-A2BB-D066-47458C66A27C}"/>
              </a:ext>
            </a:extLst>
          </p:cNvPr>
          <p:cNvPicPr>
            <a:picLocks noChangeAspect="1"/>
          </p:cNvPicPr>
          <p:nvPr/>
        </p:nvPicPr>
        <p:blipFill>
          <a:blip r:embed="rId3"/>
          <a:stretch>
            <a:fillRect/>
          </a:stretch>
        </p:blipFill>
        <p:spPr>
          <a:xfrm>
            <a:off x="-143235" y="636608"/>
            <a:ext cx="5178224" cy="5178224"/>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05"/>
                                        </p:tgtEl>
                                        <p:attrNameLst>
                                          <p:attrName>style.visibility</p:attrName>
                                        </p:attrNameLst>
                                      </p:cBhvr>
                                      <p:to>
                                        <p:strVal val="visible"/>
                                      </p:to>
                                    </p:set>
                                    <p:animEffect transition="in" filter="fade">
                                      <p:cBhvr>
                                        <p:cTn id="7" dur="2000"/>
                                        <p:tgtEl>
                                          <p:spTgt spid="20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6"/>
                                        </p:tgtEl>
                                        <p:attrNameLst>
                                          <p:attrName>style.visibility</p:attrName>
                                        </p:attrNameLst>
                                      </p:cBhvr>
                                      <p:to>
                                        <p:strVal val="visible"/>
                                      </p:to>
                                    </p:set>
                                    <p:animEffect transition="in" filter="fade">
                                      <p:cBhvr>
                                        <p:cTn id="10" dur="2000"/>
                                        <p:tgtEl>
                                          <p:spTgt spid="206"/>
                                        </p:tgtEl>
                                      </p:cBhvr>
                                    </p:animEffect>
                                  </p:childTnLst>
                                </p:cTn>
                              </p:par>
                              <p:par>
                                <p:cTn id="11" presetID="10"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 grpId="0" animBg="1"/>
      <p:bldP spid="20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34B55"/>
        </a:solidFill>
        <a:effectLst/>
      </p:bgPr>
    </p:bg>
    <p:spTree>
      <p:nvGrpSpPr>
        <p:cNvPr id="1" name=""/>
        <p:cNvGrpSpPr/>
        <p:nvPr/>
      </p:nvGrpSpPr>
      <p:grpSpPr>
        <a:xfrm>
          <a:off x="0" y="0"/>
          <a:ext cx="0" cy="0"/>
          <a:chOff x="0" y="0"/>
          <a:chExt cx="0" cy="0"/>
        </a:xfrm>
      </p:grpSpPr>
      <p:sp>
        <p:nvSpPr>
          <p:cNvPr id="2" name="Part 1">
            <a:extLst>
              <a:ext uri="{FF2B5EF4-FFF2-40B4-BE49-F238E27FC236}">
                <a16:creationId xmlns:a16="http://schemas.microsoft.com/office/drawing/2014/main" id="{E438B22F-D538-460C-B356-9FBEBEC93D76}"/>
              </a:ext>
            </a:extLst>
          </p:cNvPr>
          <p:cNvSpPr txBox="1"/>
          <p:nvPr/>
        </p:nvSpPr>
        <p:spPr>
          <a:xfrm>
            <a:off x="4710896" y="1557012"/>
            <a:ext cx="5707500" cy="90409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spAutoFit/>
          </a:bodyPr>
          <a:lstStyle>
            <a:lvl1pPr algn="l">
              <a:defRPr sz="15000" b="1">
                <a:solidFill>
                  <a:srgbClr val="FFFFFF"/>
                </a:solidFill>
              </a:defRPr>
            </a:lvl1pPr>
          </a:lstStyle>
          <a:p>
            <a:pPr defTabSz="914377" hangingPunct="0"/>
            <a:r>
              <a:rPr sz="5625" kern="0" dirty="0">
                <a:latin typeface="Helvetica Neue"/>
                <a:ea typeface="Helvetica Neue"/>
                <a:cs typeface="Helvetica Neue"/>
                <a:sym typeface="Helvetica Neue"/>
              </a:rPr>
              <a:t>Part </a:t>
            </a:r>
            <a:r>
              <a:rPr lang="en-US" sz="5625" kern="0" dirty="0">
                <a:latin typeface="Helvetica Neue"/>
                <a:ea typeface="Helvetica Neue"/>
                <a:cs typeface="Helvetica Neue"/>
                <a:sym typeface="Helvetica Neue"/>
              </a:rPr>
              <a:t>2</a:t>
            </a:r>
            <a:endParaRPr sz="5625" kern="0" dirty="0">
              <a:latin typeface="Helvetica Neue"/>
              <a:ea typeface="Helvetica Neue"/>
              <a:cs typeface="Helvetica Neue"/>
              <a:sym typeface="Helvetica Neue"/>
            </a:endParaRPr>
          </a:p>
        </p:txBody>
      </p:sp>
      <p:sp>
        <p:nvSpPr>
          <p:cNvPr id="3" name="Getty’s Commitment + Checking Your Knowledge">
            <a:extLst>
              <a:ext uri="{FF2B5EF4-FFF2-40B4-BE49-F238E27FC236}">
                <a16:creationId xmlns:a16="http://schemas.microsoft.com/office/drawing/2014/main" id="{8281F13B-D6CE-AD6B-81D1-8F90E35D6DAF}"/>
              </a:ext>
            </a:extLst>
          </p:cNvPr>
          <p:cNvSpPr txBox="1"/>
          <p:nvPr/>
        </p:nvSpPr>
        <p:spPr>
          <a:xfrm>
            <a:off x="4710897" y="2493553"/>
            <a:ext cx="4135565" cy="29931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spAutoFit/>
          </a:bodyPr>
          <a:lstStyle>
            <a:lvl1pPr algn="l">
              <a:defRPr sz="6200" i="1">
                <a:solidFill>
                  <a:srgbClr val="E59D00"/>
                </a:solidFill>
                <a:latin typeface="Helvetica Neue Medium"/>
                <a:ea typeface="Helvetica Neue Medium"/>
                <a:cs typeface="Helvetica Neue Medium"/>
                <a:sym typeface="Helvetica Neue Medium"/>
              </a:defRPr>
            </a:lvl1pPr>
          </a:lstStyle>
          <a:p>
            <a:pPr defTabSz="914377" hangingPunct="0"/>
            <a:r>
              <a:rPr lang="en-US" sz="3200" i="0" dirty="0">
                <a:solidFill>
                  <a:schemeClr val="accent4">
                    <a:lumMod val="40000"/>
                    <a:lumOff val="60000"/>
                  </a:schemeClr>
                </a:solidFill>
                <a:effectLst/>
                <a:latin typeface="Ink Free" panose="03080402000500000000" pitchFamily="66" charset="0"/>
                <a:ea typeface="Calibri" panose="020F0502020204030204" pitchFamily="34" charset="0"/>
                <a:cs typeface="Times New Roman" panose="02020603050405020304" pitchFamily="18" charset="0"/>
              </a:rPr>
              <a:t>Intersectional Experiences, Stigma-Related Stress, and Mental Health Among Black LGBTQ+ Individuals </a:t>
            </a:r>
            <a:endParaRPr lang="en-US" sz="3200" i="0" kern="0" dirty="0">
              <a:solidFill>
                <a:schemeClr val="accent4">
                  <a:lumMod val="40000"/>
                  <a:lumOff val="60000"/>
                </a:schemeClr>
              </a:solidFill>
            </a:endParaRPr>
          </a:p>
        </p:txBody>
      </p:sp>
      <p:pic>
        <p:nvPicPr>
          <p:cNvPr id="5" name="Picture 4" descr="A cartoon of hands holding a pile of colorful objects&#10;&#10;Description automatically generated">
            <a:extLst>
              <a:ext uri="{FF2B5EF4-FFF2-40B4-BE49-F238E27FC236}">
                <a16:creationId xmlns:a16="http://schemas.microsoft.com/office/drawing/2014/main" id="{FEA0AC80-7FD1-39CB-F9FA-459E62A574F9}"/>
              </a:ext>
            </a:extLst>
          </p:cNvPr>
          <p:cNvPicPr>
            <a:picLocks noChangeAspect="1"/>
          </p:cNvPicPr>
          <p:nvPr/>
        </p:nvPicPr>
        <p:blipFill>
          <a:blip r:embed="rId3"/>
          <a:stretch>
            <a:fillRect/>
          </a:stretch>
        </p:blipFill>
        <p:spPr>
          <a:xfrm>
            <a:off x="193365" y="1414491"/>
            <a:ext cx="4309186" cy="4309186"/>
          </a:xfrm>
          <a:prstGeom prst="rect">
            <a:avLst/>
          </a:prstGeom>
        </p:spPr>
      </p:pic>
    </p:spTree>
    <p:extLst>
      <p:ext uri="{BB962C8B-B14F-4D97-AF65-F5344CB8AC3E}">
        <p14:creationId xmlns:p14="http://schemas.microsoft.com/office/powerpoint/2010/main" val="26334132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20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34B55"/>
        </a:solidFill>
        <a:effectLst/>
      </p:bgPr>
    </p:bg>
    <p:spTree>
      <p:nvGrpSpPr>
        <p:cNvPr id="1" name=""/>
        <p:cNvGrpSpPr/>
        <p:nvPr/>
      </p:nvGrpSpPr>
      <p:grpSpPr>
        <a:xfrm>
          <a:off x="0" y="0"/>
          <a:ext cx="0" cy="0"/>
          <a:chOff x="0" y="0"/>
          <a:chExt cx="0" cy="0"/>
        </a:xfrm>
      </p:grpSpPr>
      <p:sp>
        <p:nvSpPr>
          <p:cNvPr id="205" name="Part 1"/>
          <p:cNvSpPr txBox="1"/>
          <p:nvPr/>
        </p:nvSpPr>
        <p:spPr>
          <a:xfrm>
            <a:off x="4710896" y="1557012"/>
            <a:ext cx="5707500" cy="90409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9050" tIns="19050" rIns="19050" bIns="19050">
            <a:spAutoFit/>
          </a:bodyPr>
          <a:lstStyle>
            <a:lvl1pPr algn="l">
              <a:defRPr sz="15000" b="1">
                <a:solidFill>
                  <a:srgbClr val="FFFFFF"/>
                </a:solidFill>
              </a:defRPr>
            </a:lvl1pPr>
          </a:lstStyle>
          <a:p>
            <a:pPr defTabSz="914377" hangingPunct="0"/>
            <a:r>
              <a:rPr sz="5625" kern="0" dirty="0">
                <a:latin typeface="Helvetica Neue"/>
                <a:ea typeface="Helvetica Neue"/>
                <a:cs typeface="Helvetica Neue"/>
                <a:sym typeface="Helvetica Neue"/>
              </a:rPr>
              <a:t>Part </a:t>
            </a:r>
            <a:r>
              <a:rPr lang="en-US" sz="5625" kern="0" dirty="0">
                <a:latin typeface="Helvetica Neue"/>
                <a:ea typeface="Helvetica Neue"/>
                <a:cs typeface="Helvetica Neue"/>
                <a:sym typeface="Helvetica Neue"/>
              </a:rPr>
              <a:t>3</a:t>
            </a:r>
            <a:endParaRPr sz="5625" kern="0" dirty="0">
              <a:latin typeface="Helvetica Neue"/>
              <a:ea typeface="Helvetica Neue"/>
              <a:cs typeface="Helvetica Neue"/>
              <a:sym typeface="Helvetica Neue"/>
            </a:endParaRPr>
          </a:p>
        </p:txBody>
      </p:sp>
      <p:sp>
        <p:nvSpPr>
          <p:cNvPr id="206" name="Getty’s Commitment + Checking Your Knowledge"/>
          <p:cNvSpPr txBox="1"/>
          <p:nvPr/>
        </p:nvSpPr>
        <p:spPr>
          <a:xfrm>
            <a:off x="4710897" y="2493553"/>
            <a:ext cx="4135565" cy="29931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spAutoFit/>
          </a:bodyPr>
          <a:lstStyle>
            <a:lvl1pPr algn="l">
              <a:defRPr sz="6200" i="1">
                <a:solidFill>
                  <a:srgbClr val="E59D00"/>
                </a:solidFill>
                <a:latin typeface="Helvetica Neue Medium"/>
                <a:ea typeface="Helvetica Neue Medium"/>
                <a:cs typeface="Helvetica Neue Medium"/>
                <a:sym typeface="Helvetica Neue Medium"/>
              </a:defRPr>
            </a:lvl1pPr>
          </a:lstStyle>
          <a:p>
            <a:pPr defTabSz="914377" hangingPunct="0"/>
            <a:r>
              <a:rPr lang="en-US" sz="3200" i="0" dirty="0">
                <a:solidFill>
                  <a:schemeClr val="accent4">
                    <a:lumMod val="40000"/>
                    <a:lumOff val="60000"/>
                  </a:schemeClr>
                </a:solidFill>
                <a:effectLst/>
                <a:latin typeface="Ink Free" panose="03080402000500000000" pitchFamily="66" charset="0"/>
                <a:ea typeface="Calibri" panose="020F0502020204030204" pitchFamily="34" charset="0"/>
                <a:cs typeface="Times New Roman" panose="02020603050405020304" pitchFamily="18" charset="0"/>
              </a:rPr>
              <a:t>Promoting Black LGBTQ+ Health and Well-Being: From Intersectional Interventions to Clinical Attitudes</a:t>
            </a:r>
            <a:endParaRPr lang="en-US" sz="3200" i="0" kern="0" dirty="0">
              <a:solidFill>
                <a:schemeClr val="accent4">
                  <a:lumMod val="40000"/>
                  <a:lumOff val="60000"/>
                </a:schemeClr>
              </a:solidFill>
            </a:endParaRPr>
          </a:p>
        </p:txBody>
      </p:sp>
      <p:pic>
        <p:nvPicPr>
          <p:cNvPr id="4" name="Picture 3" descr="A hands holding a plant&#10;&#10;Description automatically generated">
            <a:extLst>
              <a:ext uri="{FF2B5EF4-FFF2-40B4-BE49-F238E27FC236}">
                <a16:creationId xmlns:a16="http://schemas.microsoft.com/office/drawing/2014/main" id="{A3941B9B-EE7E-3D64-F6C6-CB055E1071D7}"/>
              </a:ext>
            </a:extLst>
          </p:cNvPr>
          <p:cNvPicPr>
            <a:picLocks noChangeAspect="1"/>
          </p:cNvPicPr>
          <p:nvPr/>
        </p:nvPicPr>
        <p:blipFill>
          <a:blip r:embed="rId3"/>
          <a:stretch>
            <a:fillRect/>
          </a:stretch>
        </p:blipFill>
        <p:spPr>
          <a:xfrm>
            <a:off x="-257537" y="672509"/>
            <a:ext cx="5289415" cy="5289415"/>
          </a:xfrm>
          <a:prstGeom prst="rect">
            <a:avLst/>
          </a:prstGeom>
        </p:spPr>
      </p:pic>
    </p:spTree>
    <p:extLst>
      <p:ext uri="{BB962C8B-B14F-4D97-AF65-F5344CB8AC3E}">
        <p14:creationId xmlns:p14="http://schemas.microsoft.com/office/powerpoint/2010/main" val="1295847441"/>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5"/>
                                        </p:tgtEl>
                                        <p:attrNameLst>
                                          <p:attrName>style.visibility</p:attrName>
                                        </p:attrNameLst>
                                      </p:cBhvr>
                                      <p:to>
                                        <p:strVal val="visible"/>
                                      </p:to>
                                    </p:set>
                                    <p:animEffect transition="in" filter="fade">
                                      <p:cBhvr>
                                        <p:cTn id="10" dur="2000"/>
                                        <p:tgtEl>
                                          <p:spTgt spid="20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06"/>
                                        </p:tgtEl>
                                        <p:attrNameLst>
                                          <p:attrName>style.visibility</p:attrName>
                                        </p:attrNameLst>
                                      </p:cBhvr>
                                      <p:to>
                                        <p:strVal val="visible"/>
                                      </p:to>
                                    </p:set>
                                    <p:animEffect transition="in" filter="fade">
                                      <p:cBhvr>
                                        <p:cTn id="13" dur="2000"/>
                                        <p:tgtEl>
                                          <p:spTgt spid="2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 grpId="0" animBg="1"/>
      <p:bldP spid="20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a:spLocks noChangeAspect="1"/>
          </p:cNvSpPr>
          <p:nvPr/>
        </p:nvSpPr>
        <p:spPr>
          <a:xfrm>
            <a:off x="-6018095" y="-903136"/>
            <a:ext cx="8686800" cy="8686800"/>
          </a:xfrm>
          <a:prstGeom prst="ellipse">
            <a:avLst/>
          </a:prstGeom>
          <a:solidFill>
            <a:schemeClr val="accent5"/>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solidFill>
                <a:prstClr val="white"/>
              </a:solidFill>
              <a:latin typeface="Calibri"/>
            </a:endParaRPr>
          </a:p>
        </p:txBody>
      </p:sp>
      <p:sp>
        <p:nvSpPr>
          <p:cNvPr id="3" name="Text Placeholder 2"/>
          <p:cNvSpPr>
            <a:spLocks noGrp="1"/>
          </p:cNvSpPr>
          <p:nvPr>
            <p:ph type="body" idx="1"/>
          </p:nvPr>
        </p:nvSpPr>
        <p:spPr>
          <a:xfrm>
            <a:off x="3333002" y="4680112"/>
            <a:ext cx="4865553" cy="1500187"/>
          </a:xfrm>
        </p:spPr>
        <p:txBody>
          <a:bodyPr>
            <a:noAutofit/>
          </a:bodyPr>
          <a:lstStyle/>
          <a:p>
            <a:pPr algn="r"/>
            <a:r>
              <a:rPr lang="en-US" sz="5000" dirty="0">
                <a:solidFill>
                  <a:schemeClr val="accent6">
                    <a:lumMod val="40000"/>
                    <a:lumOff val="60000"/>
                  </a:schemeClr>
                </a:solidFill>
                <a:latin typeface="Helvetica Neue UltraLight"/>
                <a:cs typeface="Helvetica Neue UltraLight"/>
              </a:rPr>
              <a:t>Presenter Background</a:t>
            </a:r>
          </a:p>
        </p:txBody>
      </p:sp>
    </p:spTree>
    <p:extLst>
      <p:ext uri="{BB962C8B-B14F-4D97-AF65-F5344CB8AC3E}">
        <p14:creationId xmlns:p14="http://schemas.microsoft.com/office/powerpoint/2010/main" val="3681131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200" fill="hold"/>
                                        <p:tgtEl>
                                          <p:spTgt spid="3"/>
                                        </p:tgtEl>
                                        <p:attrNameLst>
                                          <p:attrName>ppt_x</p:attrName>
                                        </p:attrNameLst>
                                      </p:cBhvr>
                                      <p:tavLst>
                                        <p:tav tm="0">
                                          <p:val>
                                            <p:strVal val="1+#ppt_w/2"/>
                                          </p:val>
                                        </p:tav>
                                        <p:tav tm="100000">
                                          <p:val>
                                            <p:strVal val="#ppt_x"/>
                                          </p:val>
                                        </p:tav>
                                      </p:tavLst>
                                    </p:anim>
                                    <p:anim calcmode="lin" valueType="num">
                                      <p:cBhvr additive="base">
                                        <p:cTn id="12" dur="12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Missouri.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1075" y="-13510"/>
            <a:ext cx="10781521" cy="6871510"/>
          </a:xfrm>
          <a:prstGeom prst="rect">
            <a:avLst/>
          </a:prstGeom>
        </p:spPr>
      </p:pic>
      <p:pic>
        <p:nvPicPr>
          <p:cNvPr id="15" name="Picture 14" descr="IMG_4022.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83162" y="1432057"/>
            <a:ext cx="3289121" cy="1202585"/>
          </a:xfrm>
          <a:prstGeom prst="rect">
            <a:avLst/>
          </a:prstGeom>
        </p:spPr>
      </p:pic>
      <p:cxnSp>
        <p:nvCxnSpPr>
          <p:cNvPr id="17" name="Straight Arrow Connector 16"/>
          <p:cNvCxnSpPr/>
          <p:nvPr/>
        </p:nvCxnSpPr>
        <p:spPr>
          <a:xfrm>
            <a:off x="4242654" y="2634642"/>
            <a:ext cx="932303" cy="945501"/>
          </a:xfrm>
          <a:prstGeom prst="straightConnector1">
            <a:avLst/>
          </a:prstGeom>
          <a:ln w="38100" cmpd="sng">
            <a:solidFill>
              <a:schemeClr val="tx1"/>
            </a:solidFill>
            <a:prstDash val="sysDash"/>
            <a:tailEnd type="arrow"/>
          </a:ln>
        </p:spPr>
        <p:style>
          <a:lnRef idx="2">
            <a:schemeClr val="accent1"/>
          </a:lnRef>
          <a:fillRef idx="0">
            <a:schemeClr val="accent1"/>
          </a:fillRef>
          <a:effectRef idx="1">
            <a:schemeClr val="accent1"/>
          </a:effectRef>
          <a:fontRef idx="minor">
            <a:schemeClr val="tx1"/>
          </a:fontRef>
        </p:style>
      </p:cxnSp>
    </p:spTree>
    <p:custDataLst>
      <p:tags r:id="rId1"/>
    </p:custDataLst>
    <p:extLst>
      <p:ext uri="{BB962C8B-B14F-4D97-AF65-F5344CB8AC3E}">
        <p14:creationId xmlns:p14="http://schemas.microsoft.com/office/powerpoint/2010/main" val="2383987427"/>
      </p:ext>
    </p:extLst>
  </p:cSld>
  <p:clrMapOvr>
    <a:masterClrMapping/>
  </p:clrMapOvr>
  <mc:AlternateContent xmlns:mc="http://schemas.openxmlformats.org/markup-compatibility/2006" xmlns:p14="http://schemas.microsoft.com/office/powerpoint/2010/main">
    <mc:Choice Requires="p14">
      <p:transition p14:dur="0" advTm="148009"/>
    </mc:Choice>
    <mc:Fallback xmlns="">
      <p:transition xmlns:p14="http://schemas.microsoft.com/office/powerpoint/2010/main" advTm="14800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dissolve">
                                      <p:cBhvr>
                                        <p:cTn id="7" dur="500"/>
                                        <p:tgtEl>
                                          <p:spTgt spid="15"/>
                                        </p:tgtEl>
                                      </p:cBhvr>
                                    </p:animEffect>
                                  </p:childTnLst>
                                </p:cTn>
                              </p:par>
                              <p:par>
                                <p:cTn id="8" presetID="9"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dissolve">
                                      <p:cBhvr>
                                        <p:cTn id="1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Missouri.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1075" y="-13510"/>
            <a:ext cx="10781521" cy="6871510"/>
          </a:xfrm>
          <a:prstGeom prst="rect">
            <a:avLst/>
          </a:prstGeom>
        </p:spPr>
      </p:pic>
      <p:pic>
        <p:nvPicPr>
          <p:cNvPr id="12" name="Picture 11" descr="Cali.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2210" y="0"/>
            <a:ext cx="10699444" cy="6858000"/>
          </a:xfrm>
          <a:prstGeom prst="rect">
            <a:avLst/>
          </a:prstGeom>
        </p:spPr>
      </p:pic>
      <p:pic>
        <p:nvPicPr>
          <p:cNvPr id="8" name="Picture 7" descr="IMG_4022.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83162" y="1432057"/>
            <a:ext cx="3289121" cy="1202585"/>
          </a:xfrm>
          <a:prstGeom prst="rect">
            <a:avLst/>
          </a:prstGeom>
        </p:spPr>
      </p:pic>
      <p:cxnSp>
        <p:nvCxnSpPr>
          <p:cNvPr id="9" name="Straight Arrow Connector 8"/>
          <p:cNvCxnSpPr/>
          <p:nvPr/>
        </p:nvCxnSpPr>
        <p:spPr>
          <a:xfrm>
            <a:off x="4242654" y="2634642"/>
            <a:ext cx="932303" cy="945501"/>
          </a:xfrm>
          <a:prstGeom prst="straightConnector1">
            <a:avLst/>
          </a:prstGeom>
          <a:ln w="38100" cmpd="sng">
            <a:solidFill>
              <a:schemeClr val="tx1"/>
            </a:solidFill>
            <a:prstDash val="sysDash"/>
            <a:tailEnd type="arrow"/>
          </a:ln>
        </p:spPr>
        <p:style>
          <a:lnRef idx="2">
            <a:schemeClr val="accent1"/>
          </a:lnRef>
          <a:fillRef idx="0">
            <a:schemeClr val="accent1"/>
          </a:fillRef>
          <a:effectRef idx="1">
            <a:schemeClr val="accent1"/>
          </a:effectRef>
          <a:fontRef idx="minor">
            <a:schemeClr val="tx1"/>
          </a:fontRef>
        </p:style>
      </p:cxnSp>
      <p:pic>
        <p:nvPicPr>
          <p:cNvPr id="3" name="Picture 2" descr="IMG_4032.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1908" y="2120891"/>
            <a:ext cx="1251930" cy="896252"/>
          </a:xfrm>
          <a:prstGeom prst="rect">
            <a:avLst/>
          </a:prstGeom>
        </p:spPr>
      </p:pic>
      <p:pic>
        <p:nvPicPr>
          <p:cNvPr id="4" name="Picture 3" descr="IMG_4033.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3933" y="3228883"/>
            <a:ext cx="1051814" cy="911923"/>
          </a:xfrm>
          <a:prstGeom prst="rect">
            <a:avLst/>
          </a:prstGeom>
        </p:spPr>
      </p:pic>
    </p:spTree>
    <p:custDataLst>
      <p:tags r:id="rId1"/>
    </p:custDataLst>
    <p:extLst>
      <p:ext uri="{BB962C8B-B14F-4D97-AF65-F5344CB8AC3E}">
        <p14:creationId xmlns:p14="http://schemas.microsoft.com/office/powerpoint/2010/main" val="2625531202"/>
      </p:ext>
    </p:extLst>
  </p:cSld>
  <p:clrMapOvr>
    <a:masterClrMapping/>
  </p:clrMapOvr>
  <mc:AlternateContent xmlns:mc="http://schemas.openxmlformats.org/markup-compatibility/2006" xmlns:p14="http://schemas.microsoft.com/office/powerpoint/2010/main">
    <mc:Choice Requires="p14">
      <p:transition p14:dur="0" advTm="222718"/>
    </mc:Choice>
    <mc:Fallback xmlns="">
      <p:transition xmlns:p14="http://schemas.microsoft.com/office/powerpoint/2010/main" advTm="2227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xit" presetSubtype="0" fill="hold" nodeType="withEffect">
                                  <p:stCondLst>
                                    <p:cond delay="0"/>
                                  </p:stCondLst>
                                  <p:childTnLst>
                                    <p:animEffect transition="out" filter="dissolv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par>
                                <p:cTn id="8" presetID="9" presetClass="exit" presetSubtype="0" fill="hold" nodeType="withEffect">
                                  <p:stCondLst>
                                    <p:cond delay="0"/>
                                  </p:stCondLst>
                                  <p:childTnLst>
                                    <p:animEffect transition="out" filter="dissolve">
                                      <p:cBhvr>
                                        <p:cTn id="9" dur="500"/>
                                        <p:tgtEl>
                                          <p:spTgt spid="9"/>
                                        </p:tgtEl>
                                      </p:cBhvr>
                                    </p:animEffect>
                                    <p:set>
                                      <p:cBhvr>
                                        <p:cTn id="10" dur="1" fill="hold">
                                          <p:stCondLst>
                                            <p:cond delay="499"/>
                                          </p:stCondLst>
                                        </p:cTn>
                                        <p:tgtEl>
                                          <p:spTgt spid="9"/>
                                        </p:tgtEl>
                                        <p:attrNameLst>
                                          <p:attrName>style.visibility</p:attrName>
                                        </p:attrNameLst>
                                      </p:cBhvr>
                                      <p:to>
                                        <p:strVal val="hidden"/>
                                      </p:to>
                                    </p:set>
                                  </p:childTnLst>
                                </p:cTn>
                              </p:par>
                              <p:par>
                                <p:cTn id="11" presetID="9"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dissolve">
                                      <p:cBhvr>
                                        <p:cTn id="13" dur="750"/>
                                        <p:tgtEl>
                                          <p:spTgt spid="12"/>
                                        </p:tgtEl>
                                      </p:cBhvr>
                                    </p:animEffect>
                                  </p:childTnLst>
                                </p:cTn>
                              </p:par>
                              <p:par>
                                <p:cTn id="14" presetID="9" presetClass="entr" presetSubtype="0"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dissolve">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xit" presetSubtype="0" fill="hold" nodeType="clickEffect">
                                  <p:stCondLst>
                                    <p:cond delay="0"/>
                                  </p:stCondLst>
                                  <p:childTnLst>
                                    <p:animEffect transition="out" filter="dissolve">
                                      <p:cBhvr>
                                        <p:cTn id="20" dur="500"/>
                                        <p:tgtEl>
                                          <p:spTgt spid="3"/>
                                        </p:tgtEl>
                                      </p:cBhvr>
                                    </p:animEffect>
                                    <p:set>
                                      <p:cBhvr>
                                        <p:cTn id="21" dur="1" fill="hold">
                                          <p:stCondLst>
                                            <p:cond delay="499"/>
                                          </p:stCondLst>
                                        </p:cTn>
                                        <p:tgtEl>
                                          <p:spTgt spid="3"/>
                                        </p:tgtEl>
                                        <p:attrNameLst>
                                          <p:attrName>style.visibility</p:attrName>
                                        </p:attrNameLst>
                                      </p:cBhvr>
                                      <p:to>
                                        <p:strVal val="hidden"/>
                                      </p:to>
                                    </p:set>
                                  </p:childTnLst>
                                </p:cTn>
                              </p:par>
                            </p:childTnLst>
                          </p:cTn>
                        </p:par>
                        <p:par>
                          <p:cTn id="22" fill="hold">
                            <p:stCondLst>
                              <p:cond delay="500"/>
                            </p:stCondLst>
                            <p:childTnLst>
                              <p:par>
                                <p:cTn id="23" presetID="9" presetClass="entr" presetSubtype="0"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dissolve">
                                      <p:cBhvr>
                                        <p:cTn id="2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imag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1871" y="4377231"/>
            <a:ext cx="3325735" cy="2207919"/>
          </a:xfrm>
          <a:prstGeom prst="rect">
            <a:avLst/>
          </a:prstGeom>
          <a:ln>
            <a:noFill/>
          </a:ln>
          <a:effectLst>
            <a:softEdge rad="112500"/>
          </a:effectLst>
        </p:spPr>
      </p:pic>
      <p:pic>
        <p:nvPicPr>
          <p:cNvPr id="8" name="Picture 7" descr="image-2.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1871" y="239664"/>
            <a:ext cx="4652117" cy="3489087"/>
          </a:xfrm>
          <a:prstGeom prst="rect">
            <a:avLst/>
          </a:prstGeom>
          <a:ln>
            <a:noFill/>
          </a:ln>
          <a:effectLst>
            <a:softEdge rad="112500"/>
          </a:effectLst>
        </p:spPr>
      </p:pic>
      <p:pic>
        <p:nvPicPr>
          <p:cNvPr id="11" name="Picture 10" descr="image-4.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36707" y="4456309"/>
            <a:ext cx="2586398" cy="2171032"/>
          </a:xfrm>
          <a:prstGeom prst="rect">
            <a:avLst/>
          </a:prstGeom>
          <a:ln>
            <a:noFill/>
          </a:ln>
          <a:effectLst>
            <a:softEdge rad="112500"/>
          </a:effectLst>
        </p:spPr>
      </p:pic>
      <p:pic>
        <p:nvPicPr>
          <p:cNvPr id="14" name="Picture 13" descr="Screen Shot 2020-12-11 at 2.13.37 A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42648" y="239664"/>
            <a:ext cx="3780458" cy="3543400"/>
          </a:xfrm>
          <a:prstGeom prst="rect">
            <a:avLst/>
          </a:prstGeom>
          <a:ln>
            <a:noFill/>
          </a:ln>
          <a:effectLst>
            <a:softEdge rad="112500"/>
          </a:effectLst>
        </p:spPr>
      </p:pic>
      <p:pic>
        <p:nvPicPr>
          <p:cNvPr id="16" name="Picture 15" descr="IMG_4033.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34630" y="4377230"/>
            <a:ext cx="2626303" cy="2277005"/>
          </a:xfrm>
          <a:prstGeom prst="rect">
            <a:avLst/>
          </a:prstGeom>
          <a:ln>
            <a:noFill/>
          </a:ln>
          <a:effectLst>
            <a:softEdge rad="112500"/>
          </a:effectLst>
        </p:spPr>
      </p:pic>
      <p:sp>
        <p:nvSpPr>
          <p:cNvPr id="17" name="Rectangle 16"/>
          <p:cNvSpPr/>
          <p:nvPr/>
        </p:nvSpPr>
        <p:spPr>
          <a:xfrm>
            <a:off x="1" y="3782792"/>
            <a:ext cx="9144000" cy="540399"/>
          </a:xfrm>
          <a:prstGeom prst="rect">
            <a:avLst/>
          </a:prstGeom>
        </p:spPr>
        <p:style>
          <a:lnRef idx="1">
            <a:schemeClr val="dk1"/>
          </a:lnRef>
          <a:fillRef idx="3">
            <a:schemeClr val="dk1"/>
          </a:fillRef>
          <a:effectRef idx="2">
            <a:schemeClr val="dk1"/>
          </a:effectRef>
          <a:fontRef idx="minor">
            <a:schemeClr val="lt1"/>
          </a:fontRef>
        </p:style>
        <p:txBody>
          <a:bodyPr rtlCol="0" anchor="ctr"/>
          <a:lstStyle/>
          <a:p>
            <a:pPr algn="ctr"/>
            <a:r>
              <a:rPr lang="en-US" sz="2100" dirty="0">
                <a:solidFill>
                  <a:schemeClr val="accent6">
                    <a:lumMod val="40000"/>
                    <a:lumOff val="60000"/>
                  </a:schemeClr>
                </a:solidFill>
                <a:latin typeface="Helvetica Neue Bold Condensed"/>
                <a:cs typeface="Helvetica Neue Bold Condensed"/>
              </a:rPr>
              <a:t>Mission</a:t>
            </a:r>
            <a:r>
              <a:rPr lang="en-US" sz="2100" dirty="0">
                <a:latin typeface="Helvetica Neue Bold Condensed"/>
                <a:cs typeface="Helvetica Neue Bold Condensed"/>
              </a:rPr>
              <a:t>: To Reduce Prejudice and Intergroup Conflict among California Teenagers</a:t>
            </a:r>
          </a:p>
        </p:txBody>
      </p:sp>
    </p:spTree>
    <p:extLst>
      <p:ext uri="{BB962C8B-B14F-4D97-AF65-F5344CB8AC3E}">
        <p14:creationId xmlns:p14="http://schemas.microsoft.com/office/powerpoint/2010/main" val="1067323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dissolv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dissolv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dissolve">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Cali.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0465" y="0"/>
            <a:ext cx="10699444" cy="6858000"/>
          </a:xfrm>
          <a:prstGeom prst="rect">
            <a:avLst/>
          </a:prstGeom>
        </p:spPr>
      </p:pic>
      <p:pic>
        <p:nvPicPr>
          <p:cNvPr id="6" name="Picture 5" descr="DC.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5722" y="0"/>
            <a:ext cx="10776168" cy="6871510"/>
          </a:xfrm>
          <a:prstGeom prst="rect">
            <a:avLst/>
          </a:prstGeom>
        </p:spPr>
      </p:pic>
      <p:pic>
        <p:nvPicPr>
          <p:cNvPr id="9" name="Picture 8" descr="IMG_4033.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3933" y="3228883"/>
            <a:ext cx="1051814" cy="911923"/>
          </a:xfrm>
          <a:prstGeom prst="rect">
            <a:avLst/>
          </a:prstGeom>
        </p:spPr>
      </p:pic>
      <p:pic>
        <p:nvPicPr>
          <p:cNvPr id="10" name="Picture 9" descr="UMaryland_Logo copy.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16504" y="2745713"/>
            <a:ext cx="1455573" cy="966339"/>
          </a:xfrm>
          <a:prstGeom prst="rect">
            <a:avLst/>
          </a:prstGeom>
        </p:spPr>
      </p:pic>
    </p:spTree>
    <p:extLst>
      <p:ext uri="{BB962C8B-B14F-4D97-AF65-F5344CB8AC3E}">
        <p14:creationId xmlns:p14="http://schemas.microsoft.com/office/powerpoint/2010/main" val="3978668937"/>
      </p:ext>
    </p:extLst>
  </p:cSld>
  <p:clrMapOvr>
    <a:masterClrMapping/>
  </p:clrMapOvr>
  <mc:AlternateContent xmlns:mc="http://schemas.openxmlformats.org/markup-compatibility/2006" xmlns:p14="http://schemas.microsoft.com/office/powerpoint/2010/main">
    <mc:Choice Requires="p14">
      <p:transition p14:dur="0" advTm="59920"/>
    </mc:Choice>
    <mc:Fallback xmlns="">
      <p:transition xmlns:p14="http://schemas.microsoft.com/office/powerpoint/2010/main" advTm="599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xit" presetSubtype="0" fill="hold" nodeType="withEffect">
                                  <p:stCondLst>
                                    <p:cond delay="0"/>
                                  </p:stCondLst>
                                  <p:childTnLst>
                                    <p:animEffect transition="out" filter="dissolve">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par>
                                <p:cTn id="8" presetID="9"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dissolve">
                                      <p:cBhvr>
                                        <p:cTn id="10" dur="750"/>
                                        <p:tgtEl>
                                          <p:spTgt spid="6"/>
                                        </p:tgtEl>
                                      </p:cBhvr>
                                    </p:animEffect>
                                  </p:childTnLst>
                                </p:cTn>
                              </p:par>
                            </p:childTnLst>
                          </p:cTn>
                        </p:par>
                        <p:par>
                          <p:cTn id="11" fill="hold">
                            <p:stCondLst>
                              <p:cond delay="750"/>
                            </p:stCondLst>
                            <p:childTnLst>
                              <p:par>
                                <p:cTn id="12" presetID="9" presetClass="entr" presetSubtype="0"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dissolve">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a:cs typeface="Calibri"/>
              </a:rPr>
              <a:t>Stigma and Health Outcomes</a:t>
            </a:r>
          </a:p>
        </p:txBody>
      </p:sp>
      <p:sp>
        <p:nvSpPr>
          <p:cNvPr id="7" name="Content Placeholder 2"/>
          <p:cNvSpPr txBox="1">
            <a:spLocks/>
          </p:cNvSpPr>
          <p:nvPr/>
        </p:nvSpPr>
        <p:spPr>
          <a:xfrm>
            <a:off x="425800" y="1417637"/>
            <a:ext cx="7825044" cy="5108815"/>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indent="0">
              <a:lnSpc>
                <a:spcPct val="120000"/>
              </a:lnSpc>
              <a:buClr>
                <a:srgbClr val="D16349"/>
              </a:buClr>
              <a:buFont typeface="Arial" pitchFamily="34" charset="0"/>
              <a:buNone/>
            </a:pPr>
            <a:r>
              <a:rPr lang="en-US" b="1" dirty="0">
                <a:solidFill>
                  <a:prstClr val="black"/>
                </a:solidFill>
                <a:latin typeface="Calibri"/>
              </a:rPr>
              <a:t>Perceived discrimination predicts health </a:t>
            </a:r>
            <a:r>
              <a:rPr lang="en-US" sz="1600" dirty="0">
                <a:solidFill>
                  <a:prstClr val="black"/>
                </a:solidFill>
                <a:latin typeface="Calibri"/>
              </a:rPr>
              <a:t>(Pascoe &amp; Smart Richman, 2009)</a:t>
            </a:r>
          </a:p>
          <a:p>
            <a:pPr marL="114300" indent="0">
              <a:lnSpc>
                <a:spcPct val="150000"/>
              </a:lnSpc>
              <a:buClr>
                <a:srgbClr val="D16349"/>
              </a:buClr>
              <a:buFont typeface="Arial" pitchFamily="34" charset="0"/>
              <a:buNone/>
            </a:pPr>
            <a:endParaRPr lang="en-US" sz="1200" dirty="0">
              <a:solidFill>
                <a:prstClr val="black"/>
              </a:solidFill>
              <a:latin typeface="Calibri"/>
            </a:endParaRPr>
          </a:p>
          <a:p>
            <a:pPr>
              <a:buClr>
                <a:srgbClr val="D16349"/>
              </a:buClr>
            </a:pPr>
            <a:endParaRPr lang="en-US" dirty="0">
              <a:solidFill>
                <a:prstClr val="black"/>
              </a:solidFill>
              <a:latin typeface="Calibri"/>
            </a:endParaRPr>
          </a:p>
          <a:p>
            <a:pPr marL="114300" indent="0">
              <a:buClr>
                <a:srgbClr val="D16349"/>
              </a:buClr>
              <a:buFont typeface="Arial" pitchFamily="34" charset="0"/>
              <a:buNone/>
            </a:pPr>
            <a:endParaRPr lang="en-US" sz="1800" dirty="0">
              <a:solidFill>
                <a:prstClr val="black"/>
              </a:solidFill>
              <a:latin typeface="Calibri"/>
            </a:endParaRPr>
          </a:p>
          <a:p>
            <a:pPr marL="114300" indent="0">
              <a:buClr>
                <a:srgbClr val="D16349"/>
              </a:buClr>
              <a:buFont typeface="Arial" pitchFamily="34" charset="0"/>
              <a:buNone/>
            </a:pPr>
            <a:endParaRPr lang="en-US" dirty="0">
              <a:solidFill>
                <a:prstClr val="black"/>
              </a:solidFill>
              <a:latin typeface="Calibri"/>
            </a:endParaRPr>
          </a:p>
          <a:p>
            <a:pPr marL="114300" indent="0">
              <a:buClr>
                <a:srgbClr val="D16349"/>
              </a:buClr>
              <a:buFont typeface="Arial" pitchFamily="34" charset="0"/>
              <a:buNone/>
            </a:pPr>
            <a:endParaRPr lang="en-US" dirty="0">
              <a:solidFill>
                <a:prstClr val="black"/>
              </a:solidFill>
              <a:latin typeface="Calibri"/>
            </a:endParaRPr>
          </a:p>
          <a:p>
            <a:pPr marL="114300" indent="0">
              <a:buClr>
                <a:srgbClr val="D16349"/>
              </a:buClr>
              <a:buFont typeface="Arial" pitchFamily="34" charset="0"/>
              <a:buNone/>
            </a:pPr>
            <a:endParaRPr lang="en-US" dirty="0">
              <a:solidFill>
                <a:prstClr val="black"/>
              </a:solidFill>
              <a:latin typeface="Calibri"/>
            </a:endParaRPr>
          </a:p>
          <a:p>
            <a:pPr marL="114300" indent="0">
              <a:buClr>
                <a:srgbClr val="D16349"/>
              </a:buClr>
              <a:buFont typeface="Arial" pitchFamily="34" charset="0"/>
              <a:buNone/>
            </a:pPr>
            <a:endParaRPr lang="en-US" dirty="0">
              <a:solidFill>
                <a:prstClr val="black"/>
              </a:solidFill>
              <a:latin typeface="Calibri"/>
            </a:endParaRPr>
          </a:p>
        </p:txBody>
      </p:sp>
      <p:pic>
        <p:nvPicPr>
          <p:cNvPr id="3" name="Picture 2" descr="shutterstock_305140991_2400x628.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2278" y="2105827"/>
            <a:ext cx="7275058" cy="1903640"/>
          </a:xfrm>
          <a:prstGeom prst="rect">
            <a:avLst/>
          </a:prstGeom>
        </p:spPr>
      </p:pic>
      <p:sp>
        <p:nvSpPr>
          <p:cNvPr id="4" name="Rectangle 3"/>
          <p:cNvSpPr/>
          <p:nvPr/>
        </p:nvSpPr>
        <p:spPr>
          <a:xfrm>
            <a:off x="184645" y="4181048"/>
            <a:ext cx="7892555" cy="1731243"/>
          </a:xfrm>
          <a:prstGeom prst="rect">
            <a:avLst/>
          </a:prstGeom>
        </p:spPr>
        <p:txBody>
          <a:bodyPr wrap="square">
            <a:spAutoFit/>
          </a:bodyPr>
          <a:lstStyle/>
          <a:p>
            <a:pPr marL="411480" lvl="1">
              <a:lnSpc>
                <a:spcPct val="150000"/>
              </a:lnSpc>
            </a:pPr>
            <a:r>
              <a:rPr lang="en-US" dirty="0">
                <a:solidFill>
                  <a:prstClr val="black"/>
                </a:solidFill>
                <a:latin typeface="Wingdings"/>
                <a:ea typeface="Wingdings"/>
                <a:cs typeface="Wingdings"/>
                <a:sym typeface="Wingdings"/>
              </a:rPr>
              <a:t></a:t>
            </a:r>
            <a:r>
              <a:rPr lang="en-US" dirty="0">
                <a:solidFill>
                  <a:prstClr val="black"/>
                </a:solidFill>
                <a:latin typeface="Calibri"/>
                <a:sym typeface="Wingdings"/>
              </a:rPr>
              <a:t> </a:t>
            </a:r>
            <a:r>
              <a:rPr lang="en-US" dirty="0">
                <a:solidFill>
                  <a:prstClr val="black"/>
                </a:solidFill>
                <a:latin typeface="Calibri"/>
              </a:rPr>
              <a:t>Physical health (e.g., hypertension, breast cancer)</a:t>
            </a:r>
          </a:p>
          <a:p>
            <a:pPr marL="411480" lvl="1">
              <a:lnSpc>
                <a:spcPct val="150000"/>
              </a:lnSpc>
            </a:pPr>
            <a:r>
              <a:rPr lang="en-US" dirty="0">
                <a:solidFill>
                  <a:prstClr val="black"/>
                </a:solidFill>
                <a:latin typeface="Wingdings"/>
                <a:ea typeface="Wingdings"/>
                <a:cs typeface="Wingdings"/>
                <a:sym typeface="Wingdings"/>
              </a:rPr>
              <a:t></a:t>
            </a:r>
            <a:r>
              <a:rPr lang="en-US" dirty="0">
                <a:solidFill>
                  <a:prstClr val="black"/>
                </a:solidFill>
                <a:latin typeface="Calibri"/>
                <a:sym typeface="Wingdings"/>
              </a:rPr>
              <a:t> </a:t>
            </a:r>
            <a:r>
              <a:rPr lang="en-US" dirty="0">
                <a:solidFill>
                  <a:prstClr val="black"/>
                </a:solidFill>
                <a:latin typeface="Calibri"/>
              </a:rPr>
              <a:t>Mental health (e.g., depression, anxiety, psychological distress, well-being)</a:t>
            </a:r>
          </a:p>
          <a:p>
            <a:pPr marL="411480" lvl="1">
              <a:lnSpc>
                <a:spcPct val="150000"/>
              </a:lnSpc>
            </a:pPr>
            <a:r>
              <a:rPr lang="en-US" dirty="0">
                <a:solidFill>
                  <a:prstClr val="black"/>
                </a:solidFill>
                <a:latin typeface="Wingdings"/>
                <a:ea typeface="Wingdings"/>
                <a:cs typeface="Wingdings"/>
                <a:sym typeface="Wingdings"/>
              </a:rPr>
              <a:t></a:t>
            </a:r>
            <a:r>
              <a:rPr lang="en-US" dirty="0">
                <a:solidFill>
                  <a:prstClr val="black"/>
                </a:solidFill>
                <a:latin typeface="Calibri"/>
                <a:sym typeface="Wingdings"/>
              </a:rPr>
              <a:t> </a:t>
            </a:r>
            <a:r>
              <a:rPr lang="en-US" dirty="0">
                <a:solidFill>
                  <a:prstClr val="black"/>
                </a:solidFill>
                <a:latin typeface="Calibri"/>
              </a:rPr>
              <a:t>Disease risk factors (e.g., obesity, high blood pressure, substance use)</a:t>
            </a:r>
          </a:p>
          <a:p>
            <a:pPr marL="411480" lvl="1">
              <a:lnSpc>
                <a:spcPct val="150000"/>
              </a:lnSpc>
            </a:pPr>
            <a:r>
              <a:rPr lang="en-US" dirty="0">
                <a:solidFill>
                  <a:prstClr val="black"/>
                </a:solidFill>
                <a:latin typeface="Wingdings"/>
                <a:ea typeface="Wingdings"/>
                <a:cs typeface="Wingdings"/>
                <a:sym typeface="Wingdings"/>
              </a:rPr>
              <a:t></a:t>
            </a:r>
            <a:r>
              <a:rPr lang="en-US" dirty="0">
                <a:solidFill>
                  <a:prstClr val="black"/>
                </a:solidFill>
                <a:latin typeface="Calibri"/>
                <a:sym typeface="Wingdings"/>
              </a:rPr>
              <a:t> </a:t>
            </a:r>
            <a:r>
              <a:rPr lang="en-US" dirty="0">
                <a:solidFill>
                  <a:prstClr val="black"/>
                </a:solidFill>
                <a:latin typeface="Calibri"/>
              </a:rPr>
              <a:t>Physiological responses (e.g., heart rate, cortisol secretions)</a:t>
            </a:r>
          </a:p>
        </p:txBody>
      </p:sp>
    </p:spTree>
    <p:custDataLst>
      <p:tags r:id="rId1"/>
    </p:custDataLst>
    <p:extLst>
      <p:ext uri="{BB962C8B-B14F-4D97-AF65-F5344CB8AC3E}">
        <p14:creationId xmlns:p14="http://schemas.microsoft.com/office/powerpoint/2010/main" val="35092775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614133" y="1417638"/>
            <a:ext cx="7410879" cy="4927401"/>
          </a:xfrm>
          <a:prstGeom prst="ellipse">
            <a:avLst/>
          </a:prstGeom>
          <a:solidFill>
            <a:srgbClr val="93B9B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Calibri"/>
                <a:ea typeface="+mn-ea"/>
                <a:cs typeface="+mn-cs"/>
              </a:rPr>
              <a:t>Lens of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Calibri"/>
                <a:ea typeface="+mn-ea"/>
                <a:cs typeface="+mn-cs"/>
              </a:rPr>
              <a:t>Intersectionality</a:t>
            </a:r>
          </a:p>
        </p:txBody>
      </p:sp>
      <p:sp>
        <p:nvSpPr>
          <p:cNvPr id="2" name="Title 1"/>
          <p:cNvSpPr>
            <a:spLocks noGrp="1"/>
          </p:cNvSpPr>
          <p:nvPr>
            <p:ph type="title"/>
          </p:nvPr>
        </p:nvSpPr>
        <p:spPr/>
        <p:txBody>
          <a:bodyPr/>
          <a:lstStyle/>
          <a:p>
            <a:r>
              <a:rPr lang="en-US" sz="4500" dirty="0">
                <a:latin typeface="Constantia"/>
                <a:cs typeface="Constantia"/>
              </a:rPr>
              <a:t>Program of Research</a:t>
            </a:r>
          </a:p>
        </p:txBody>
      </p:sp>
      <p:sp>
        <p:nvSpPr>
          <p:cNvPr id="10" name="Rounded Rectangle 9"/>
          <p:cNvSpPr/>
          <p:nvPr/>
        </p:nvSpPr>
        <p:spPr>
          <a:xfrm>
            <a:off x="614133" y="2035220"/>
            <a:ext cx="2470293" cy="1722111"/>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IDENTITY</a:t>
            </a:r>
          </a:p>
        </p:txBody>
      </p:sp>
      <p:sp>
        <p:nvSpPr>
          <p:cNvPr id="11" name="Rounded Rectangle 10"/>
          <p:cNvSpPr/>
          <p:nvPr/>
        </p:nvSpPr>
        <p:spPr>
          <a:xfrm>
            <a:off x="5554719" y="2035220"/>
            <a:ext cx="2470293" cy="1722111"/>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STIGMA</a:t>
            </a:r>
          </a:p>
        </p:txBody>
      </p:sp>
      <p:sp>
        <p:nvSpPr>
          <p:cNvPr id="12" name="Rounded Rectangle 11"/>
          <p:cNvSpPr/>
          <p:nvPr/>
        </p:nvSpPr>
        <p:spPr>
          <a:xfrm>
            <a:off x="3084426" y="4622928"/>
            <a:ext cx="2470293" cy="1722111"/>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HEALTH</a:t>
            </a:r>
          </a:p>
        </p:txBody>
      </p:sp>
      <p:cxnSp>
        <p:nvCxnSpPr>
          <p:cNvPr id="15" name="Straight Arrow Connector 14"/>
          <p:cNvCxnSpPr>
            <a:stCxn id="10" idx="2"/>
            <a:endCxn id="12" idx="1"/>
          </p:cNvCxnSpPr>
          <p:nvPr/>
        </p:nvCxnSpPr>
        <p:spPr>
          <a:xfrm>
            <a:off x="1849280" y="3757331"/>
            <a:ext cx="1235146" cy="1726653"/>
          </a:xfrm>
          <a:prstGeom prst="straightConnector1">
            <a:avLst/>
          </a:prstGeom>
          <a:ln w="57150" cmpd="sng">
            <a:solidFill>
              <a:srgbClr val="8C7B70"/>
            </a:solidFill>
            <a:prstDash val="solid"/>
            <a:headEnd type="arrow"/>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a:stCxn id="10" idx="3"/>
            <a:endCxn id="11" idx="1"/>
          </p:cNvCxnSpPr>
          <p:nvPr/>
        </p:nvCxnSpPr>
        <p:spPr>
          <a:xfrm>
            <a:off x="3084426" y="2896276"/>
            <a:ext cx="2470293" cy="0"/>
          </a:xfrm>
          <a:prstGeom prst="straightConnector1">
            <a:avLst/>
          </a:prstGeom>
          <a:ln w="57150" cmpd="sng">
            <a:solidFill>
              <a:schemeClr val="accent4"/>
            </a:solidFill>
            <a:prstDash val="solid"/>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a:stCxn id="11" idx="2"/>
          </p:cNvCxnSpPr>
          <p:nvPr/>
        </p:nvCxnSpPr>
        <p:spPr>
          <a:xfrm flipH="1">
            <a:off x="5554719" y="3757331"/>
            <a:ext cx="1235147" cy="1879053"/>
          </a:xfrm>
          <a:prstGeom prst="straightConnector1">
            <a:avLst/>
          </a:prstGeom>
          <a:ln w="57150" cmpd="sng">
            <a:solidFill>
              <a:srgbClr val="8C7B70"/>
            </a:solidFill>
            <a:prstDash val="solid"/>
            <a:headEnd type="arrow"/>
            <a:tailEnd type="arrow"/>
          </a:ln>
        </p:spPr>
        <p:style>
          <a:lnRef idx="2">
            <a:schemeClr val="accent1"/>
          </a:lnRef>
          <a:fillRef idx="0">
            <a:schemeClr val="accent1"/>
          </a:fillRef>
          <a:effectRef idx="1">
            <a:schemeClr val="accent1"/>
          </a:effectRef>
          <a:fontRef idx="minor">
            <a:schemeClr val="tx1"/>
          </a:fontRef>
        </p:style>
      </p:cxnSp>
    </p:spTree>
    <p:custDataLst>
      <p:tags r:id="rId1"/>
    </p:custDataLst>
    <p:extLst>
      <p:ext uri="{BB962C8B-B14F-4D97-AF65-F5344CB8AC3E}">
        <p14:creationId xmlns:p14="http://schemas.microsoft.com/office/powerpoint/2010/main" val="2355171832"/>
      </p:ext>
    </p:extLst>
  </p:cSld>
  <p:clrMapOvr>
    <a:masterClrMapping/>
  </p:clrMapOvr>
  <mc:AlternateContent xmlns:mc="http://schemas.openxmlformats.org/markup-compatibility/2006" xmlns:p14="http://schemas.microsoft.com/office/powerpoint/2010/main">
    <mc:Choice Requires="p14">
      <p:transition p14:dur="0" advTm="70063"/>
    </mc:Choice>
    <mc:Fallback xmlns="">
      <p:transition xmlns:p14="http://schemas.microsoft.com/office/powerpoint/2010/main" advTm="7006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strVal val="#ppt_w*0.70"/>
                                          </p:val>
                                        </p:tav>
                                        <p:tav tm="100000">
                                          <p:val>
                                            <p:strVal val="#ppt_w"/>
                                          </p:val>
                                        </p:tav>
                                      </p:tavLst>
                                    </p:anim>
                                    <p:anim calcmode="lin" valueType="num">
                                      <p:cBhvr>
                                        <p:cTn id="8" dur="1000" fill="hold"/>
                                        <p:tgtEl>
                                          <p:spTgt spid="17"/>
                                        </p:tgtEl>
                                        <p:attrNameLst>
                                          <p:attrName>ppt_h</p:attrName>
                                        </p:attrNameLst>
                                      </p:cBhvr>
                                      <p:tavLst>
                                        <p:tav tm="0">
                                          <p:val>
                                            <p:strVal val="#ppt_h"/>
                                          </p:val>
                                        </p:tav>
                                        <p:tav tm="100000">
                                          <p:val>
                                            <p:strVal val="#ppt_h"/>
                                          </p:val>
                                        </p:tav>
                                      </p:tavLst>
                                    </p:anim>
                                    <p:animEffect transition="in" filter="fade">
                                      <p:cBhvr>
                                        <p:cTn id="9" dur="1000"/>
                                        <p:tgtEl>
                                          <p:spTgt spid="17"/>
                                        </p:tgtEl>
                                      </p:cBhvr>
                                    </p:animEffect>
                                  </p:childTnLst>
                                </p:cTn>
                              </p:par>
                              <p:par>
                                <p:cTn id="10" presetID="55" presetClass="entr" presetSubtype="0" fill="hold" nodeType="with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p:cTn id="12" dur="1000" fill="hold"/>
                                        <p:tgtEl>
                                          <p:spTgt spid="20"/>
                                        </p:tgtEl>
                                        <p:attrNameLst>
                                          <p:attrName>ppt_w</p:attrName>
                                        </p:attrNameLst>
                                      </p:cBhvr>
                                      <p:tavLst>
                                        <p:tav tm="0">
                                          <p:val>
                                            <p:strVal val="#ppt_w*0.70"/>
                                          </p:val>
                                        </p:tav>
                                        <p:tav tm="100000">
                                          <p:val>
                                            <p:strVal val="#ppt_w"/>
                                          </p:val>
                                        </p:tav>
                                      </p:tavLst>
                                    </p:anim>
                                    <p:anim calcmode="lin" valueType="num">
                                      <p:cBhvr>
                                        <p:cTn id="13" dur="1000" fill="hold"/>
                                        <p:tgtEl>
                                          <p:spTgt spid="20"/>
                                        </p:tgtEl>
                                        <p:attrNameLst>
                                          <p:attrName>ppt_h</p:attrName>
                                        </p:attrNameLst>
                                      </p:cBhvr>
                                      <p:tavLst>
                                        <p:tav tm="0">
                                          <p:val>
                                            <p:strVal val="#ppt_h"/>
                                          </p:val>
                                        </p:tav>
                                        <p:tav tm="100000">
                                          <p:val>
                                            <p:strVal val="#ppt_h"/>
                                          </p:val>
                                        </p:tav>
                                      </p:tavLst>
                                    </p:anim>
                                    <p:animEffect transition="in" filter="fade">
                                      <p:cBhvr>
                                        <p:cTn id="14" dur="1000"/>
                                        <p:tgtEl>
                                          <p:spTgt spid="20"/>
                                        </p:tgtEl>
                                      </p:cBhvr>
                                    </p:animEffect>
                                  </p:childTnLst>
                                </p:cTn>
                              </p:par>
                              <p:par>
                                <p:cTn id="15" presetID="55"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p:cTn id="17" dur="1000" fill="hold"/>
                                        <p:tgtEl>
                                          <p:spTgt spid="15"/>
                                        </p:tgtEl>
                                        <p:attrNameLst>
                                          <p:attrName>ppt_w</p:attrName>
                                        </p:attrNameLst>
                                      </p:cBhvr>
                                      <p:tavLst>
                                        <p:tav tm="0">
                                          <p:val>
                                            <p:strVal val="#ppt_w*0.70"/>
                                          </p:val>
                                        </p:tav>
                                        <p:tav tm="100000">
                                          <p:val>
                                            <p:strVal val="#ppt_w"/>
                                          </p:val>
                                        </p:tav>
                                      </p:tavLst>
                                    </p:anim>
                                    <p:anim calcmode="lin" valueType="num">
                                      <p:cBhvr>
                                        <p:cTn id="18" dur="1000" fill="hold"/>
                                        <p:tgtEl>
                                          <p:spTgt spid="15"/>
                                        </p:tgtEl>
                                        <p:attrNameLst>
                                          <p:attrName>ppt_h</p:attrName>
                                        </p:attrNameLst>
                                      </p:cBhvr>
                                      <p:tavLst>
                                        <p:tav tm="0">
                                          <p:val>
                                            <p:strVal val="#ppt_h"/>
                                          </p:val>
                                        </p:tav>
                                        <p:tav tm="100000">
                                          <p:val>
                                            <p:strVal val="#ppt_h"/>
                                          </p:val>
                                        </p:tav>
                                      </p:tavLst>
                                    </p:anim>
                                    <p:animEffect transition="in" filter="fade">
                                      <p:cBhvr>
                                        <p:cTn id="19" dur="1000"/>
                                        <p:tgtEl>
                                          <p:spTgt spid="15"/>
                                        </p:tgtEl>
                                      </p:cBhvr>
                                    </p:animEffect>
                                  </p:childTnLst>
                                </p:cTn>
                              </p:par>
                            </p:childTnLst>
                          </p:cTn>
                        </p:par>
                      </p:childTnLst>
                    </p:cTn>
                  </p:par>
                  <p:par>
                    <p:cTn id="20" fill="hold">
                      <p:stCondLst>
                        <p:cond delay="indefinite"/>
                      </p:stCondLst>
                      <p:childTnLst>
                        <p:par>
                          <p:cTn id="21" fill="hold">
                            <p:stCondLst>
                              <p:cond delay="0"/>
                            </p:stCondLst>
                            <p:childTnLst>
                              <p:par>
                                <p:cTn id="22" presetID="23" presetClass="entr" presetSubtype="16"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1300" fill="hold"/>
                                        <p:tgtEl>
                                          <p:spTgt spid="4"/>
                                        </p:tgtEl>
                                        <p:attrNameLst>
                                          <p:attrName>ppt_w</p:attrName>
                                        </p:attrNameLst>
                                      </p:cBhvr>
                                      <p:tavLst>
                                        <p:tav tm="0">
                                          <p:val>
                                            <p:fltVal val="0"/>
                                          </p:val>
                                        </p:tav>
                                        <p:tav tm="100000">
                                          <p:val>
                                            <p:strVal val="#ppt_w"/>
                                          </p:val>
                                        </p:tav>
                                      </p:tavLst>
                                    </p:anim>
                                    <p:anim calcmode="lin" valueType="num">
                                      <p:cBhvr>
                                        <p:cTn id="25" dur="13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2" name="Picture 1" descr="DEHP6jaeS4yrGjtdaWtO_yale_school_of_public_health_lean_study_-_earf_studio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 y="889000"/>
            <a:ext cx="7620000" cy="5080000"/>
          </a:xfrm>
          <a:prstGeom prst="rect">
            <a:avLst/>
          </a:prstGeom>
        </p:spPr>
      </p:pic>
    </p:spTree>
    <p:extLst>
      <p:ext uri="{BB962C8B-B14F-4D97-AF65-F5344CB8AC3E}">
        <p14:creationId xmlns:p14="http://schemas.microsoft.com/office/powerpoint/2010/main" val="4120449485"/>
      </p:ext>
    </p:extLst>
  </p:cSld>
  <p:clrMapOvr>
    <a:masterClrMapping/>
  </p:clrMapOvr>
  <mc:AlternateContent xmlns:mc="http://schemas.openxmlformats.org/markup-compatibility/2006" xmlns:p14="http://schemas.microsoft.com/office/powerpoint/2010/main">
    <mc:Choice Requires="p14">
      <p:transition p14:dur="0" advTm="4139"/>
    </mc:Choice>
    <mc:Fallback xmlns="">
      <p:transition xmlns:p14="http://schemas.microsoft.com/office/powerpoint/2010/main" advTm="4139"/>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3" name="Picture 7">
            <a:extLst>
              <a:ext uri="{FF2B5EF4-FFF2-40B4-BE49-F238E27FC236}">
                <a16:creationId xmlns:a16="http://schemas.microsoft.com/office/drawing/2014/main" id="{6D573DBA-1A7E-A44F-B5E4-E22DBA42937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1094716" y="-371294"/>
            <a:ext cx="2734478" cy="408881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C323FD13-422E-E046-8D9B-45E80C6416B6}"/>
              </a:ext>
            </a:extLst>
          </p:cNvPr>
          <p:cNvPicPr>
            <a:picLocks noChangeAspect="1"/>
          </p:cNvPicPr>
          <p:nvPr/>
        </p:nvPicPr>
        <p:blipFill>
          <a:blip r:embed="rId4"/>
          <a:stretch>
            <a:fillRect/>
          </a:stretch>
        </p:blipFill>
        <p:spPr>
          <a:xfrm>
            <a:off x="4944217" y="305871"/>
            <a:ext cx="3817451" cy="572617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p:cNvPicPr>
            <a:picLocks noChangeAspect="1"/>
          </p:cNvPicPr>
          <p:nvPr/>
        </p:nvPicPr>
        <p:blipFill>
          <a:blip r:embed="rId5"/>
          <a:stretch>
            <a:fillRect/>
          </a:stretch>
        </p:blipFill>
        <p:spPr>
          <a:xfrm>
            <a:off x="417548" y="3356793"/>
            <a:ext cx="4088812" cy="267525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695913689"/>
      </p:ext>
    </p:extLst>
  </p:cSld>
  <p:clrMapOvr>
    <a:masterClrMapping/>
  </p:clrMapOvr>
  <mc:AlternateContent xmlns:mc="http://schemas.openxmlformats.org/markup-compatibility/2006" xmlns:p14="http://schemas.microsoft.com/office/powerpoint/2010/main">
    <mc:Choice Requires="p14">
      <p:transition p14:dur="0" advTm="4139"/>
    </mc:Choice>
    <mc:Fallback xmlns="">
      <p:transition xmlns:p14="http://schemas.microsoft.com/office/powerpoint/2010/main" advTm="41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00"/>
                                        <p:tgtEl>
                                          <p:spTgt spid="3"/>
                                        </p:tgtEl>
                                        <p:attrNameLst>
                                          <p:attrName>ppt_x</p:attrName>
                                        </p:attrNameLst>
                                      </p:cBhvr>
                                      <p:tavLst>
                                        <p:tav tm="0">
                                          <p:val>
                                            <p:strVal val="#ppt_x-#ppt_w*1.125000"/>
                                          </p:val>
                                        </p:tav>
                                        <p:tav tm="100000">
                                          <p:val>
                                            <p:strVal val="#ppt_x"/>
                                          </p:val>
                                        </p:tav>
                                      </p:tavLst>
                                    </p:anim>
                                    <p:animEffect transition="in" filter="wipe(right)">
                                      <p:cBhvr>
                                        <p:cTn id="8" dur="700"/>
                                        <p:tgtEl>
                                          <p:spTgt spid="3"/>
                                        </p:tgtEl>
                                      </p:cBhvr>
                                    </p:animEffect>
                                  </p:childTnLst>
                                </p:cTn>
                              </p:par>
                            </p:childTnLst>
                          </p:cTn>
                        </p:par>
                        <p:par>
                          <p:cTn id="9" fill="hold">
                            <p:stCondLst>
                              <p:cond delay="700"/>
                            </p:stCondLst>
                            <p:childTnLst>
                              <p:par>
                                <p:cTn id="10" presetID="1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700"/>
                                        <p:tgtEl>
                                          <p:spTgt spid="5"/>
                                        </p:tgtEl>
                                        <p:attrNameLst>
                                          <p:attrName>ppt_y</p:attrName>
                                        </p:attrNameLst>
                                      </p:cBhvr>
                                      <p:tavLst>
                                        <p:tav tm="0">
                                          <p:val>
                                            <p:strVal val="#ppt_y+#ppt_h*1.125000"/>
                                          </p:val>
                                        </p:tav>
                                        <p:tav tm="100000">
                                          <p:val>
                                            <p:strVal val="#ppt_y"/>
                                          </p:val>
                                        </p:tav>
                                      </p:tavLst>
                                    </p:anim>
                                    <p:animEffect transition="in" filter="wipe(up)">
                                      <p:cBhvr>
                                        <p:cTn id="13" dur="700"/>
                                        <p:tgtEl>
                                          <p:spTgt spid="5"/>
                                        </p:tgtEl>
                                      </p:cBhvr>
                                    </p:animEffect>
                                  </p:childTnLst>
                                </p:cTn>
                              </p:par>
                            </p:childTnLst>
                          </p:cTn>
                        </p:par>
                        <p:par>
                          <p:cTn id="14" fill="hold">
                            <p:stCondLst>
                              <p:cond delay="1400"/>
                            </p:stCondLst>
                            <p:childTnLst>
                              <p:par>
                                <p:cTn id="15" presetID="12" presetClass="entr" presetSubtype="1"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700"/>
                                        <p:tgtEl>
                                          <p:spTgt spid="4"/>
                                        </p:tgtEl>
                                        <p:attrNameLst>
                                          <p:attrName>ppt_y</p:attrName>
                                        </p:attrNameLst>
                                      </p:cBhvr>
                                      <p:tavLst>
                                        <p:tav tm="0">
                                          <p:val>
                                            <p:strVal val="#ppt_y-#ppt_h*1.125000"/>
                                          </p:val>
                                        </p:tav>
                                        <p:tav tm="100000">
                                          <p:val>
                                            <p:strVal val="#ppt_y"/>
                                          </p:val>
                                        </p:tav>
                                      </p:tavLst>
                                    </p:anim>
                                    <p:animEffect transition="in" filter="wipe(down)">
                                      <p:cBhvr>
                                        <p:cTn id="18" dur="7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34B55"/>
        </a:solidFill>
        <a:effectLst/>
      </p:bgPr>
    </p:bg>
    <p:spTree>
      <p:nvGrpSpPr>
        <p:cNvPr id="1" name=""/>
        <p:cNvGrpSpPr/>
        <p:nvPr/>
      </p:nvGrpSpPr>
      <p:grpSpPr>
        <a:xfrm>
          <a:off x="0" y="0"/>
          <a:ext cx="0" cy="0"/>
          <a:chOff x="0" y="0"/>
          <a:chExt cx="0" cy="0"/>
        </a:xfrm>
      </p:grpSpPr>
      <p:sp>
        <p:nvSpPr>
          <p:cNvPr id="205" name="Part 1"/>
          <p:cNvSpPr txBox="1"/>
          <p:nvPr/>
        </p:nvSpPr>
        <p:spPr>
          <a:xfrm>
            <a:off x="4710896" y="1557012"/>
            <a:ext cx="5707500" cy="90409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9050" tIns="19050" rIns="19050" bIns="19050">
            <a:spAutoFit/>
          </a:bodyPr>
          <a:lstStyle>
            <a:lvl1pPr algn="l">
              <a:defRPr sz="15000" b="1">
                <a:solidFill>
                  <a:srgbClr val="FFFFFF"/>
                </a:solidFill>
              </a:defRPr>
            </a:lvl1pPr>
          </a:lstStyle>
          <a:p>
            <a:pPr defTabSz="914377" hangingPunct="0"/>
            <a:r>
              <a:rPr sz="5625" kern="0" dirty="0">
                <a:latin typeface="Helvetica Neue"/>
                <a:ea typeface="Helvetica Neue"/>
                <a:cs typeface="Helvetica Neue"/>
                <a:sym typeface="Helvetica Neue"/>
              </a:rPr>
              <a:t>Part 1</a:t>
            </a:r>
          </a:p>
        </p:txBody>
      </p:sp>
      <p:sp>
        <p:nvSpPr>
          <p:cNvPr id="206" name="Getty’s Commitment + Checking Your Knowledge"/>
          <p:cNvSpPr txBox="1"/>
          <p:nvPr/>
        </p:nvSpPr>
        <p:spPr>
          <a:xfrm>
            <a:off x="4710897" y="2493553"/>
            <a:ext cx="4135565" cy="29931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spAutoFit/>
          </a:bodyPr>
          <a:lstStyle>
            <a:lvl1pPr algn="l">
              <a:defRPr sz="6200" i="1">
                <a:solidFill>
                  <a:srgbClr val="E59D00"/>
                </a:solidFill>
                <a:latin typeface="Helvetica Neue Medium"/>
                <a:ea typeface="Helvetica Neue Medium"/>
                <a:cs typeface="Helvetica Neue Medium"/>
                <a:sym typeface="Helvetica Neue Medium"/>
              </a:defRPr>
            </a:lvl1pPr>
          </a:lstStyle>
          <a:p>
            <a:pPr defTabSz="914377" hangingPunct="0"/>
            <a:r>
              <a:rPr lang="en-US" sz="3200" i="0" dirty="0">
                <a:solidFill>
                  <a:schemeClr val="accent4">
                    <a:lumMod val="40000"/>
                    <a:lumOff val="60000"/>
                  </a:schemeClr>
                </a:solidFill>
                <a:effectLst/>
                <a:latin typeface="Ink Free" panose="03080402000500000000" pitchFamily="66" charset="0"/>
                <a:ea typeface="Calibri" panose="020F0502020204030204" pitchFamily="34" charset="0"/>
                <a:cs typeface="Times New Roman" panose="02020603050405020304" pitchFamily="18" charset="0"/>
              </a:rPr>
              <a:t>To Intersectionality and Beyond! Overviewing Foundational Theories and Examining the Seeds of Prejudice</a:t>
            </a:r>
            <a:endParaRPr lang="en-US" sz="3200" i="0" kern="0" dirty="0">
              <a:solidFill>
                <a:schemeClr val="accent4">
                  <a:lumMod val="40000"/>
                  <a:lumOff val="60000"/>
                </a:schemeClr>
              </a:solidFill>
            </a:endParaRPr>
          </a:p>
        </p:txBody>
      </p:sp>
      <p:pic>
        <p:nvPicPr>
          <p:cNvPr id="9" name="Picture 8" descr="A cartoon of hands holding a plant&#10;&#10;Description automatically generated">
            <a:extLst>
              <a:ext uri="{FF2B5EF4-FFF2-40B4-BE49-F238E27FC236}">
                <a16:creationId xmlns:a16="http://schemas.microsoft.com/office/drawing/2014/main" id="{C43E0D48-E70D-A2BB-D066-47458C66A27C}"/>
              </a:ext>
            </a:extLst>
          </p:cNvPr>
          <p:cNvPicPr>
            <a:picLocks noChangeAspect="1"/>
          </p:cNvPicPr>
          <p:nvPr/>
        </p:nvPicPr>
        <p:blipFill>
          <a:blip r:embed="rId3"/>
          <a:stretch>
            <a:fillRect/>
          </a:stretch>
        </p:blipFill>
        <p:spPr>
          <a:xfrm>
            <a:off x="-143235" y="636608"/>
            <a:ext cx="5178224" cy="5178224"/>
          </a:xfrm>
          <a:prstGeom prst="rect">
            <a:avLst/>
          </a:prstGeom>
        </p:spPr>
      </p:pic>
    </p:spTree>
    <p:extLst>
      <p:ext uri="{BB962C8B-B14F-4D97-AF65-F5344CB8AC3E}">
        <p14:creationId xmlns:p14="http://schemas.microsoft.com/office/powerpoint/2010/main" val="420967397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05"/>
                                        </p:tgtEl>
                                        <p:attrNameLst>
                                          <p:attrName>style.visibility</p:attrName>
                                        </p:attrNameLst>
                                      </p:cBhvr>
                                      <p:to>
                                        <p:strVal val="visible"/>
                                      </p:to>
                                    </p:set>
                                    <p:animEffect transition="in" filter="fade">
                                      <p:cBhvr>
                                        <p:cTn id="7" dur="2000"/>
                                        <p:tgtEl>
                                          <p:spTgt spid="20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6"/>
                                        </p:tgtEl>
                                        <p:attrNameLst>
                                          <p:attrName>style.visibility</p:attrName>
                                        </p:attrNameLst>
                                      </p:cBhvr>
                                      <p:to>
                                        <p:strVal val="visible"/>
                                      </p:to>
                                    </p:set>
                                    <p:animEffect transition="in" filter="fade">
                                      <p:cBhvr>
                                        <p:cTn id="10" dur="2000"/>
                                        <p:tgtEl>
                                          <p:spTgt spid="206"/>
                                        </p:tgtEl>
                                      </p:cBhvr>
                                    </p:animEffect>
                                  </p:childTnLst>
                                </p:cTn>
                              </p:par>
                              <p:par>
                                <p:cTn id="11" presetID="10"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 grpId="0" animBg="1"/>
      <p:bldP spid="20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a:spLocks noChangeAspect="1"/>
          </p:cNvSpPr>
          <p:nvPr/>
        </p:nvSpPr>
        <p:spPr>
          <a:xfrm>
            <a:off x="-6018095" y="-903136"/>
            <a:ext cx="8686800" cy="8686800"/>
          </a:xfrm>
          <a:prstGeom prst="ellipse">
            <a:avLst/>
          </a:prstGeom>
          <a:solidFill>
            <a:schemeClr val="accent5"/>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solidFill>
                <a:prstClr val="white"/>
              </a:solidFill>
              <a:latin typeface="Calibri"/>
            </a:endParaRPr>
          </a:p>
        </p:txBody>
      </p:sp>
      <p:sp>
        <p:nvSpPr>
          <p:cNvPr id="7" name="Text Placeholder 2"/>
          <p:cNvSpPr>
            <a:spLocks noGrp="1"/>
          </p:cNvSpPr>
          <p:nvPr>
            <p:ph type="body" idx="1"/>
          </p:nvPr>
        </p:nvSpPr>
        <p:spPr>
          <a:xfrm>
            <a:off x="1889761" y="4931289"/>
            <a:ext cx="6785750" cy="1500187"/>
          </a:xfrm>
        </p:spPr>
        <p:txBody>
          <a:bodyPr>
            <a:noAutofit/>
          </a:bodyPr>
          <a:lstStyle/>
          <a:p>
            <a:pPr algn="r"/>
            <a:r>
              <a:rPr lang="en-US" sz="7000" dirty="0">
                <a:solidFill>
                  <a:schemeClr val="accent6">
                    <a:lumMod val="40000"/>
                    <a:lumOff val="60000"/>
                  </a:schemeClr>
                </a:solidFill>
                <a:latin typeface="Helvetica Neue UltraLight"/>
                <a:cs typeface="Helvetica Neue UltraLight"/>
              </a:rPr>
              <a:t>Foundational Theories </a:t>
            </a:r>
          </a:p>
          <a:p>
            <a:pPr algn="r"/>
            <a:r>
              <a:rPr lang="en-US" sz="3000" dirty="0">
                <a:solidFill>
                  <a:schemeClr val="tx1"/>
                </a:solidFill>
                <a:latin typeface="Helvetica Neue Bold Condensed"/>
                <a:cs typeface="Helvetica Neue Bold Condensed"/>
              </a:rPr>
              <a:t>Minority Stress, Psychological Mediation Framework, and Intersectionality</a:t>
            </a:r>
          </a:p>
        </p:txBody>
      </p:sp>
    </p:spTree>
    <p:extLst>
      <p:ext uri="{BB962C8B-B14F-4D97-AF65-F5344CB8AC3E}">
        <p14:creationId xmlns:p14="http://schemas.microsoft.com/office/powerpoint/2010/main" val="1615441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200" fill="hold"/>
                                        <p:tgtEl>
                                          <p:spTgt spid="7"/>
                                        </p:tgtEl>
                                        <p:attrNameLst>
                                          <p:attrName>ppt_x</p:attrName>
                                        </p:attrNameLst>
                                      </p:cBhvr>
                                      <p:tavLst>
                                        <p:tav tm="0">
                                          <p:val>
                                            <p:strVal val="1+#ppt_w/2"/>
                                          </p:val>
                                        </p:tav>
                                        <p:tav tm="100000">
                                          <p:val>
                                            <p:strVal val="#ppt_x"/>
                                          </p:val>
                                        </p:tav>
                                      </p:tavLst>
                                    </p:anim>
                                    <p:anim calcmode="lin" valueType="num">
                                      <p:cBhvr additive="base">
                                        <p:cTn id="12" dur="12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unnamed.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454754" cy="7040769"/>
          </a:xfrm>
          <a:prstGeom prst="rect">
            <a:avLst/>
          </a:prstGeom>
        </p:spPr>
      </p:pic>
    </p:spTree>
    <p:extLst>
      <p:ext uri="{BB962C8B-B14F-4D97-AF65-F5344CB8AC3E}">
        <p14:creationId xmlns:p14="http://schemas.microsoft.com/office/powerpoint/2010/main" val="33634621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1380" y="274638"/>
            <a:ext cx="7620000" cy="1143000"/>
          </a:xfrm>
        </p:spPr>
        <p:txBody>
          <a:bodyPr/>
          <a:lstStyle/>
          <a:p>
            <a:r>
              <a:rPr lang="en-US" dirty="0">
                <a:latin typeface="Calibri"/>
                <a:cs typeface="Calibri"/>
              </a:rPr>
              <a:t>Stigmatized Groups </a:t>
            </a:r>
            <a:r>
              <a:rPr lang="en-US" sz="3600" dirty="0">
                <a:latin typeface="Calibri"/>
                <a:cs typeface="Calibri"/>
              </a:rPr>
              <a:t>(select)</a:t>
            </a:r>
          </a:p>
        </p:txBody>
      </p:sp>
      <p:sp>
        <p:nvSpPr>
          <p:cNvPr id="4" name="Rectangle 3"/>
          <p:cNvSpPr/>
          <p:nvPr/>
        </p:nvSpPr>
        <p:spPr>
          <a:xfrm>
            <a:off x="-333375" y="1427520"/>
            <a:ext cx="9144000" cy="5170646"/>
          </a:xfrm>
          <a:prstGeom prst="rect">
            <a:avLst/>
          </a:prstGeom>
        </p:spPr>
        <p:txBody>
          <a:bodyPr wrap="square">
            <a:spAutoFit/>
          </a:bodyPr>
          <a:lstStyle/>
          <a:p>
            <a:pPr algn="ctr"/>
            <a:r>
              <a:rPr lang="en-US" sz="3000" dirty="0">
                <a:solidFill>
                  <a:srgbClr val="D16349"/>
                </a:solidFill>
                <a:latin typeface="Calibri"/>
              </a:rPr>
              <a:t>Muslim      Deaf     Bisexual     Asian      HIV Positive</a:t>
            </a:r>
          </a:p>
          <a:p>
            <a:pPr algn="ctr"/>
            <a:endParaRPr lang="en-US" sz="3000" dirty="0">
              <a:solidFill>
                <a:srgbClr val="D16349"/>
              </a:solidFill>
              <a:latin typeface="Calibri"/>
            </a:endParaRPr>
          </a:p>
          <a:p>
            <a:pPr algn="ctr"/>
            <a:r>
              <a:rPr lang="en-US" sz="3000" dirty="0">
                <a:solidFill>
                  <a:srgbClr val="D16349"/>
                </a:solidFill>
                <a:latin typeface="Calibri"/>
              </a:rPr>
              <a:t>Intersex     Native American     Poor     Transgender</a:t>
            </a:r>
          </a:p>
          <a:p>
            <a:pPr algn="ctr"/>
            <a:endParaRPr lang="en-US" sz="3000" dirty="0">
              <a:solidFill>
                <a:srgbClr val="D16349"/>
              </a:solidFill>
              <a:latin typeface="Calibri"/>
            </a:endParaRPr>
          </a:p>
          <a:p>
            <a:pPr algn="ctr"/>
            <a:r>
              <a:rPr lang="en-US" sz="3000" dirty="0">
                <a:solidFill>
                  <a:srgbClr val="D16349"/>
                </a:solidFill>
                <a:latin typeface="Calibri"/>
              </a:rPr>
              <a:t>Schizophrenia     Latinx      Atheist     Middle Eastern </a:t>
            </a:r>
          </a:p>
          <a:p>
            <a:pPr algn="ctr"/>
            <a:endParaRPr lang="en-US" sz="3000" dirty="0">
              <a:solidFill>
                <a:srgbClr val="D16349"/>
              </a:solidFill>
              <a:latin typeface="Calibri"/>
            </a:endParaRPr>
          </a:p>
          <a:p>
            <a:pPr algn="ctr"/>
            <a:r>
              <a:rPr lang="en-US" sz="3000" dirty="0">
                <a:solidFill>
                  <a:srgbClr val="D16349"/>
                </a:solidFill>
                <a:latin typeface="Calibri"/>
              </a:rPr>
              <a:t>Women    Bipolar   Queer   Asexual   Dyslexia   Black   </a:t>
            </a:r>
          </a:p>
          <a:p>
            <a:pPr algn="ctr"/>
            <a:endParaRPr lang="en-US" sz="3000" dirty="0">
              <a:solidFill>
                <a:srgbClr val="D16349"/>
              </a:solidFill>
              <a:latin typeface="Calibri"/>
            </a:endParaRPr>
          </a:p>
          <a:p>
            <a:pPr algn="ctr"/>
            <a:r>
              <a:rPr lang="en-US" sz="3000" dirty="0">
                <a:solidFill>
                  <a:srgbClr val="D16349"/>
                </a:solidFill>
                <a:latin typeface="Calibri"/>
              </a:rPr>
              <a:t>Disability    Multiracial    Pagan    Immigrant   Jewish</a:t>
            </a:r>
          </a:p>
          <a:p>
            <a:pPr algn="ctr"/>
            <a:endParaRPr lang="en-US" sz="3000" dirty="0">
              <a:solidFill>
                <a:srgbClr val="D16349"/>
              </a:solidFill>
              <a:latin typeface="Calibri"/>
            </a:endParaRPr>
          </a:p>
          <a:p>
            <a:pPr algn="ctr"/>
            <a:r>
              <a:rPr lang="en-US" sz="3000" dirty="0">
                <a:solidFill>
                  <a:srgbClr val="D16349"/>
                </a:solidFill>
                <a:latin typeface="Calibri"/>
              </a:rPr>
              <a:t>Blind    Homeless    Indigenous    Autism    Elderly</a:t>
            </a:r>
          </a:p>
        </p:txBody>
      </p:sp>
    </p:spTree>
    <p:extLst>
      <p:ext uri="{BB962C8B-B14F-4D97-AF65-F5344CB8AC3E}">
        <p14:creationId xmlns:p14="http://schemas.microsoft.com/office/powerpoint/2010/main" val="13270263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298932946"/>
              </p:ext>
            </p:extLst>
          </p:nvPr>
        </p:nvGraphicFramePr>
        <p:xfrm>
          <a:off x="286765" y="2718967"/>
          <a:ext cx="8002065" cy="3749472"/>
        </p:xfrm>
        <a:graphic>
          <a:graphicData uri="http://schemas.openxmlformats.org/drawingml/2006/table">
            <a:tbl>
              <a:tblPr firstRow="1" bandRow="1">
                <a:tableStyleId>{2D5ABB26-0587-4C30-8999-92F81FD0307C}</a:tableStyleId>
              </a:tblPr>
              <a:tblGrid>
                <a:gridCol w="2667355">
                  <a:extLst>
                    <a:ext uri="{9D8B030D-6E8A-4147-A177-3AD203B41FA5}">
                      <a16:colId xmlns:a16="http://schemas.microsoft.com/office/drawing/2014/main" val="20000"/>
                    </a:ext>
                  </a:extLst>
                </a:gridCol>
                <a:gridCol w="2667355">
                  <a:extLst>
                    <a:ext uri="{9D8B030D-6E8A-4147-A177-3AD203B41FA5}">
                      <a16:colId xmlns:a16="http://schemas.microsoft.com/office/drawing/2014/main" val="20001"/>
                    </a:ext>
                  </a:extLst>
                </a:gridCol>
                <a:gridCol w="2667355">
                  <a:extLst>
                    <a:ext uri="{9D8B030D-6E8A-4147-A177-3AD203B41FA5}">
                      <a16:colId xmlns:a16="http://schemas.microsoft.com/office/drawing/2014/main" val="20002"/>
                    </a:ext>
                  </a:extLst>
                </a:gridCol>
              </a:tblGrid>
              <a:tr h="577324">
                <a:tc>
                  <a:txBody>
                    <a:bodyPr/>
                    <a:lstStyle/>
                    <a:p>
                      <a:pPr algn="ctr"/>
                      <a:r>
                        <a:rPr lang="en-US" sz="2000" dirty="0">
                          <a:solidFill>
                            <a:schemeClr val="tx1"/>
                          </a:solidFill>
                        </a:rPr>
                        <a:t>Cisgender Woman  </a:t>
                      </a:r>
                    </a:p>
                  </a:txBody>
                  <a:tcPr/>
                </a:tc>
                <a:tc>
                  <a:txBody>
                    <a:bodyPr/>
                    <a:lstStyle/>
                    <a:p>
                      <a:pPr algn="ctr"/>
                      <a:r>
                        <a:rPr lang="en-US" sz="2000" dirty="0">
                          <a:solidFill>
                            <a:schemeClr val="tx1"/>
                          </a:solidFill>
                        </a:rPr>
                        <a:t>Asian</a:t>
                      </a:r>
                    </a:p>
                  </a:txBody>
                  <a:tcPr/>
                </a:tc>
                <a:tc>
                  <a:txBody>
                    <a:bodyPr/>
                    <a:lstStyle/>
                    <a:p>
                      <a:pPr algn="ctr"/>
                      <a:r>
                        <a:rPr lang="en-US" sz="2000" dirty="0">
                          <a:solidFill>
                            <a:schemeClr val="tx1"/>
                          </a:solidFill>
                        </a:rPr>
                        <a:t>Lesbian</a:t>
                      </a:r>
                    </a:p>
                  </a:txBody>
                  <a:tcPr/>
                </a:tc>
                <a:extLst>
                  <a:ext uri="{0D108BD9-81ED-4DB2-BD59-A6C34878D82A}">
                    <a16:rowId xmlns:a16="http://schemas.microsoft.com/office/drawing/2014/main" val="10000"/>
                  </a:ext>
                </a:extLst>
              </a:tr>
              <a:tr h="57732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rPr>
                        <a:t>Intersex</a:t>
                      </a:r>
                    </a:p>
                  </a:txBody>
                  <a:tcPr/>
                </a:tc>
                <a:tc>
                  <a:txBody>
                    <a:bodyPr/>
                    <a:lstStyle/>
                    <a:p>
                      <a:pPr algn="ctr"/>
                      <a:r>
                        <a:rPr lang="en-US" sz="2000" dirty="0">
                          <a:solidFill>
                            <a:schemeClr val="tx1"/>
                          </a:solidFill>
                        </a:rPr>
                        <a:t>Black</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rPr>
                        <a:t>Gay</a:t>
                      </a:r>
                    </a:p>
                  </a:txBody>
                  <a:tcPr/>
                </a:tc>
                <a:extLst>
                  <a:ext uri="{0D108BD9-81ED-4DB2-BD59-A6C34878D82A}">
                    <a16:rowId xmlns:a16="http://schemas.microsoft.com/office/drawing/2014/main" val="10001"/>
                  </a:ext>
                </a:extLst>
              </a:tr>
              <a:tr h="6725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rPr>
                        <a:t>Gender non-binary</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rPr>
                        <a:t>Multiracial</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rPr>
                        <a:t>Bisexual/Pansexual</a:t>
                      </a:r>
                    </a:p>
                  </a:txBody>
                  <a:tcPr/>
                </a:tc>
                <a:extLst>
                  <a:ext uri="{0D108BD9-81ED-4DB2-BD59-A6C34878D82A}">
                    <a16:rowId xmlns:a16="http://schemas.microsoft.com/office/drawing/2014/main" val="10002"/>
                  </a:ext>
                </a:extLst>
              </a:tr>
              <a:tr h="6725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rPr>
                        <a:t>Genderqueer</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rPr>
                        <a:t>Native/Indigenous</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rPr>
                        <a:t>Queer</a:t>
                      </a:r>
                    </a:p>
                  </a:txBody>
                  <a:tcPr/>
                </a:tc>
                <a:extLst>
                  <a:ext uri="{0D108BD9-81ED-4DB2-BD59-A6C34878D82A}">
                    <a16:rowId xmlns:a16="http://schemas.microsoft.com/office/drawing/2014/main" val="10003"/>
                  </a:ext>
                </a:extLst>
              </a:tr>
              <a:tr h="6725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rPr>
                        <a:t>Trans</a:t>
                      </a:r>
                      <a:r>
                        <a:rPr lang="en-US" sz="2000" baseline="0" dirty="0">
                          <a:solidFill>
                            <a:schemeClr val="tx1"/>
                          </a:solidFill>
                        </a:rPr>
                        <a:t> man</a:t>
                      </a:r>
                      <a:endParaRPr lang="en-US" sz="2000" dirty="0">
                        <a:solidFill>
                          <a:schemeClr val="tx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rPr>
                        <a:t>Latinx</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rPr>
                        <a:t>Same-gender loving</a:t>
                      </a:r>
                    </a:p>
                  </a:txBody>
                  <a:tcPr/>
                </a:tc>
                <a:extLst>
                  <a:ext uri="{0D108BD9-81ED-4DB2-BD59-A6C34878D82A}">
                    <a16:rowId xmlns:a16="http://schemas.microsoft.com/office/drawing/2014/main" val="10004"/>
                  </a:ext>
                </a:extLst>
              </a:tr>
              <a:tr h="57732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aseline="0" dirty="0">
                          <a:solidFill>
                            <a:schemeClr val="tx1"/>
                          </a:solidFill>
                        </a:rPr>
                        <a:t>Trans woman</a:t>
                      </a:r>
                      <a:endParaRPr lang="en-US" sz="2000" dirty="0">
                        <a:solidFill>
                          <a:schemeClr val="tx1"/>
                        </a:solidFill>
                      </a:endParaRPr>
                    </a:p>
                  </a:txBody>
                  <a:tcPr/>
                </a:tc>
                <a:tc>
                  <a:txBody>
                    <a:bodyPr/>
                    <a:lstStyle/>
                    <a:p>
                      <a:pPr algn="ctr"/>
                      <a:r>
                        <a:rPr lang="en-US" sz="2000" dirty="0">
                          <a:solidFill>
                            <a:schemeClr val="tx1"/>
                          </a:solidFill>
                        </a:rPr>
                        <a:t>Middle Eastern</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rPr>
                        <a:t>Asexual</a:t>
                      </a:r>
                    </a:p>
                  </a:txBody>
                  <a:tcPr/>
                </a:tc>
                <a:extLst>
                  <a:ext uri="{0D108BD9-81ED-4DB2-BD59-A6C34878D82A}">
                    <a16:rowId xmlns:a16="http://schemas.microsoft.com/office/drawing/2014/main" val="10005"/>
                  </a:ext>
                </a:extLst>
              </a:tr>
            </a:tbl>
          </a:graphicData>
        </a:graphic>
      </p:graphicFrame>
      <p:sp>
        <p:nvSpPr>
          <p:cNvPr id="5" name="TextBox 4"/>
          <p:cNvSpPr txBox="1"/>
          <p:nvPr/>
        </p:nvSpPr>
        <p:spPr>
          <a:xfrm>
            <a:off x="3265835" y="1573421"/>
            <a:ext cx="1884446" cy="553998"/>
          </a:xfrm>
          <a:prstGeom prst="rect">
            <a:avLst/>
          </a:prstGeom>
          <a:noFill/>
        </p:spPr>
        <p:txBody>
          <a:bodyPr wrap="square" rtlCol="0">
            <a:spAutoFit/>
          </a:bodyPr>
          <a:lstStyle/>
          <a:p>
            <a:pPr algn="ctr"/>
            <a:r>
              <a:rPr lang="en-US" sz="3000" dirty="0">
                <a:solidFill>
                  <a:srgbClr val="D16349"/>
                </a:solidFill>
                <a:latin typeface="Handwriting - Dakota"/>
                <a:cs typeface="Handwriting - Dakota"/>
              </a:rPr>
              <a:t>Racial</a:t>
            </a:r>
          </a:p>
        </p:txBody>
      </p:sp>
      <p:sp>
        <p:nvSpPr>
          <p:cNvPr id="6" name="TextBox 5"/>
          <p:cNvSpPr txBox="1"/>
          <p:nvPr/>
        </p:nvSpPr>
        <p:spPr>
          <a:xfrm>
            <a:off x="5817205" y="1547901"/>
            <a:ext cx="2403349" cy="553998"/>
          </a:xfrm>
          <a:prstGeom prst="rect">
            <a:avLst/>
          </a:prstGeom>
          <a:noFill/>
        </p:spPr>
        <p:txBody>
          <a:bodyPr wrap="square" rtlCol="0">
            <a:spAutoFit/>
          </a:bodyPr>
          <a:lstStyle/>
          <a:p>
            <a:pPr algn="ctr"/>
            <a:r>
              <a:rPr lang="en-US" sz="3000" dirty="0">
                <a:solidFill>
                  <a:srgbClr val="D16349"/>
                </a:solidFill>
                <a:latin typeface="Handwriting - Dakota"/>
                <a:cs typeface="Handwriting - Dakota"/>
              </a:rPr>
              <a:t>Sexual</a:t>
            </a:r>
          </a:p>
        </p:txBody>
      </p:sp>
      <p:sp>
        <p:nvSpPr>
          <p:cNvPr id="7" name="Title 1"/>
          <p:cNvSpPr>
            <a:spLocks noGrp="1"/>
          </p:cNvSpPr>
          <p:nvPr>
            <p:ph type="title"/>
          </p:nvPr>
        </p:nvSpPr>
        <p:spPr>
          <a:xfrm>
            <a:off x="457200" y="274638"/>
            <a:ext cx="7620000" cy="1143000"/>
          </a:xfrm>
        </p:spPr>
        <p:txBody>
          <a:bodyPr/>
          <a:lstStyle/>
          <a:p>
            <a:r>
              <a:rPr lang="en-US" dirty="0">
                <a:latin typeface="Calibri"/>
                <a:cs typeface="Calibri"/>
              </a:rPr>
              <a:t>Stigmatized Groups </a:t>
            </a:r>
            <a:r>
              <a:rPr lang="en-US" sz="3600" dirty="0">
                <a:latin typeface="Calibri"/>
                <a:cs typeface="Calibri"/>
              </a:rPr>
              <a:t>(select)</a:t>
            </a:r>
          </a:p>
        </p:txBody>
      </p:sp>
      <p:sp>
        <p:nvSpPr>
          <p:cNvPr id="12" name="TextBox 11"/>
          <p:cNvSpPr txBox="1"/>
          <p:nvPr/>
        </p:nvSpPr>
        <p:spPr>
          <a:xfrm>
            <a:off x="675680" y="1886891"/>
            <a:ext cx="1884446" cy="553998"/>
          </a:xfrm>
          <a:prstGeom prst="rect">
            <a:avLst/>
          </a:prstGeom>
          <a:noFill/>
        </p:spPr>
        <p:txBody>
          <a:bodyPr wrap="square" rtlCol="0">
            <a:spAutoFit/>
          </a:bodyPr>
          <a:lstStyle/>
          <a:p>
            <a:pPr algn="ctr"/>
            <a:r>
              <a:rPr lang="en-US" sz="3000" dirty="0">
                <a:solidFill>
                  <a:srgbClr val="D16349"/>
                </a:solidFill>
                <a:latin typeface="Handwriting - Dakota"/>
                <a:cs typeface="Handwriting - Dakota"/>
              </a:rPr>
              <a:t>Gender</a:t>
            </a:r>
          </a:p>
        </p:txBody>
      </p:sp>
      <p:sp>
        <p:nvSpPr>
          <p:cNvPr id="13" name="TextBox 12"/>
          <p:cNvSpPr txBox="1"/>
          <p:nvPr/>
        </p:nvSpPr>
        <p:spPr>
          <a:xfrm>
            <a:off x="3288213" y="1916075"/>
            <a:ext cx="1884446" cy="553998"/>
          </a:xfrm>
          <a:prstGeom prst="rect">
            <a:avLst/>
          </a:prstGeom>
          <a:noFill/>
        </p:spPr>
        <p:txBody>
          <a:bodyPr wrap="square" rtlCol="0">
            <a:spAutoFit/>
          </a:bodyPr>
          <a:lstStyle/>
          <a:p>
            <a:pPr algn="ctr"/>
            <a:r>
              <a:rPr lang="en-US" sz="3000" dirty="0">
                <a:solidFill>
                  <a:srgbClr val="D16349"/>
                </a:solidFill>
                <a:latin typeface="Handwriting - Dakota"/>
                <a:cs typeface="Handwriting - Dakota"/>
              </a:rPr>
              <a:t>Identity</a:t>
            </a:r>
          </a:p>
        </p:txBody>
      </p:sp>
      <p:sp>
        <p:nvSpPr>
          <p:cNvPr id="14" name="TextBox 13"/>
          <p:cNvSpPr txBox="1"/>
          <p:nvPr/>
        </p:nvSpPr>
        <p:spPr>
          <a:xfrm>
            <a:off x="5955955" y="1880911"/>
            <a:ext cx="2403349" cy="553998"/>
          </a:xfrm>
          <a:prstGeom prst="rect">
            <a:avLst/>
          </a:prstGeom>
          <a:noFill/>
        </p:spPr>
        <p:txBody>
          <a:bodyPr wrap="square" rtlCol="0">
            <a:spAutoFit/>
          </a:bodyPr>
          <a:lstStyle/>
          <a:p>
            <a:pPr algn="ctr"/>
            <a:r>
              <a:rPr lang="en-US" sz="3000" dirty="0">
                <a:solidFill>
                  <a:srgbClr val="D16349"/>
                </a:solidFill>
                <a:latin typeface="Handwriting - Dakota"/>
                <a:cs typeface="Handwriting - Dakota"/>
              </a:rPr>
              <a:t>Orientation</a:t>
            </a:r>
          </a:p>
        </p:txBody>
      </p:sp>
      <p:sp>
        <p:nvSpPr>
          <p:cNvPr id="15" name="TextBox 14"/>
          <p:cNvSpPr txBox="1"/>
          <p:nvPr/>
        </p:nvSpPr>
        <p:spPr>
          <a:xfrm>
            <a:off x="682771" y="1499261"/>
            <a:ext cx="1884446" cy="553998"/>
          </a:xfrm>
          <a:prstGeom prst="rect">
            <a:avLst/>
          </a:prstGeom>
          <a:noFill/>
        </p:spPr>
        <p:txBody>
          <a:bodyPr wrap="square" rtlCol="0">
            <a:spAutoFit/>
          </a:bodyPr>
          <a:lstStyle/>
          <a:p>
            <a:pPr algn="ctr"/>
            <a:r>
              <a:rPr lang="en-US" sz="3000" dirty="0">
                <a:solidFill>
                  <a:schemeClr val="accent1"/>
                </a:solidFill>
                <a:latin typeface="Handwriting - Dakota"/>
                <a:cs typeface="Handwriting - Dakota"/>
              </a:rPr>
              <a:t>Sex and</a:t>
            </a:r>
          </a:p>
        </p:txBody>
      </p:sp>
      <p:sp>
        <p:nvSpPr>
          <p:cNvPr id="26" name="Freeform 25"/>
          <p:cNvSpPr/>
          <p:nvPr/>
        </p:nvSpPr>
        <p:spPr>
          <a:xfrm>
            <a:off x="2922254" y="2594358"/>
            <a:ext cx="154963" cy="4096374"/>
          </a:xfrm>
          <a:custGeom>
            <a:avLst/>
            <a:gdLst>
              <a:gd name="connsiteX0" fmla="*/ 81932 w 81932"/>
              <a:gd name="connsiteY0" fmla="*/ 0 h 3522875"/>
              <a:gd name="connsiteX1" fmla="*/ 68277 w 81932"/>
              <a:gd name="connsiteY1" fmla="*/ 2048183 h 3522875"/>
              <a:gd name="connsiteX2" fmla="*/ 40966 w 81932"/>
              <a:gd name="connsiteY2" fmla="*/ 2293965 h 3522875"/>
              <a:gd name="connsiteX3" fmla="*/ 13655 w 81932"/>
              <a:gd name="connsiteY3" fmla="*/ 2676292 h 3522875"/>
              <a:gd name="connsiteX4" fmla="*/ 0 w 81932"/>
              <a:gd name="connsiteY4" fmla="*/ 2771874 h 3522875"/>
              <a:gd name="connsiteX5" fmla="*/ 13655 w 81932"/>
              <a:gd name="connsiteY5" fmla="*/ 3236129 h 3522875"/>
              <a:gd name="connsiteX6" fmla="*/ 27311 w 81932"/>
              <a:gd name="connsiteY6" fmla="*/ 3522875 h 352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932" h="3522875">
                <a:moveTo>
                  <a:pt x="81932" y="0"/>
                </a:moveTo>
                <a:cubicBezTo>
                  <a:pt x="77380" y="682728"/>
                  <a:pt x="76758" y="1365493"/>
                  <a:pt x="68277" y="2048183"/>
                </a:cubicBezTo>
                <a:cubicBezTo>
                  <a:pt x="67375" y="2120759"/>
                  <a:pt x="51700" y="2218828"/>
                  <a:pt x="40966" y="2293965"/>
                </a:cubicBezTo>
                <a:cubicBezTo>
                  <a:pt x="36438" y="2361884"/>
                  <a:pt x="21220" y="2600649"/>
                  <a:pt x="13655" y="2676292"/>
                </a:cubicBezTo>
                <a:cubicBezTo>
                  <a:pt x="10452" y="2708316"/>
                  <a:pt x="4552" y="2740013"/>
                  <a:pt x="0" y="2771874"/>
                </a:cubicBezTo>
                <a:cubicBezTo>
                  <a:pt x="4552" y="2926626"/>
                  <a:pt x="6780" y="3081463"/>
                  <a:pt x="13655" y="3236129"/>
                </a:cubicBezTo>
                <a:cubicBezTo>
                  <a:pt x="31432" y="3636088"/>
                  <a:pt x="27311" y="3150972"/>
                  <a:pt x="27311" y="3522875"/>
                </a:cubicBezTo>
              </a:path>
            </a:pathLst>
          </a:custGeom>
          <a:solidFill>
            <a:srgbClr val="000000"/>
          </a:solidFill>
          <a:ln>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7" name="Freeform 26"/>
          <p:cNvSpPr/>
          <p:nvPr/>
        </p:nvSpPr>
        <p:spPr>
          <a:xfrm>
            <a:off x="5626027" y="2553389"/>
            <a:ext cx="109243" cy="4028101"/>
          </a:xfrm>
          <a:custGeom>
            <a:avLst/>
            <a:gdLst>
              <a:gd name="connsiteX0" fmla="*/ 0 w 109243"/>
              <a:gd name="connsiteY0" fmla="*/ 0 h 3604802"/>
              <a:gd name="connsiteX1" fmla="*/ 13655 w 109243"/>
              <a:gd name="connsiteY1" fmla="*/ 2171074 h 3604802"/>
              <a:gd name="connsiteX2" fmla="*/ 27310 w 109243"/>
              <a:gd name="connsiteY2" fmla="*/ 2471474 h 3604802"/>
              <a:gd name="connsiteX3" fmla="*/ 54621 w 109243"/>
              <a:gd name="connsiteY3" fmla="*/ 3304402 h 3604802"/>
              <a:gd name="connsiteX4" fmla="*/ 68277 w 109243"/>
              <a:gd name="connsiteY4" fmla="*/ 3536529 h 3604802"/>
              <a:gd name="connsiteX5" fmla="*/ 81932 w 109243"/>
              <a:gd name="connsiteY5" fmla="*/ 3577493 h 3604802"/>
              <a:gd name="connsiteX6" fmla="*/ 109243 w 109243"/>
              <a:gd name="connsiteY6" fmla="*/ 3604802 h 3604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243" h="3604802">
                <a:moveTo>
                  <a:pt x="0" y="0"/>
                </a:moveTo>
                <a:cubicBezTo>
                  <a:pt x="4552" y="723691"/>
                  <a:pt x="5658" y="1447413"/>
                  <a:pt x="13655" y="2171074"/>
                </a:cubicBezTo>
                <a:cubicBezTo>
                  <a:pt x="14763" y="2271305"/>
                  <a:pt x="24447" y="2371278"/>
                  <a:pt x="27310" y="2471474"/>
                </a:cubicBezTo>
                <a:cubicBezTo>
                  <a:pt x="63078" y="3723259"/>
                  <a:pt x="18536" y="2763172"/>
                  <a:pt x="54621" y="3304402"/>
                </a:cubicBezTo>
                <a:cubicBezTo>
                  <a:pt x="59777" y="3381740"/>
                  <a:pt x="60564" y="3459404"/>
                  <a:pt x="68277" y="3536529"/>
                </a:cubicBezTo>
                <a:cubicBezTo>
                  <a:pt x="69709" y="3550851"/>
                  <a:pt x="74526" y="3565151"/>
                  <a:pt x="81932" y="3577493"/>
                </a:cubicBezTo>
                <a:cubicBezTo>
                  <a:pt x="88556" y="3588532"/>
                  <a:pt x="100139" y="3595699"/>
                  <a:pt x="109243" y="3604802"/>
                </a:cubicBezTo>
              </a:path>
            </a:pathLst>
          </a:custGeom>
          <a:solidFill>
            <a:schemeClr val="tx1"/>
          </a:solidFill>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162096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000"/>
                                        <p:tgtEl>
                                          <p:spTgt spid="15"/>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800"/>
                                        <p:tgtEl>
                                          <p:spTgt spid="12"/>
                                        </p:tgtEl>
                                      </p:cBhvr>
                                    </p:animEffect>
                                  </p:childTnLst>
                                </p:cTn>
                              </p:par>
                            </p:childTnLst>
                          </p:cTn>
                        </p:par>
                        <p:par>
                          <p:cTn id="12" fill="hold">
                            <p:stCondLst>
                              <p:cond delay="1800"/>
                            </p:stCondLst>
                            <p:childTnLst>
                              <p:par>
                                <p:cTn id="13" presetID="22" presetClass="entr" presetSubtype="8" fill="hold" nodeType="after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wipe(left)">
                                      <p:cBhvr>
                                        <p:cTn id="15" dur="1000"/>
                                        <p:tgtEl>
                                          <p:spTgt spid="5">
                                            <p:txEl>
                                              <p:pRg st="0" end="0"/>
                                            </p:txEl>
                                          </p:spTgt>
                                        </p:tgtEl>
                                      </p:cBhvr>
                                    </p:animEffect>
                                  </p:childTnLst>
                                </p:cTn>
                              </p:par>
                            </p:childTnLst>
                          </p:cTn>
                        </p:par>
                        <p:par>
                          <p:cTn id="16" fill="hold">
                            <p:stCondLst>
                              <p:cond delay="2800"/>
                            </p:stCondLst>
                            <p:childTnLst>
                              <p:par>
                                <p:cTn id="17" presetID="22" presetClass="entr" presetSubtype="8" fill="hold" nodeType="afterEffect">
                                  <p:stCondLst>
                                    <p:cond delay="0"/>
                                  </p:stCondLst>
                                  <p:childTnLst>
                                    <p:set>
                                      <p:cBhvr>
                                        <p:cTn id="18" dur="1" fill="hold">
                                          <p:stCondLst>
                                            <p:cond delay="0"/>
                                          </p:stCondLst>
                                        </p:cTn>
                                        <p:tgtEl>
                                          <p:spTgt spid="13">
                                            <p:txEl>
                                              <p:pRg st="0" end="0"/>
                                            </p:txEl>
                                          </p:spTgt>
                                        </p:tgtEl>
                                        <p:attrNameLst>
                                          <p:attrName>style.visibility</p:attrName>
                                        </p:attrNameLst>
                                      </p:cBhvr>
                                      <p:to>
                                        <p:strVal val="visible"/>
                                      </p:to>
                                    </p:set>
                                    <p:animEffect transition="in" filter="wipe(left)">
                                      <p:cBhvr>
                                        <p:cTn id="19" dur="800"/>
                                        <p:tgtEl>
                                          <p:spTgt spid="13">
                                            <p:txEl>
                                              <p:pRg st="0" end="0"/>
                                            </p:txEl>
                                          </p:spTgt>
                                        </p:tgtEl>
                                      </p:cBhvr>
                                    </p:animEffect>
                                  </p:childTnLst>
                                </p:cTn>
                              </p:par>
                            </p:childTnLst>
                          </p:cTn>
                        </p:par>
                        <p:par>
                          <p:cTn id="20" fill="hold">
                            <p:stCondLst>
                              <p:cond delay="3600"/>
                            </p:stCondLst>
                            <p:childTnLst>
                              <p:par>
                                <p:cTn id="21" presetID="22" presetClass="entr" presetSubtype="8" fill="hold" nodeType="after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animEffect transition="in" filter="wipe(left)">
                                      <p:cBhvr>
                                        <p:cTn id="23" dur="1000"/>
                                        <p:tgtEl>
                                          <p:spTgt spid="6">
                                            <p:txEl>
                                              <p:pRg st="0" end="0"/>
                                            </p:txEl>
                                          </p:spTgt>
                                        </p:tgtEl>
                                      </p:cBhvr>
                                    </p:animEffect>
                                  </p:childTnLst>
                                </p:cTn>
                              </p:par>
                            </p:childTnLst>
                          </p:cTn>
                        </p:par>
                        <p:par>
                          <p:cTn id="24" fill="hold">
                            <p:stCondLst>
                              <p:cond delay="4600"/>
                            </p:stCondLst>
                            <p:childTnLst>
                              <p:par>
                                <p:cTn id="25" presetID="22" presetClass="entr" presetSubtype="8" fill="hold" nodeType="afterEffect">
                                  <p:stCondLst>
                                    <p:cond delay="0"/>
                                  </p:stCondLst>
                                  <p:childTnLst>
                                    <p:set>
                                      <p:cBhvr>
                                        <p:cTn id="26" dur="1" fill="hold">
                                          <p:stCondLst>
                                            <p:cond delay="0"/>
                                          </p:stCondLst>
                                        </p:cTn>
                                        <p:tgtEl>
                                          <p:spTgt spid="14">
                                            <p:txEl>
                                              <p:pRg st="0" end="0"/>
                                            </p:txEl>
                                          </p:spTgt>
                                        </p:tgtEl>
                                        <p:attrNameLst>
                                          <p:attrName>style.visibility</p:attrName>
                                        </p:attrNameLst>
                                      </p:cBhvr>
                                      <p:to>
                                        <p:strVal val="visible"/>
                                      </p:to>
                                    </p:set>
                                    <p:animEffect transition="in" filter="wipe(left)">
                                      <p:cBhvr>
                                        <p:cTn id="27" dur="800"/>
                                        <p:tgtEl>
                                          <p:spTgt spid="14">
                                            <p:txEl>
                                              <p:pRg st="0" end="0"/>
                                            </p:txEl>
                                          </p:spTgt>
                                        </p:tgtEl>
                                      </p:cBhvr>
                                    </p:animEffect>
                                  </p:childTnLst>
                                </p:cTn>
                              </p:par>
                            </p:childTnLst>
                          </p:cTn>
                        </p:par>
                        <p:par>
                          <p:cTn id="28" fill="hold">
                            <p:stCondLst>
                              <p:cond delay="5400"/>
                            </p:stCondLst>
                            <p:childTnLst>
                              <p:par>
                                <p:cTn id="29" presetID="22" presetClass="entr" presetSubtype="1" fill="hold" grpId="0"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wipe(up)">
                                      <p:cBhvr>
                                        <p:cTn id="31" dur="500"/>
                                        <p:tgtEl>
                                          <p:spTgt spid="26"/>
                                        </p:tgtEl>
                                      </p:cBhvr>
                                    </p:animEffect>
                                  </p:childTnLst>
                                </p:cTn>
                              </p:par>
                            </p:childTnLst>
                          </p:cTn>
                        </p:par>
                        <p:par>
                          <p:cTn id="32" fill="hold">
                            <p:stCondLst>
                              <p:cond delay="5900"/>
                            </p:stCondLst>
                            <p:childTnLst>
                              <p:par>
                                <p:cTn id="33" presetID="22" presetClass="entr" presetSubtype="1"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wipe(up)">
                                      <p:cBhvr>
                                        <p:cTn id="3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5" grpId="0"/>
      <p:bldP spid="26" grpId="0" animBg="1"/>
      <p:bldP spid="2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onut 9"/>
          <p:cNvSpPr>
            <a:spLocks noChangeAspect="1"/>
          </p:cNvSpPr>
          <p:nvPr/>
        </p:nvSpPr>
        <p:spPr>
          <a:xfrm>
            <a:off x="184605" y="2748953"/>
            <a:ext cx="914400" cy="914400"/>
          </a:xfrm>
          <a:prstGeom prst="donut">
            <a:avLst>
              <a:gd name="adj" fmla="val 2376"/>
            </a:avLst>
          </a:prstGeom>
          <a:solidFill>
            <a:schemeClr val="accent6">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9" name="Donut 8"/>
          <p:cNvSpPr>
            <a:spLocks noChangeAspect="1"/>
          </p:cNvSpPr>
          <p:nvPr/>
        </p:nvSpPr>
        <p:spPr>
          <a:xfrm>
            <a:off x="5138294" y="2070399"/>
            <a:ext cx="914400" cy="914400"/>
          </a:xfrm>
          <a:prstGeom prst="donut">
            <a:avLst>
              <a:gd name="adj" fmla="val 2376"/>
            </a:avLst>
          </a:prstGeom>
          <a:solidFill>
            <a:srgbClr val="EDD3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8" name="Donut 7"/>
          <p:cNvSpPr>
            <a:spLocks noChangeAspect="1"/>
          </p:cNvSpPr>
          <p:nvPr/>
        </p:nvSpPr>
        <p:spPr>
          <a:xfrm>
            <a:off x="779524" y="4375822"/>
            <a:ext cx="914400" cy="914400"/>
          </a:xfrm>
          <a:prstGeom prst="donut">
            <a:avLst>
              <a:gd name="adj" fmla="val 2376"/>
            </a:avLst>
          </a:prstGeom>
          <a:solidFill>
            <a:srgbClr val="EDD3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6" name="Donut 5"/>
          <p:cNvSpPr>
            <a:spLocks noChangeAspect="1"/>
          </p:cNvSpPr>
          <p:nvPr/>
        </p:nvSpPr>
        <p:spPr>
          <a:xfrm>
            <a:off x="1816819" y="5613989"/>
            <a:ext cx="914400" cy="914400"/>
          </a:xfrm>
          <a:prstGeom prst="donut">
            <a:avLst>
              <a:gd name="adj" fmla="val 2376"/>
            </a:avLst>
          </a:prstGeom>
          <a:solidFill>
            <a:srgbClr val="EDD3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7" name="Donut 6"/>
          <p:cNvSpPr>
            <a:spLocks noChangeAspect="1"/>
          </p:cNvSpPr>
          <p:nvPr/>
        </p:nvSpPr>
        <p:spPr>
          <a:xfrm>
            <a:off x="5434332" y="4819367"/>
            <a:ext cx="914400" cy="914400"/>
          </a:xfrm>
          <a:prstGeom prst="donut">
            <a:avLst>
              <a:gd name="adj" fmla="val 2376"/>
            </a:avLst>
          </a:prstGeom>
          <a:solidFill>
            <a:srgbClr val="EDD3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5" name="Donut 4"/>
          <p:cNvSpPr>
            <a:spLocks noChangeAspect="1"/>
          </p:cNvSpPr>
          <p:nvPr/>
        </p:nvSpPr>
        <p:spPr>
          <a:xfrm>
            <a:off x="4196584" y="3622388"/>
            <a:ext cx="914400" cy="914400"/>
          </a:xfrm>
          <a:prstGeom prst="donut">
            <a:avLst>
              <a:gd name="adj" fmla="val 2376"/>
            </a:avLst>
          </a:prstGeom>
          <a:solidFill>
            <a:srgbClr val="EDD3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 name="Donut 3"/>
          <p:cNvSpPr>
            <a:spLocks noChangeAspect="1"/>
          </p:cNvSpPr>
          <p:nvPr/>
        </p:nvSpPr>
        <p:spPr>
          <a:xfrm>
            <a:off x="1071695" y="1376674"/>
            <a:ext cx="914400" cy="914400"/>
          </a:xfrm>
          <a:prstGeom prst="donut">
            <a:avLst>
              <a:gd name="adj" fmla="val 2376"/>
            </a:avLst>
          </a:prstGeom>
          <a:solidFill>
            <a:srgbClr val="EDD3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 name="Title 1"/>
          <p:cNvSpPr>
            <a:spLocks noGrp="1"/>
          </p:cNvSpPr>
          <p:nvPr>
            <p:ph type="title"/>
          </p:nvPr>
        </p:nvSpPr>
        <p:spPr>
          <a:xfrm>
            <a:off x="366675" y="274638"/>
            <a:ext cx="8385175" cy="1143000"/>
          </a:xfrm>
        </p:spPr>
        <p:txBody>
          <a:bodyPr/>
          <a:lstStyle/>
          <a:p>
            <a:r>
              <a:rPr lang="en-US" sz="4350" dirty="0">
                <a:latin typeface="Calibri"/>
                <a:cs typeface="Calibri"/>
              </a:rPr>
              <a:t>How does stigma get under the skin?</a:t>
            </a:r>
          </a:p>
        </p:txBody>
      </p:sp>
      <p:sp>
        <p:nvSpPr>
          <p:cNvPr id="3" name="Content Placeholder 2"/>
          <p:cNvSpPr>
            <a:spLocks noGrp="1"/>
          </p:cNvSpPr>
          <p:nvPr>
            <p:ph idx="1"/>
          </p:nvPr>
        </p:nvSpPr>
        <p:spPr>
          <a:xfrm>
            <a:off x="457201" y="1533466"/>
            <a:ext cx="7804319" cy="5038065"/>
          </a:xfrm>
        </p:spPr>
        <p:txBody>
          <a:bodyPr>
            <a:normAutofit fontScale="92500" lnSpcReduction="20000"/>
          </a:bodyPr>
          <a:lstStyle/>
          <a:p>
            <a:pPr marL="0" indent="0">
              <a:spcBef>
                <a:spcPts val="0"/>
              </a:spcBef>
              <a:buNone/>
            </a:pPr>
            <a:r>
              <a:rPr lang="en-US" sz="2400" b="1" dirty="0"/>
              <a:t>              </a:t>
            </a:r>
            <a:r>
              <a:rPr lang="en-US" sz="2400" b="1" dirty="0" err="1">
                <a:solidFill>
                  <a:schemeClr val="accent6">
                    <a:lumMod val="75000"/>
                  </a:schemeClr>
                </a:solidFill>
              </a:rPr>
              <a:t>Biopsychosocial</a:t>
            </a:r>
            <a:r>
              <a:rPr lang="en-US" sz="2400" b="1" dirty="0">
                <a:solidFill>
                  <a:schemeClr val="accent6">
                    <a:lumMod val="75000"/>
                  </a:schemeClr>
                </a:solidFill>
              </a:rPr>
              <a:t> Model of Racism</a:t>
            </a:r>
          </a:p>
          <a:p>
            <a:pPr marL="0" indent="0">
              <a:spcBef>
                <a:spcPts val="0"/>
              </a:spcBef>
              <a:buNone/>
            </a:pPr>
            <a:r>
              <a:rPr lang="en-US" sz="2100" dirty="0"/>
              <a:t>                 Anderson et al. 1995; Clark, 1999</a:t>
            </a:r>
          </a:p>
          <a:p>
            <a:pPr marL="0" indent="0">
              <a:spcBef>
                <a:spcPts val="0"/>
              </a:spcBef>
              <a:buNone/>
            </a:pPr>
            <a:endParaRPr lang="en-US" sz="2400" b="1" dirty="0"/>
          </a:p>
          <a:p>
            <a:pPr marL="0" indent="0" algn="r">
              <a:spcBef>
                <a:spcPts val="0"/>
              </a:spcBef>
              <a:buNone/>
            </a:pPr>
            <a:r>
              <a:rPr lang="en-US" sz="2400" b="1" dirty="0">
                <a:solidFill>
                  <a:srgbClr val="A96D2B"/>
                </a:solidFill>
              </a:rPr>
              <a:t>Theory of Embodiment </a:t>
            </a:r>
            <a:endParaRPr lang="en-US" sz="1800" b="1" dirty="0">
              <a:solidFill>
                <a:srgbClr val="A96D2B"/>
              </a:solidFill>
            </a:endParaRPr>
          </a:p>
          <a:p>
            <a:pPr marL="0" indent="0" algn="ctr">
              <a:spcBef>
                <a:spcPts val="0"/>
              </a:spcBef>
              <a:buNone/>
            </a:pPr>
            <a:r>
              <a:rPr lang="en-US" sz="1800" dirty="0"/>
              <a:t>                                                                                  Krieger, 1999/2014</a:t>
            </a:r>
          </a:p>
          <a:p>
            <a:pPr marL="0" indent="0">
              <a:spcBef>
                <a:spcPts val="0"/>
              </a:spcBef>
              <a:buNone/>
            </a:pPr>
            <a:endParaRPr lang="en-US" sz="1800" dirty="0"/>
          </a:p>
          <a:p>
            <a:pPr marL="0" indent="0">
              <a:spcBef>
                <a:spcPts val="0"/>
              </a:spcBef>
              <a:buNone/>
            </a:pPr>
            <a:r>
              <a:rPr lang="en-US" sz="2400" b="1" dirty="0">
                <a:solidFill>
                  <a:srgbClr val="A96D2B"/>
                </a:solidFill>
              </a:rPr>
              <a:t>Psychological Mediation Framework</a:t>
            </a:r>
          </a:p>
          <a:p>
            <a:pPr marL="0" indent="0">
              <a:spcBef>
                <a:spcPts val="0"/>
              </a:spcBef>
              <a:buNone/>
            </a:pPr>
            <a:r>
              <a:rPr lang="en-US" sz="1800" dirty="0"/>
              <a:t> Hatzenbuehler, 2009</a:t>
            </a:r>
          </a:p>
          <a:p>
            <a:pPr marL="0" indent="0">
              <a:spcBef>
                <a:spcPts val="0"/>
              </a:spcBef>
              <a:buNone/>
            </a:pPr>
            <a:endParaRPr lang="en-US" sz="1800" dirty="0"/>
          </a:p>
          <a:p>
            <a:pPr marL="0" indent="0">
              <a:spcBef>
                <a:spcPts val="0"/>
              </a:spcBef>
              <a:buNone/>
            </a:pPr>
            <a:endParaRPr lang="en-US" sz="1800" dirty="0"/>
          </a:p>
          <a:p>
            <a:pPr marL="0" indent="0" algn="ctr">
              <a:spcBef>
                <a:spcPts val="0"/>
              </a:spcBef>
              <a:buNone/>
            </a:pPr>
            <a:r>
              <a:rPr lang="en-US" sz="2400" b="1" dirty="0"/>
              <a:t>                                                </a:t>
            </a:r>
            <a:r>
              <a:rPr lang="en-US" sz="2400" b="1" dirty="0">
                <a:solidFill>
                  <a:srgbClr val="A96D2B"/>
                </a:solidFill>
              </a:rPr>
              <a:t>Minority Stress Theory</a:t>
            </a:r>
          </a:p>
          <a:p>
            <a:pPr marL="0" indent="0" algn="ctr">
              <a:spcBef>
                <a:spcPts val="0"/>
              </a:spcBef>
              <a:buNone/>
            </a:pPr>
            <a:r>
              <a:rPr lang="en-US" sz="1800" dirty="0">
                <a:solidFill>
                  <a:prstClr val="black"/>
                </a:solidFill>
              </a:rPr>
              <a:t>                                Meyer, 2003</a:t>
            </a:r>
          </a:p>
          <a:p>
            <a:pPr marL="0" indent="0">
              <a:spcBef>
                <a:spcPts val="0"/>
              </a:spcBef>
              <a:buNone/>
            </a:pPr>
            <a:endParaRPr lang="en-US" sz="2400" dirty="0"/>
          </a:p>
          <a:p>
            <a:pPr marL="0" indent="0">
              <a:spcBef>
                <a:spcPts val="0"/>
              </a:spcBef>
              <a:buNone/>
            </a:pPr>
            <a:r>
              <a:rPr lang="en-US" sz="2400" b="1" dirty="0"/>
              <a:t>    </a:t>
            </a:r>
            <a:r>
              <a:rPr lang="en-US" sz="2400" b="1" dirty="0">
                <a:solidFill>
                  <a:srgbClr val="646B86"/>
                </a:solidFill>
              </a:rPr>
              <a:t>     </a:t>
            </a:r>
            <a:r>
              <a:rPr lang="en-US" sz="2400" b="1" dirty="0">
                <a:solidFill>
                  <a:srgbClr val="A96D2B"/>
                </a:solidFill>
              </a:rPr>
              <a:t>Racism-related Stress</a:t>
            </a:r>
            <a:r>
              <a:rPr lang="en-US" sz="2400" b="1" dirty="0"/>
              <a:t>		</a:t>
            </a:r>
          </a:p>
          <a:p>
            <a:pPr marL="0" indent="0">
              <a:spcBef>
                <a:spcPts val="0"/>
              </a:spcBef>
              <a:buNone/>
            </a:pPr>
            <a:r>
              <a:rPr lang="en-US" sz="1900" dirty="0"/>
              <a:t>           Harrell, 2000</a:t>
            </a:r>
            <a:endParaRPr lang="en-US" sz="1900" b="1" dirty="0"/>
          </a:p>
          <a:p>
            <a:pPr marL="0" indent="0" algn="r">
              <a:spcBef>
                <a:spcPts val="0"/>
              </a:spcBef>
              <a:buNone/>
            </a:pPr>
            <a:r>
              <a:rPr lang="en-US" sz="2400" b="1" dirty="0"/>
              <a:t>                                                                    </a:t>
            </a:r>
            <a:r>
              <a:rPr lang="en-US" sz="2400" b="1" dirty="0">
                <a:solidFill>
                  <a:srgbClr val="A96D2B"/>
                </a:solidFill>
              </a:rPr>
              <a:t>Racial Battle Fatigue</a:t>
            </a:r>
          </a:p>
          <a:p>
            <a:pPr marL="0" indent="0" algn="r">
              <a:spcBef>
                <a:spcPts val="0"/>
              </a:spcBef>
              <a:buNone/>
            </a:pPr>
            <a:r>
              <a:rPr lang="en-US" sz="1900" dirty="0"/>
              <a:t>  Smith et al., 2004/2007</a:t>
            </a:r>
          </a:p>
          <a:p>
            <a:pPr marL="0" indent="0">
              <a:spcBef>
                <a:spcPts val="0"/>
              </a:spcBef>
              <a:buNone/>
            </a:pPr>
            <a:endParaRPr lang="en-US" sz="2400" dirty="0"/>
          </a:p>
          <a:p>
            <a:pPr marL="0" indent="0">
              <a:spcBef>
                <a:spcPts val="0"/>
              </a:spcBef>
              <a:buNone/>
            </a:pPr>
            <a:r>
              <a:rPr lang="en-US" sz="2400" b="1" dirty="0"/>
              <a:t>                     </a:t>
            </a:r>
            <a:r>
              <a:rPr lang="en-US" sz="2400" b="1" dirty="0">
                <a:solidFill>
                  <a:srgbClr val="A96D2B"/>
                </a:solidFill>
              </a:rPr>
              <a:t>     Objectification Theory </a:t>
            </a:r>
            <a:br>
              <a:rPr lang="en-US" sz="2400" b="1" dirty="0"/>
            </a:br>
            <a:r>
              <a:rPr lang="en-US" sz="1800" dirty="0"/>
              <a:t>                                  Fredrickson &amp; Roberts, 1997</a:t>
            </a:r>
          </a:p>
          <a:p>
            <a:pPr marL="0" indent="0">
              <a:buNone/>
            </a:pPr>
            <a:endParaRPr lang="en-US" sz="1800" dirty="0"/>
          </a:p>
          <a:p>
            <a:pPr marL="0" indent="0">
              <a:buNone/>
            </a:pPr>
            <a:endParaRPr lang="en-US" sz="2400" b="1" dirty="0"/>
          </a:p>
          <a:p>
            <a:pPr lvl="2" indent="-342900"/>
            <a:endParaRPr lang="en-US" dirty="0"/>
          </a:p>
          <a:p>
            <a:pPr marL="0" indent="0">
              <a:buNone/>
            </a:pPr>
            <a:endParaRPr lang="en-US" dirty="0"/>
          </a:p>
          <a:p>
            <a:pPr marL="0" indent="0">
              <a:buNone/>
            </a:pPr>
            <a:endParaRPr lang="en-US" dirty="0">
              <a:effectLst/>
            </a:endParaRPr>
          </a:p>
        </p:txBody>
      </p:sp>
    </p:spTree>
    <p:custDataLst>
      <p:tags r:id="rId1"/>
    </p:custDataLst>
    <p:extLst>
      <p:ext uri="{BB962C8B-B14F-4D97-AF65-F5344CB8AC3E}">
        <p14:creationId xmlns:p14="http://schemas.microsoft.com/office/powerpoint/2010/main" val="2073160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3"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1+#ppt_w/2"/>
                                          </p:val>
                                        </p:tav>
                                        <p:tav tm="100000">
                                          <p:val>
                                            <p:strVal val="#ppt_x"/>
                                          </p:val>
                                        </p:tav>
                                      </p:tavLst>
                                    </p:anim>
                                    <p:anim calcmode="lin" valueType="num">
                                      <p:cBhvr additive="base">
                                        <p:cTn id="13" dur="500" fill="hold"/>
                                        <p:tgtEl>
                                          <p:spTgt spid="9"/>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6"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1+#ppt_w/2"/>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8" fill="hold" grpId="1"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0-#ppt_w/2"/>
                                          </p:val>
                                        </p:tav>
                                        <p:tav tm="100000">
                                          <p:val>
                                            <p:strVal val="#ppt_x"/>
                                          </p:val>
                                        </p:tav>
                                      </p:tavLst>
                                    </p:anim>
                                    <p:anim calcmode="lin" valueType="num">
                                      <p:cBhvr additive="base">
                                        <p:cTn id="23" dur="500" fill="hold"/>
                                        <p:tgtEl>
                                          <p:spTgt spid="4"/>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9"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0-#ppt_w/2"/>
                                          </p:val>
                                        </p:tav>
                                        <p:tav tm="100000">
                                          <p:val>
                                            <p:strVal val="#ppt_x"/>
                                          </p:val>
                                        </p:tav>
                                      </p:tavLst>
                                    </p:anim>
                                    <p:anim calcmode="lin" valueType="num">
                                      <p:cBhvr additive="base">
                                        <p:cTn id="33" dur="500" fill="hold"/>
                                        <p:tgtEl>
                                          <p:spTgt spid="6"/>
                                        </p:tgtEl>
                                        <p:attrNameLst>
                                          <p:attrName>ppt_y</p:attrName>
                                        </p:attrNameLst>
                                      </p:cBhvr>
                                      <p:tavLst>
                                        <p:tav tm="0">
                                          <p:val>
                                            <p:strVal val="0-#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ppt_x"/>
                                          </p:val>
                                        </p:tav>
                                        <p:tav tm="100000">
                                          <p:val>
                                            <p:strVal val="#ppt_x"/>
                                          </p:val>
                                        </p:tav>
                                      </p:tavLst>
                                    </p:anim>
                                    <p:anim calcmode="lin" valueType="num">
                                      <p:cBhvr additive="base">
                                        <p:cTn id="3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P spid="8" grpId="0" animBg="1"/>
      <p:bldP spid="6" grpId="0" animBg="1"/>
      <p:bldP spid="7" grpId="0" animBg="1"/>
      <p:bldP spid="5" grpId="0" animBg="1"/>
      <p:bldP spid="4" grpId="1"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graphicFrame>
        <p:nvGraphicFramePr>
          <p:cNvPr id="3" name="Chart 2"/>
          <p:cNvGraphicFramePr>
            <a:graphicFrameLocks/>
          </p:cNvGraphicFramePr>
          <p:nvPr/>
        </p:nvGraphicFramePr>
        <p:xfrm>
          <a:off x="429223" y="1376857"/>
          <a:ext cx="8031604" cy="4632944"/>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a:extLst>
              <a:ext uri="{FF2B5EF4-FFF2-40B4-BE49-F238E27FC236}">
                <a16:creationId xmlns:a16="http://schemas.microsoft.com/office/drawing/2014/main" id="{2D43D469-7C05-CB40-A61D-FEE6E6E5158F}"/>
              </a:ext>
            </a:extLst>
          </p:cNvPr>
          <p:cNvSpPr txBox="1"/>
          <p:nvPr/>
        </p:nvSpPr>
        <p:spPr>
          <a:xfrm>
            <a:off x="3580358" y="5597378"/>
            <a:ext cx="864667" cy="323165"/>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white"/>
                </a:solidFill>
                <a:effectLst/>
                <a:uLnTx/>
                <a:uFillTx/>
                <a:latin typeface="Arial Rounded MT Bold" panose="020F0704030504030204" pitchFamily="34" charset="77"/>
                <a:ea typeface="+mn-ea"/>
                <a:cs typeface="+mn-cs"/>
              </a:rPr>
              <a:t>LGBTQ</a:t>
            </a:r>
          </a:p>
        </p:txBody>
      </p:sp>
      <p:sp>
        <p:nvSpPr>
          <p:cNvPr id="6" name="TextBox 5">
            <a:extLst>
              <a:ext uri="{FF2B5EF4-FFF2-40B4-BE49-F238E27FC236}">
                <a16:creationId xmlns:a16="http://schemas.microsoft.com/office/drawing/2014/main" id="{51733585-3CE4-F24A-ABF5-D6609407A2F7}"/>
              </a:ext>
            </a:extLst>
          </p:cNvPr>
          <p:cNvSpPr txBox="1"/>
          <p:nvPr/>
        </p:nvSpPr>
        <p:spPr>
          <a:xfrm>
            <a:off x="4829123" y="5597379"/>
            <a:ext cx="2484359" cy="323165"/>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white"/>
                </a:solidFill>
                <a:effectLst/>
                <a:uLnTx/>
                <a:uFillTx/>
                <a:latin typeface="Arial Rounded MT Bold" panose="020F0704030504030204" pitchFamily="34" charset="77"/>
                <a:ea typeface="+mn-ea"/>
                <a:cs typeface="+mn-cs"/>
              </a:rPr>
              <a:t>Heterosexual/Cisgender</a:t>
            </a:r>
          </a:p>
        </p:txBody>
      </p:sp>
      <p:sp>
        <p:nvSpPr>
          <p:cNvPr id="5" name="Title 1">
            <a:extLst>
              <a:ext uri="{FF2B5EF4-FFF2-40B4-BE49-F238E27FC236}">
                <a16:creationId xmlns:a16="http://schemas.microsoft.com/office/drawing/2014/main" id="{CF96D79E-6620-1449-8EAD-23F008F01048}"/>
              </a:ext>
            </a:extLst>
          </p:cNvPr>
          <p:cNvSpPr txBox="1">
            <a:spLocks/>
          </p:cNvSpPr>
          <p:nvPr/>
        </p:nvSpPr>
        <p:spPr>
          <a:xfrm>
            <a:off x="3668751" y="6376715"/>
            <a:ext cx="5586761" cy="712695"/>
          </a:xfrm>
          <a:prstGeom prst="rect">
            <a:avLst/>
          </a:prstGeom>
        </p:spPr>
        <p:txBody>
          <a:bodyPr vert="horz"/>
          <a:lstStyle>
            <a:lvl1pPr algn="ctr" defTabSz="457200" rtl="0" eaLnBrk="1" latinLnBrk="0" hangingPunct="1">
              <a:spcBef>
                <a:spcPct val="0"/>
              </a:spcBef>
              <a:buNone/>
              <a:defRPr sz="3200" b="0" i="0" kern="1200">
                <a:solidFill>
                  <a:schemeClr val="tx1"/>
                </a:solidFill>
                <a:latin typeface="Futura LT Heavy"/>
                <a:ea typeface="+mj-ea"/>
                <a:cs typeface="Futura LT Heavy"/>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Arial Rounded MT Bold" charset="0"/>
                <a:ea typeface="Arial Rounded MT Bold" charset="0"/>
                <a:cs typeface="Arial Rounded MT Bold" charset="0"/>
              </a:rPr>
              <a:t>Swedish National Public Health Survey; US National Epidemiologic Survey of Alcohol and Related Conditions; California Quality of Life Survey; </a:t>
            </a:r>
            <a:r>
              <a:rPr kumimoji="0" lang="en-US" sz="1000" b="0" i="0" u="none" strike="noStrike" kern="1200" cap="none" spc="0" normalizeH="0" baseline="0" noProof="0" dirty="0" err="1">
                <a:ln>
                  <a:noFill/>
                </a:ln>
                <a:solidFill>
                  <a:prstClr val="white"/>
                </a:solidFill>
                <a:effectLst/>
                <a:uLnTx/>
                <a:uFillTx/>
                <a:latin typeface="Arial Rounded MT Bold" charset="0"/>
                <a:ea typeface="Arial Rounded MT Bold" charset="0"/>
                <a:cs typeface="Arial Rounded MT Bold" charset="0"/>
              </a:rPr>
              <a:t>TransPop</a:t>
            </a:r>
            <a:r>
              <a:rPr kumimoji="0" lang="en-US" sz="1000" b="0" i="0" u="none" strike="noStrike" kern="1200" cap="none" spc="0" normalizeH="0" baseline="0" noProof="0" dirty="0">
                <a:ln>
                  <a:noFill/>
                </a:ln>
                <a:solidFill>
                  <a:prstClr val="white"/>
                </a:solidFill>
                <a:effectLst/>
                <a:uLnTx/>
                <a:uFillTx/>
                <a:latin typeface="Arial Rounded MT Bold" charset="0"/>
                <a:ea typeface="Arial Rounded MT Bold" charset="0"/>
                <a:cs typeface="Arial Rounded MT Bold" charset="0"/>
              </a:rPr>
              <a:t>; Generations</a:t>
            </a:r>
          </a:p>
        </p:txBody>
      </p:sp>
      <p:sp>
        <p:nvSpPr>
          <p:cNvPr id="4" name="Title 1">
            <a:extLst>
              <a:ext uri="{FF2B5EF4-FFF2-40B4-BE49-F238E27FC236}">
                <a16:creationId xmlns:a16="http://schemas.microsoft.com/office/drawing/2014/main" id="{B2D87BE0-6C1B-CDAE-DE40-C7FE34FF5BBE}"/>
              </a:ext>
            </a:extLst>
          </p:cNvPr>
          <p:cNvSpPr>
            <a:spLocks noGrp="1"/>
          </p:cNvSpPr>
          <p:nvPr>
            <p:ph type="title"/>
          </p:nvPr>
        </p:nvSpPr>
        <p:spPr>
          <a:xfrm>
            <a:off x="457200" y="274638"/>
            <a:ext cx="7620000" cy="1143000"/>
          </a:xfrm>
        </p:spPr>
        <p:txBody>
          <a:bodyPr/>
          <a:lstStyle/>
          <a:p>
            <a:pPr algn="l"/>
            <a:r>
              <a:rPr lang="en-US" sz="4500" dirty="0">
                <a:latin typeface="Cambria" panose="02040503050406030204" pitchFamily="18" charset="0"/>
              </a:rPr>
              <a:t>Enduring Disparities</a:t>
            </a:r>
          </a:p>
        </p:txBody>
      </p:sp>
    </p:spTree>
    <p:extLst>
      <p:ext uri="{BB962C8B-B14F-4D97-AF65-F5344CB8AC3E}">
        <p14:creationId xmlns:p14="http://schemas.microsoft.com/office/powerpoint/2010/main" val="18296249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74638"/>
            <a:ext cx="8101819" cy="1143000"/>
          </a:xfrm>
        </p:spPr>
        <p:txBody>
          <a:bodyPr/>
          <a:lstStyle/>
          <a:p>
            <a:r>
              <a:rPr lang="en-US" sz="4000" dirty="0"/>
              <a:t>Minority Populations &amp; Mental Health</a:t>
            </a:r>
          </a:p>
        </p:txBody>
      </p:sp>
      <p:sp>
        <p:nvSpPr>
          <p:cNvPr id="3" name="Content Placeholder 2"/>
          <p:cNvSpPr>
            <a:spLocks noGrp="1"/>
          </p:cNvSpPr>
          <p:nvPr>
            <p:ph idx="1"/>
          </p:nvPr>
        </p:nvSpPr>
        <p:spPr>
          <a:xfrm>
            <a:off x="457199" y="1600200"/>
            <a:ext cx="4073583" cy="4800600"/>
          </a:xfrm>
        </p:spPr>
        <p:txBody>
          <a:bodyPr>
            <a:normAutofit/>
          </a:bodyPr>
          <a:lstStyle/>
          <a:p>
            <a:pPr marL="114300" indent="0">
              <a:buNone/>
            </a:pPr>
            <a:r>
              <a:rPr lang="en-US" b="1" dirty="0">
                <a:solidFill>
                  <a:schemeClr val="accent1"/>
                </a:solidFill>
              </a:rPr>
              <a:t>Long-held belief in psychology and psychiatry</a:t>
            </a:r>
            <a:r>
              <a:rPr lang="mr-IN" b="1" dirty="0">
                <a:solidFill>
                  <a:schemeClr val="accent1"/>
                </a:solidFill>
              </a:rPr>
              <a:t>…</a:t>
            </a:r>
            <a:endParaRPr lang="en-US" b="1" dirty="0">
              <a:solidFill>
                <a:schemeClr val="accent1"/>
              </a:solidFill>
            </a:endParaRPr>
          </a:p>
          <a:p>
            <a:pPr marL="114300" indent="0">
              <a:buNone/>
            </a:pPr>
            <a:endParaRPr lang="en-US" sz="1200" b="1" dirty="0">
              <a:solidFill>
                <a:schemeClr val="accent1"/>
              </a:solidFill>
            </a:endParaRPr>
          </a:p>
          <a:p>
            <a:r>
              <a:rPr lang="en-US" dirty="0"/>
              <a:t>Certain minority demographics </a:t>
            </a:r>
            <a:r>
              <a:rPr lang="en-US" i="1" dirty="0"/>
              <a:t>prone</a:t>
            </a:r>
            <a:r>
              <a:rPr lang="en-US" dirty="0"/>
              <a:t> to pathology/illness</a:t>
            </a:r>
          </a:p>
          <a:p>
            <a:endParaRPr lang="en-US" sz="1200" dirty="0"/>
          </a:p>
          <a:p>
            <a:r>
              <a:rPr lang="en-US" dirty="0"/>
              <a:t>Driven by essentialist notions of social demographics</a:t>
            </a:r>
          </a:p>
          <a:p>
            <a:pPr lvl="1"/>
            <a:r>
              <a:rPr lang="en-US" dirty="0"/>
              <a:t>Gays/lesbians/bisexuals</a:t>
            </a:r>
          </a:p>
          <a:p>
            <a:pPr lvl="1"/>
            <a:r>
              <a:rPr lang="en-US" dirty="0"/>
              <a:t>Black people</a:t>
            </a:r>
          </a:p>
          <a:p>
            <a:pPr lvl="1"/>
            <a:r>
              <a:rPr lang="en-US" dirty="0"/>
              <a:t>Women</a:t>
            </a:r>
          </a:p>
          <a:p>
            <a:pPr lvl="1"/>
            <a:r>
              <a:rPr lang="en-US" dirty="0"/>
              <a:t>Transgender people</a:t>
            </a:r>
          </a:p>
          <a:p>
            <a:pPr marL="114300" indent="0">
              <a:buNone/>
            </a:pPr>
            <a:endParaRPr lang="en-US" dirty="0"/>
          </a:p>
          <a:p>
            <a:pPr marL="114300" indent="0">
              <a:buNone/>
            </a:pPr>
            <a:endParaRPr lang="en-US" dirty="0"/>
          </a:p>
        </p:txBody>
      </p:sp>
      <p:pic>
        <p:nvPicPr>
          <p:cNvPr id="4" name="Picture 3"/>
          <p:cNvPicPr>
            <a:picLocks noChangeAspect="1"/>
          </p:cNvPicPr>
          <p:nvPr/>
        </p:nvPicPr>
        <p:blipFill>
          <a:blip r:embed="rId3"/>
          <a:stretch>
            <a:fillRect/>
          </a:stretch>
        </p:blipFill>
        <p:spPr>
          <a:xfrm>
            <a:off x="4604055" y="1615507"/>
            <a:ext cx="3653356" cy="4617435"/>
          </a:xfrm>
          <a:prstGeom prst="rect">
            <a:avLst/>
          </a:prstGeom>
        </p:spPr>
      </p:pic>
    </p:spTree>
    <p:extLst>
      <p:ext uri="{BB962C8B-B14F-4D97-AF65-F5344CB8AC3E}">
        <p14:creationId xmlns:p14="http://schemas.microsoft.com/office/powerpoint/2010/main" val="17005955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ounded Rectangle 33"/>
          <p:cNvSpPr/>
          <p:nvPr/>
        </p:nvSpPr>
        <p:spPr>
          <a:xfrm>
            <a:off x="5942429" y="2317750"/>
            <a:ext cx="2251698" cy="3905250"/>
          </a:xfrm>
          <a:prstGeom prst="roundRect">
            <a:avLst/>
          </a:prstGeom>
          <a:solidFill>
            <a:schemeClr val="accent4">
              <a:tint val="55000"/>
              <a:alpha val="50000"/>
            </a:schemeClr>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solidFill>
                <a:prstClr val="black"/>
              </a:solidFill>
              <a:latin typeface="Calibri"/>
            </a:endParaRPr>
          </a:p>
        </p:txBody>
      </p:sp>
      <p:sp>
        <p:nvSpPr>
          <p:cNvPr id="35" name="Rounded Rectangle 34"/>
          <p:cNvSpPr/>
          <p:nvPr/>
        </p:nvSpPr>
        <p:spPr>
          <a:xfrm>
            <a:off x="3246712" y="2317750"/>
            <a:ext cx="2270362" cy="3905250"/>
          </a:xfrm>
          <a:prstGeom prst="roundRect">
            <a:avLst/>
          </a:prstGeom>
          <a:solidFill>
            <a:schemeClr val="accent4">
              <a:tint val="55000"/>
              <a:alpha val="50000"/>
            </a:schemeClr>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solidFill>
                <a:prstClr val="black"/>
              </a:solidFill>
              <a:latin typeface="Calibri"/>
            </a:endParaRPr>
          </a:p>
        </p:txBody>
      </p:sp>
      <p:sp>
        <p:nvSpPr>
          <p:cNvPr id="36" name="Rounded Rectangle 35"/>
          <p:cNvSpPr/>
          <p:nvPr/>
        </p:nvSpPr>
        <p:spPr>
          <a:xfrm>
            <a:off x="317501" y="2317750"/>
            <a:ext cx="2490370" cy="3905250"/>
          </a:xfrm>
          <a:prstGeom prst="roundRect">
            <a:avLst/>
          </a:prstGeom>
          <a:solidFill>
            <a:schemeClr val="accent4">
              <a:tint val="55000"/>
              <a:alpha val="50000"/>
            </a:schemeClr>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solidFill>
                <a:prstClr val="black"/>
              </a:solidFill>
              <a:latin typeface="Calibri"/>
            </a:endParaRPr>
          </a:p>
        </p:txBody>
      </p:sp>
      <p:sp>
        <p:nvSpPr>
          <p:cNvPr id="2" name="Title 1"/>
          <p:cNvSpPr>
            <a:spLocks noGrp="1"/>
          </p:cNvSpPr>
          <p:nvPr>
            <p:ph type="title"/>
          </p:nvPr>
        </p:nvSpPr>
        <p:spPr>
          <a:xfrm>
            <a:off x="400340" y="62753"/>
            <a:ext cx="8365751" cy="1283167"/>
          </a:xfrm>
        </p:spPr>
        <p:txBody>
          <a:bodyPr/>
          <a:lstStyle/>
          <a:p>
            <a:r>
              <a:rPr lang="en-US" sz="4500" dirty="0">
                <a:latin typeface="Calibri"/>
                <a:cs typeface="Calibri"/>
              </a:rPr>
              <a:t>Minority Stress Theory </a:t>
            </a:r>
            <a:r>
              <a:rPr lang="en-US" sz="2000" dirty="0">
                <a:solidFill>
                  <a:srgbClr val="646B86"/>
                </a:solidFill>
                <a:latin typeface="Calibri"/>
                <a:cs typeface="Calibri"/>
              </a:rPr>
              <a:t>(Brooks, 1981; Meyer, 2003)</a:t>
            </a:r>
            <a:endParaRPr lang="en-US" sz="2000" dirty="0">
              <a:latin typeface="Calibri"/>
              <a:cs typeface="Calibri"/>
            </a:endParaRPr>
          </a:p>
        </p:txBody>
      </p:sp>
      <p:sp>
        <p:nvSpPr>
          <p:cNvPr id="5" name="Rounded Rectangle 4"/>
          <p:cNvSpPr>
            <a:spLocks noChangeAspect="1"/>
          </p:cNvSpPr>
          <p:nvPr/>
        </p:nvSpPr>
        <p:spPr>
          <a:xfrm>
            <a:off x="6020646" y="2807890"/>
            <a:ext cx="1992923" cy="1371600"/>
          </a:xfrm>
          <a:prstGeom prst="roundRect">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en-US" sz="2800" dirty="0">
                <a:solidFill>
                  <a:prstClr val="white"/>
                </a:solidFill>
                <a:latin typeface="Calibri"/>
              </a:rPr>
              <a:t>Health Outcomes</a:t>
            </a:r>
          </a:p>
        </p:txBody>
      </p:sp>
      <p:sp>
        <p:nvSpPr>
          <p:cNvPr id="6" name="Rounded Rectangle 5"/>
          <p:cNvSpPr>
            <a:spLocks noChangeAspect="1"/>
          </p:cNvSpPr>
          <p:nvPr/>
        </p:nvSpPr>
        <p:spPr>
          <a:xfrm>
            <a:off x="3365402" y="2807890"/>
            <a:ext cx="1992921" cy="1371600"/>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n-US" sz="2800" dirty="0">
                <a:solidFill>
                  <a:prstClr val="white"/>
                </a:solidFill>
                <a:latin typeface="Calibri"/>
              </a:rPr>
              <a:t>Proximal Stressors</a:t>
            </a:r>
          </a:p>
        </p:txBody>
      </p:sp>
      <p:sp>
        <p:nvSpPr>
          <p:cNvPr id="7" name="Rounded Rectangle 6"/>
          <p:cNvSpPr>
            <a:spLocks noChangeAspect="1"/>
          </p:cNvSpPr>
          <p:nvPr/>
        </p:nvSpPr>
        <p:spPr>
          <a:xfrm>
            <a:off x="457199" y="2807890"/>
            <a:ext cx="2190613" cy="1371600"/>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2800" dirty="0">
                <a:solidFill>
                  <a:prstClr val="white"/>
                </a:solidFill>
                <a:latin typeface="Calibri"/>
              </a:rPr>
              <a:t>Distal </a:t>
            </a:r>
          </a:p>
          <a:p>
            <a:pPr algn="ctr"/>
            <a:r>
              <a:rPr lang="en-US" sz="2800" dirty="0">
                <a:solidFill>
                  <a:prstClr val="white"/>
                </a:solidFill>
                <a:latin typeface="Calibri"/>
              </a:rPr>
              <a:t>Stressors</a:t>
            </a:r>
          </a:p>
        </p:txBody>
      </p:sp>
      <p:sp>
        <p:nvSpPr>
          <p:cNvPr id="10" name="TextBox 9"/>
          <p:cNvSpPr txBox="1"/>
          <p:nvPr/>
        </p:nvSpPr>
        <p:spPr>
          <a:xfrm>
            <a:off x="379143" y="4272490"/>
            <a:ext cx="2485608" cy="1754327"/>
          </a:xfrm>
          <a:prstGeom prst="rect">
            <a:avLst/>
          </a:prstGeom>
          <a:noFill/>
        </p:spPr>
        <p:txBody>
          <a:bodyPr wrap="square" rtlCol="0">
            <a:spAutoFit/>
          </a:bodyPr>
          <a:lstStyle/>
          <a:p>
            <a:r>
              <a:rPr lang="en-US" b="1" dirty="0">
                <a:solidFill>
                  <a:prstClr val="black"/>
                </a:solidFill>
              </a:rPr>
              <a:t>Homophobia in one’s  external environment:</a:t>
            </a:r>
          </a:p>
          <a:p>
            <a:pPr marL="285750" indent="-285750">
              <a:buFont typeface="Arial"/>
              <a:buChar char="•"/>
            </a:pPr>
            <a:r>
              <a:rPr lang="en-US" dirty="0">
                <a:solidFill>
                  <a:prstClr val="black"/>
                </a:solidFill>
              </a:rPr>
              <a:t>Anti-LGBTQ laws</a:t>
            </a:r>
          </a:p>
          <a:p>
            <a:pPr marL="285750" indent="-285750">
              <a:buFont typeface="Arial"/>
              <a:buChar char="•"/>
            </a:pPr>
            <a:r>
              <a:rPr lang="en-US" dirty="0">
                <a:solidFill>
                  <a:prstClr val="black"/>
                </a:solidFill>
              </a:rPr>
              <a:t>Hate crimes; violence</a:t>
            </a:r>
          </a:p>
          <a:p>
            <a:pPr marL="285750" indent="-285750">
              <a:buFont typeface="Arial"/>
              <a:buChar char="•"/>
            </a:pPr>
            <a:r>
              <a:rPr lang="en-US" dirty="0">
                <a:solidFill>
                  <a:prstClr val="black"/>
                </a:solidFill>
              </a:rPr>
              <a:t>Job discrimination</a:t>
            </a:r>
          </a:p>
          <a:p>
            <a:pPr marL="285750" indent="-285750">
              <a:buFont typeface="Arial"/>
              <a:buChar char="•"/>
            </a:pPr>
            <a:r>
              <a:rPr lang="en-US" dirty="0">
                <a:solidFill>
                  <a:prstClr val="black"/>
                </a:solidFill>
              </a:rPr>
              <a:t>Microaggressions</a:t>
            </a:r>
            <a:endParaRPr lang="en-US" sz="1750" dirty="0">
              <a:solidFill>
                <a:prstClr val="black"/>
              </a:solidFill>
              <a:latin typeface="Calibri"/>
            </a:endParaRPr>
          </a:p>
        </p:txBody>
      </p:sp>
      <p:sp>
        <p:nvSpPr>
          <p:cNvPr id="11" name="TextBox 10"/>
          <p:cNvSpPr txBox="1"/>
          <p:nvPr/>
        </p:nvSpPr>
        <p:spPr>
          <a:xfrm>
            <a:off x="3338378" y="4272490"/>
            <a:ext cx="2341934" cy="1754327"/>
          </a:xfrm>
          <a:prstGeom prst="rect">
            <a:avLst/>
          </a:prstGeom>
          <a:noFill/>
        </p:spPr>
        <p:txBody>
          <a:bodyPr wrap="square" rtlCol="0">
            <a:spAutoFit/>
          </a:bodyPr>
          <a:lstStyle/>
          <a:p>
            <a:r>
              <a:rPr lang="en-US" b="1" dirty="0">
                <a:solidFill>
                  <a:prstClr val="black"/>
                </a:solidFill>
              </a:rPr>
              <a:t>Internal identity-related stress processes:</a:t>
            </a:r>
          </a:p>
          <a:p>
            <a:pPr marL="285750" indent="-285750">
              <a:buFont typeface="Arial"/>
              <a:buChar char="•"/>
            </a:pPr>
            <a:r>
              <a:rPr lang="en-US" dirty="0">
                <a:solidFill>
                  <a:prstClr val="black"/>
                </a:solidFill>
              </a:rPr>
              <a:t>Expecting stigma</a:t>
            </a:r>
          </a:p>
          <a:p>
            <a:pPr marL="285750" indent="-285750">
              <a:buFont typeface="Arial"/>
              <a:buChar char="•"/>
            </a:pPr>
            <a:r>
              <a:rPr lang="en-US" dirty="0">
                <a:solidFill>
                  <a:prstClr val="black"/>
                </a:solidFill>
              </a:rPr>
              <a:t>S/O concealment</a:t>
            </a:r>
          </a:p>
          <a:p>
            <a:pPr marL="285750" indent="-285750">
              <a:buFont typeface="Arial"/>
              <a:buChar char="•"/>
            </a:pPr>
            <a:r>
              <a:rPr lang="en-US" dirty="0">
                <a:solidFill>
                  <a:prstClr val="black"/>
                </a:solidFill>
              </a:rPr>
              <a:t>Self-stigma</a:t>
            </a:r>
          </a:p>
        </p:txBody>
      </p:sp>
      <p:sp>
        <p:nvSpPr>
          <p:cNvPr id="12" name="TextBox 11"/>
          <p:cNvSpPr txBox="1"/>
          <p:nvPr/>
        </p:nvSpPr>
        <p:spPr>
          <a:xfrm>
            <a:off x="5974179" y="4272490"/>
            <a:ext cx="2358613" cy="1754326"/>
          </a:xfrm>
          <a:prstGeom prst="rect">
            <a:avLst/>
          </a:prstGeom>
          <a:noFill/>
        </p:spPr>
        <p:txBody>
          <a:bodyPr wrap="square" rtlCol="0">
            <a:spAutoFit/>
          </a:bodyPr>
          <a:lstStyle/>
          <a:p>
            <a:r>
              <a:rPr lang="en-US" b="1" dirty="0">
                <a:solidFill>
                  <a:prstClr val="black"/>
                </a:solidFill>
              </a:rPr>
              <a:t>Mental and physical health issues:</a:t>
            </a:r>
          </a:p>
          <a:p>
            <a:pPr marL="285750" indent="-285750">
              <a:buFont typeface="Arial"/>
              <a:buChar char="•"/>
            </a:pPr>
            <a:r>
              <a:rPr lang="en-US" dirty="0">
                <a:solidFill>
                  <a:prstClr val="black"/>
                </a:solidFill>
              </a:rPr>
              <a:t>Depression/Anxiety</a:t>
            </a:r>
          </a:p>
          <a:p>
            <a:pPr marL="285750" indent="-285750">
              <a:buFont typeface="Arial"/>
              <a:buChar char="•"/>
            </a:pPr>
            <a:r>
              <a:rPr lang="en-US" dirty="0">
                <a:solidFill>
                  <a:prstClr val="black"/>
                </a:solidFill>
              </a:rPr>
              <a:t>Suicide risk</a:t>
            </a:r>
          </a:p>
          <a:p>
            <a:pPr marL="285750" indent="-285750">
              <a:buFont typeface="Arial"/>
              <a:buChar char="•"/>
            </a:pPr>
            <a:r>
              <a:rPr lang="en-US" dirty="0">
                <a:solidFill>
                  <a:prstClr val="black"/>
                </a:solidFill>
              </a:rPr>
              <a:t>Substance use</a:t>
            </a:r>
          </a:p>
          <a:p>
            <a:pPr marL="285750" indent="-285750">
              <a:buFont typeface="Arial"/>
              <a:buChar char="•"/>
            </a:pPr>
            <a:r>
              <a:rPr lang="en-US" dirty="0">
                <a:solidFill>
                  <a:prstClr val="black"/>
                </a:solidFill>
              </a:rPr>
              <a:t>Sexual compulsivity</a:t>
            </a:r>
          </a:p>
        </p:txBody>
      </p:sp>
      <p:sp>
        <p:nvSpPr>
          <p:cNvPr id="14" name="Content Placeholder 2"/>
          <p:cNvSpPr txBox="1">
            <a:spLocks/>
          </p:cNvSpPr>
          <p:nvPr/>
        </p:nvSpPr>
        <p:spPr>
          <a:xfrm>
            <a:off x="457200" y="662827"/>
            <a:ext cx="7556369" cy="5541872"/>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0" indent="0">
              <a:buClr>
                <a:srgbClr val="D16349"/>
              </a:buClr>
              <a:buFont typeface="Arial" pitchFamily="34" charset="0"/>
              <a:buNone/>
            </a:pPr>
            <a:endParaRPr lang="en-US" dirty="0">
              <a:solidFill>
                <a:prstClr val="black"/>
              </a:solidFill>
              <a:latin typeface="Calibri"/>
            </a:endParaRPr>
          </a:p>
        </p:txBody>
      </p:sp>
      <p:sp>
        <p:nvSpPr>
          <p:cNvPr id="33" name="TextBox 32"/>
          <p:cNvSpPr txBox="1"/>
          <p:nvPr/>
        </p:nvSpPr>
        <p:spPr>
          <a:xfrm>
            <a:off x="457197" y="1441170"/>
            <a:ext cx="7556371" cy="461665"/>
          </a:xfrm>
          <a:prstGeom prst="rect">
            <a:avLst/>
          </a:prstGeom>
          <a:noFill/>
        </p:spPr>
        <p:txBody>
          <a:bodyPr wrap="square" rtlCol="0">
            <a:spAutoFit/>
          </a:bodyPr>
          <a:lstStyle/>
          <a:p>
            <a:r>
              <a:rPr lang="en-US" sz="2400" b="1" dirty="0">
                <a:solidFill>
                  <a:prstClr val="black"/>
                </a:solidFill>
                <a:latin typeface="Calibri"/>
              </a:rPr>
              <a:t>Among LGBTQ populations, increased…</a:t>
            </a:r>
          </a:p>
        </p:txBody>
      </p:sp>
      <p:sp>
        <p:nvSpPr>
          <p:cNvPr id="3" name="U-Turn Arrow 2"/>
          <p:cNvSpPr/>
          <p:nvPr/>
        </p:nvSpPr>
        <p:spPr>
          <a:xfrm>
            <a:off x="1464235" y="2061883"/>
            <a:ext cx="5871882" cy="731066"/>
          </a:xfrm>
          <a:prstGeom prst="uturnArrow">
            <a:avLst>
              <a:gd name="adj1" fmla="val 12738"/>
              <a:gd name="adj2" fmla="val 25000"/>
              <a:gd name="adj3" fmla="val 25000"/>
              <a:gd name="adj4" fmla="val 50000"/>
              <a:gd name="adj5" fmla="val 75000"/>
            </a:avLst>
          </a:prstGeom>
          <a:solidFill>
            <a:schemeClr val="accent2"/>
          </a:solidFill>
        </p:spPr>
        <p:style>
          <a:lnRef idx="3">
            <a:schemeClr val="lt1"/>
          </a:lnRef>
          <a:fillRef idx="1">
            <a:schemeClr val="accent2"/>
          </a:fillRef>
          <a:effectRef idx="1">
            <a:schemeClr val="accent2"/>
          </a:effectRef>
          <a:fontRef idx="minor">
            <a:schemeClr val="lt1"/>
          </a:fontRef>
        </p:style>
        <p:txBody>
          <a:bodyPr rtlCol="0" anchor="ctr"/>
          <a:lstStyle/>
          <a:p>
            <a:pPr algn="ctr"/>
            <a:endParaRPr lang="en-US">
              <a:solidFill>
                <a:prstClr val="black"/>
              </a:solidFill>
              <a:latin typeface="Calibri"/>
            </a:endParaRPr>
          </a:p>
        </p:txBody>
      </p:sp>
      <p:sp>
        <p:nvSpPr>
          <p:cNvPr id="19" name="U-Turn Arrow 18"/>
          <p:cNvSpPr/>
          <p:nvPr/>
        </p:nvSpPr>
        <p:spPr>
          <a:xfrm>
            <a:off x="4250766" y="2063750"/>
            <a:ext cx="3085351" cy="744139"/>
          </a:xfrm>
          <a:prstGeom prst="uturnArrow">
            <a:avLst>
              <a:gd name="adj1" fmla="val 12738"/>
              <a:gd name="adj2" fmla="val 25000"/>
              <a:gd name="adj3" fmla="val 25000"/>
              <a:gd name="adj4" fmla="val 50000"/>
              <a:gd name="adj5" fmla="val 75000"/>
            </a:avLst>
          </a:prstGeom>
          <a:solidFill>
            <a:schemeClr val="accent1">
              <a:alpha val="70000"/>
            </a:schemeClr>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en-US">
              <a:solidFill>
                <a:prstClr val="black"/>
              </a:solidFill>
              <a:latin typeface="Calibri"/>
            </a:endParaRPr>
          </a:p>
        </p:txBody>
      </p:sp>
      <p:sp>
        <p:nvSpPr>
          <p:cNvPr id="4" name="TextBox 3"/>
          <p:cNvSpPr txBox="1"/>
          <p:nvPr/>
        </p:nvSpPr>
        <p:spPr>
          <a:xfrm>
            <a:off x="5257343" y="1953792"/>
            <a:ext cx="808126" cy="323165"/>
          </a:xfrm>
          <a:prstGeom prst="rect">
            <a:avLst/>
          </a:prstGeom>
          <a:solidFill>
            <a:schemeClr val="lt1">
              <a:alpha val="69000"/>
            </a:schemeClr>
          </a:solidFill>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sz="1500" b="1" dirty="0">
                <a:solidFill>
                  <a:prstClr val="black"/>
                </a:solidFill>
                <a:latin typeface="Calibri"/>
              </a:rPr>
              <a:t>erodes</a:t>
            </a:r>
          </a:p>
        </p:txBody>
      </p:sp>
      <p:sp>
        <p:nvSpPr>
          <p:cNvPr id="24" name="TextBox 23"/>
          <p:cNvSpPr txBox="1"/>
          <p:nvPr/>
        </p:nvSpPr>
        <p:spPr>
          <a:xfrm>
            <a:off x="2602989" y="1945123"/>
            <a:ext cx="808126" cy="323165"/>
          </a:xfrm>
          <a:prstGeom prst="rect">
            <a:avLst/>
          </a:prstGeom>
          <a:solidFill>
            <a:schemeClr val="lt1">
              <a:alpha val="69000"/>
            </a:schemeClr>
          </a:solidFill>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sz="1500" b="1" dirty="0">
                <a:solidFill>
                  <a:prstClr val="black"/>
                </a:solidFill>
                <a:latin typeface="Calibri"/>
              </a:rPr>
              <a:t>erodes</a:t>
            </a:r>
          </a:p>
        </p:txBody>
      </p:sp>
    </p:spTree>
    <p:custDataLst>
      <p:tags r:id="rId1"/>
    </p:custDataLst>
    <p:extLst>
      <p:ext uri="{BB962C8B-B14F-4D97-AF65-F5344CB8AC3E}">
        <p14:creationId xmlns:p14="http://schemas.microsoft.com/office/powerpoint/2010/main" val="978234752"/>
      </p:ext>
    </p:extLst>
  </p:cSld>
  <p:clrMapOvr>
    <a:masterClrMapping/>
  </p:clrMapOvr>
  <mc:AlternateContent xmlns:mc="http://schemas.openxmlformats.org/markup-compatibility/2006" xmlns:p14="http://schemas.microsoft.com/office/powerpoint/2010/main">
    <mc:Choice Requires="p14">
      <p:transition p14:dur="0" advTm="78796"/>
    </mc:Choice>
    <mc:Fallback xmlns="">
      <p:transition xmlns:p14="http://schemas.microsoft.com/office/powerpoint/2010/main" advTm="7879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p:tgtEl>
                                          <p:spTgt spid="36"/>
                                        </p:tgtEl>
                                        <p:attrNameLst>
                                          <p:attrName>ppt_y</p:attrName>
                                        </p:attrNameLst>
                                      </p:cBhvr>
                                      <p:tavLst>
                                        <p:tav tm="0">
                                          <p:val>
                                            <p:strVal val="#ppt_y+#ppt_h*1.125000"/>
                                          </p:val>
                                        </p:tav>
                                        <p:tav tm="100000">
                                          <p:val>
                                            <p:strVal val="#ppt_y"/>
                                          </p:val>
                                        </p:tav>
                                      </p:tavLst>
                                    </p:anim>
                                    <p:animEffect transition="in" filter="wipe(up)">
                                      <p:cBhvr>
                                        <p:cTn id="8" dur="500"/>
                                        <p:tgtEl>
                                          <p:spTgt spid="36"/>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p:tgtEl>
                                          <p:spTgt spid="7"/>
                                        </p:tgtEl>
                                        <p:attrNameLst>
                                          <p:attrName>ppt_y</p:attrName>
                                        </p:attrNameLst>
                                      </p:cBhvr>
                                      <p:tavLst>
                                        <p:tav tm="0">
                                          <p:val>
                                            <p:strVal val="#ppt_y+#ppt_h*1.125000"/>
                                          </p:val>
                                        </p:tav>
                                        <p:tav tm="100000">
                                          <p:val>
                                            <p:strVal val="#ppt_y"/>
                                          </p:val>
                                        </p:tav>
                                      </p:tavLst>
                                    </p:anim>
                                    <p:animEffect transition="in" filter="wipe(up)">
                                      <p:cBhvr>
                                        <p:cTn id="12" dur="500"/>
                                        <p:tgtEl>
                                          <p:spTgt spid="7"/>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p:tgtEl>
                                          <p:spTgt spid="10"/>
                                        </p:tgtEl>
                                        <p:attrNameLst>
                                          <p:attrName>ppt_y</p:attrName>
                                        </p:attrNameLst>
                                      </p:cBhvr>
                                      <p:tavLst>
                                        <p:tav tm="0">
                                          <p:val>
                                            <p:strVal val="#ppt_y+#ppt_h*1.125000"/>
                                          </p:val>
                                        </p:tav>
                                        <p:tav tm="100000">
                                          <p:val>
                                            <p:strVal val="#ppt_y"/>
                                          </p:val>
                                        </p:tav>
                                      </p:tavLst>
                                    </p:anim>
                                    <p:animEffect transition="in" filter="wipe(up)">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4" fill="hold" grpId="0" nodeType="clickEffect">
                                  <p:stCondLst>
                                    <p:cond delay="0"/>
                                  </p:stCondLst>
                                  <p:childTnLst>
                                    <p:set>
                                      <p:cBhvr>
                                        <p:cTn id="20" dur="1" fill="hold">
                                          <p:stCondLst>
                                            <p:cond delay="0"/>
                                          </p:stCondLst>
                                        </p:cTn>
                                        <p:tgtEl>
                                          <p:spTgt spid="35"/>
                                        </p:tgtEl>
                                        <p:attrNameLst>
                                          <p:attrName>style.visibility</p:attrName>
                                        </p:attrNameLst>
                                      </p:cBhvr>
                                      <p:to>
                                        <p:strVal val="visible"/>
                                      </p:to>
                                    </p:set>
                                    <p:anim calcmode="lin" valueType="num">
                                      <p:cBhvr additive="base">
                                        <p:cTn id="21" dur="500"/>
                                        <p:tgtEl>
                                          <p:spTgt spid="35"/>
                                        </p:tgtEl>
                                        <p:attrNameLst>
                                          <p:attrName>ppt_y</p:attrName>
                                        </p:attrNameLst>
                                      </p:cBhvr>
                                      <p:tavLst>
                                        <p:tav tm="0">
                                          <p:val>
                                            <p:strVal val="#ppt_y+#ppt_h*1.125000"/>
                                          </p:val>
                                        </p:tav>
                                        <p:tav tm="100000">
                                          <p:val>
                                            <p:strVal val="#ppt_y"/>
                                          </p:val>
                                        </p:tav>
                                      </p:tavLst>
                                    </p:anim>
                                    <p:animEffect transition="in" filter="wipe(up)">
                                      <p:cBhvr>
                                        <p:cTn id="22" dur="500"/>
                                        <p:tgtEl>
                                          <p:spTgt spid="35"/>
                                        </p:tgtEl>
                                      </p:cBhvr>
                                    </p:animEffect>
                                  </p:childTnLst>
                                </p:cTn>
                              </p:par>
                              <p:par>
                                <p:cTn id="23" presetID="12" presetClass="entr" presetSubtype="4"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p:tgtEl>
                                          <p:spTgt spid="6"/>
                                        </p:tgtEl>
                                        <p:attrNameLst>
                                          <p:attrName>ppt_y</p:attrName>
                                        </p:attrNameLst>
                                      </p:cBhvr>
                                      <p:tavLst>
                                        <p:tav tm="0">
                                          <p:val>
                                            <p:strVal val="#ppt_y+#ppt_h*1.125000"/>
                                          </p:val>
                                        </p:tav>
                                        <p:tav tm="100000">
                                          <p:val>
                                            <p:strVal val="#ppt_y"/>
                                          </p:val>
                                        </p:tav>
                                      </p:tavLst>
                                    </p:anim>
                                    <p:animEffect transition="in" filter="wipe(up)">
                                      <p:cBhvr>
                                        <p:cTn id="26" dur="500"/>
                                        <p:tgtEl>
                                          <p:spTgt spid="6"/>
                                        </p:tgtEl>
                                      </p:cBhvr>
                                    </p:animEffect>
                                  </p:childTnLst>
                                </p:cTn>
                              </p:par>
                              <p:par>
                                <p:cTn id="27" presetID="12" presetClass="entr" presetSubtype="4"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p:tgtEl>
                                          <p:spTgt spid="11"/>
                                        </p:tgtEl>
                                        <p:attrNameLst>
                                          <p:attrName>ppt_y</p:attrName>
                                        </p:attrNameLst>
                                      </p:cBhvr>
                                      <p:tavLst>
                                        <p:tav tm="0">
                                          <p:val>
                                            <p:strVal val="#ppt_y+#ppt_h*1.125000"/>
                                          </p:val>
                                        </p:tav>
                                        <p:tav tm="100000">
                                          <p:val>
                                            <p:strVal val="#ppt_y"/>
                                          </p:val>
                                        </p:tav>
                                      </p:tavLst>
                                    </p:anim>
                                    <p:animEffect transition="in" filter="wipe(up)">
                                      <p:cBhvr>
                                        <p:cTn id="30" dur="500"/>
                                        <p:tgtEl>
                                          <p:spTgt spid="11"/>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left)">
                                      <p:cBhvr>
                                        <p:cTn id="35" dur="1000"/>
                                        <p:tgtEl>
                                          <p:spTgt spid="3"/>
                                        </p:tgtEl>
                                      </p:cBhvr>
                                    </p:animEffect>
                                  </p:childTnLst>
                                </p:cTn>
                              </p:par>
                            </p:childTnLst>
                          </p:cTn>
                        </p:par>
                        <p:par>
                          <p:cTn id="36" fill="hold">
                            <p:stCondLst>
                              <p:cond delay="1000"/>
                            </p:stCondLst>
                            <p:childTnLst>
                              <p:par>
                                <p:cTn id="37" presetID="22" presetClass="entr" presetSubtype="8"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left)">
                                      <p:cBhvr>
                                        <p:cTn id="39" dur="1000"/>
                                        <p:tgtEl>
                                          <p:spTgt spid="19"/>
                                        </p:tgtEl>
                                      </p:cBhvr>
                                    </p:animEffect>
                                  </p:childTnLst>
                                </p:cTn>
                              </p:par>
                            </p:childTnLst>
                          </p:cTn>
                        </p:par>
                        <p:par>
                          <p:cTn id="40" fill="hold">
                            <p:stCondLst>
                              <p:cond delay="2000"/>
                            </p:stCondLst>
                            <p:childTnLst>
                              <p:par>
                                <p:cTn id="41" presetID="12" presetClass="entr" presetSubtype="4" fill="hold" grpId="0" nodeType="afterEffect">
                                  <p:stCondLst>
                                    <p:cond delay="0"/>
                                  </p:stCondLst>
                                  <p:childTnLst>
                                    <p:set>
                                      <p:cBhvr>
                                        <p:cTn id="42" dur="1" fill="hold">
                                          <p:stCondLst>
                                            <p:cond delay="0"/>
                                          </p:stCondLst>
                                        </p:cTn>
                                        <p:tgtEl>
                                          <p:spTgt spid="34"/>
                                        </p:tgtEl>
                                        <p:attrNameLst>
                                          <p:attrName>style.visibility</p:attrName>
                                        </p:attrNameLst>
                                      </p:cBhvr>
                                      <p:to>
                                        <p:strVal val="visible"/>
                                      </p:to>
                                    </p:set>
                                    <p:anim calcmode="lin" valueType="num">
                                      <p:cBhvr additive="base">
                                        <p:cTn id="43" dur="500"/>
                                        <p:tgtEl>
                                          <p:spTgt spid="34"/>
                                        </p:tgtEl>
                                        <p:attrNameLst>
                                          <p:attrName>ppt_y</p:attrName>
                                        </p:attrNameLst>
                                      </p:cBhvr>
                                      <p:tavLst>
                                        <p:tav tm="0">
                                          <p:val>
                                            <p:strVal val="#ppt_y+#ppt_h*1.125000"/>
                                          </p:val>
                                        </p:tav>
                                        <p:tav tm="100000">
                                          <p:val>
                                            <p:strVal val="#ppt_y"/>
                                          </p:val>
                                        </p:tav>
                                      </p:tavLst>
                                    </p:anim>
                                    <p:animEffect transition="in" filter="wipe(up)">
                                      <p:cBhvr>
                                        <p:cTn id="44" dur="500"/>
                                        <p:tgtEl>
                                          <p:spTgt spid="34"/>
                                        </p:tgtEl>
                                      </p:cBhvr>
                                    </p:animEffect>
                                  </p:childTnLst>
                                </p:cTn>
                              </p:par>
                              <p:par>
                                <p:cTn id="45" presetID="12" presetClass="entr" presetSubtype="4" fill="hold" grpId="0" nodeType="withEffect">
                                  <p:stCondLst>
                                    <p:cond delay="0"/>
                                  </p:stCondLst>
                                  <p:childTnLst>
                                    <p:set>
                                      <p:cBhvr>
                                        <p:cTn id="46" dur="1" fill="hold">
                                          <p:stCondLst>
                                            <p:cond delay="0"/>
                                          </p:stCondLst>
                                        </p:cTn>
                                        <p:tgtEl>
                                          <p:spTgt spid="5"/>
                                        </p:tgtEl>
                                        <p:attrNameLst>
                                          <p:attrName>style.visibility</p:attrName>
                                        </p:attrNameLst>
                                      </p:cBhvr>
                                      <p:to>
                                        <p:strVal val="visible"/>
                                      </p:to>
                                    </p:set>
                                    <p:anim calcmode="lin" valueType="num">
                                      <p:cBhvr additive="base">
                                        <p:cTn id="47" dur="500"/>
                                        <p:tgtEl>
                                          <p:spTgt spid="5"/>
                                        </p:tgtEl>
                                        <p:attrNameLst>
                                          <p:attrName>ppt_y</p:attrName>
                                        </p:attrNameLst>
                                      </p:cBhvr>
                                      <p:tavLst>
                                        <p:tav tm="0">
                                          <p:val>
                                            <p:strVal val="#ppt_y+#ppt_h*1.125000"/>
                                          </p:val>
                                        </p:tav>
                                        <p:tav tm="100000">
                                          <p:val>
                                            <p:strVal val="#ppt_y"/>
                                          </p:val>
                                        </p:tav>
                                      </p:tavLst>
                                    </p:anim>
                                    <p:animEffect transition="in" filter="wipe(up)">
                                      <p:cBhvr>
                                        <p:cTn id="48" dur="500"/>
                                        <p:tgtEl>
                                          <p:spTgt spid="5"/>
                                        </p:tgtEl>
                                      </p:cBhvr>
                                    </p:animEffect>
                                  </p:childTnLst>
                                </p:cTn>
                              </p:par>
                              <p:par>
                                <p:cTn id="49" presetID="12" presetClass="entr" presetSubtype="4" fill="hold" grpId="0" nodeType="with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additive="base">
                                        <p:cTn id="51" dur="500"/>
                                        <p:tgtEl>
                                          <p:spTgt spid="12"/>
                                        </p:tgtEl>
                                        <p:attrNameLst>
                                          <p:attrName>ppt_y</p:attrName>
                                        </p:attrNameLst>
                                      </p:cBhvr>
                                      <p:tavLst>
                                        <p:tav tm="0">
                                          <p:val>
                                            <p:strVal val="#ppt_y+#ppt_h*1.125000"/>
                                          </p:val>
                                        </p:tav>
                                        <p:tav tm="100000">
                                          <p:val>
                                            <p:strVal val="#ppt_y"/>
                                          </p:val>
                                        </p:tav>
                                      </p:tavLst>
                                    </p:anim>
                                    <p:animEffect transition="in" filter="wipe(up)">
                                      <p:cBhvr>
                                        <p:cTn id="52" dur="500"/>
                                        <p:tgtEl>
                                          <p:spTgt spid="12"/>
                                        </p:tgtEl>
                                      </p:cBhvr>
                                    </p:animEffect>
                                  </p:childTnLst>
                                </p:cTn>
                              </p:par>
                              <p:par>
                                <p:cTn id="53" presetID="9"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dissolve">
                                      <p:cBhvr>
                                        <p:cTn id="55" dur="500"/>
                                        <p:tgtEl>
                                          <p:spTgt spid="24"/>
                                        </p:tgtEl>
                                      </p:cBhvr>
                                    </p:animEffect>
                                  </p:childTnLst>
                                </p:cTn>
                              </p:par>
                              <p:par>
                                <p:cTn id="56" presetID="9" presetClass="entr" presetSubtype="0" fill="hold" grpId="0" nodeType="with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dissolve">
                                      <p:cBhvr>
                                        <p:cTn id="5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5" grpId="0" animBg="1"/>
      <p:bldP spid="6" grpId="0" animBg="1"/>
      <p:bldP spid="7" grpId="0" animBg="1"/>
      <p:bldP spid="10" grpId="0"/>
      <p:bldP spid="11" grpId="0"/>
      <p:bldP spid="12" grpId="0"/>
      <p:bldP spid="3" grpId="0" animBg="1"/>
      <p:bldP spid="19" grpId="0" animBg="1"/>
      <p:bldP spid="4" grpId="0" animBg="1"/>
      <p:bldP spid="2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Process 73">
            <a:extLst>
              <a:ext uri="{FF2B5EF4-FFF2-40B4-BE49-F238E27FC236}">
                <a16:creationId xmlns:a16="http://schemas.microsoft.com/office/drawing/2014/main" id="{017DE935-C1E3-7E27-ED51-4B1E635B7867}"/>
              </a:ext>
            </a:extLst>
          </p:cNvPr>
          <p:cNvSpPr/>
          <p:nvPr/>
        </p:nvSpPr>
        <p:spPr>
          <a:xfrm>
            <a:off x="499077" y="3553454"/>
            <a:ext cx="2057400" cy="1143000"/>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DISTAL</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e.g., homophobic discrimination</a:t>
            </a:r>
          </a:p>
        </p:txBody>
      </p:sp>
      <p:sp>
        <p:nvSpPr>
          <p:cNvPr id="75" name="Process 74">
            <a:extLst>
              <a:ext uri="{FF2B5EF4-FFF2-40B4-BE49-F238E27FC236}">
                <a16:creationId xmlns:a16="http://schemas.microsoft.com/office/drawing/2014/main" id="{2EE612BF-F026-F67D-51E0-73D458FD3E86}"/>
              </a:ext>
            </a:extLst>
          </p:cNvPr>
          <p:cNvSpPr/>
          <p:nvPr/>
        </p:nvSpPr>
        <p:spPr>
          <a:xfrm>
            <a:off x="3297556" y="2544146"/>
            <a:ext cx="2057400" cy="1143000"/>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PROXIMAL</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e.g., internalized homophobia</a:t>
            </a:r>
          </a:p>
        </p:txBody>
      </p:sp>
      <p:sp>
        <p:nvSpPr>
          <p:cNvPr id="76" name="Process 75">
            <a:extLst>
              <a:ext uri="{FF2B5EF4-FFF2-40B4-BE49-F238E27FC236}">
                <a16:creationId xmlns:a16="http://schemas.microsoft.com/office/drawing/2014/main" id="{F5F2FC58-1D27-1C9B-9300-FAA2882B9352}"/>
              </a:ext>
            </a:extLst>
          </p:cNvPr>
          <p:cNvSpPr/>
          <p:nvPr/>
        </p:nvSpPr>
        <p:spPr>
          <a:xfrm>
            <a:off x="6019800" y="3553454"/>
            <a:ext cx="2057400" cy="1143000"/>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Mental Health </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100" dirty="0">
                <a:solidFill>
                  <a:prstClr val="black"/>
                </a:solidFill>
                <a:latin typeface="Calibri"/>
              </a:rPr>
              <a:t>(e.g., anxiety, depression, suicidality, substance abuse)</a:t>
            </a:r>
            <a:endParaRPr kumimoji="0" lang="en-US" sz="1100" b="0" i="0" u="none" strike="noStrike" kern="1200" cap="none" spc="0" normalizeH="0" baseline="0" noProof="0" dirty="0">
              <a:ln>
                <a:noFill/>
              </a:ln>
              <a:solidFill>
                <a:prstClr val="black"/>
              </a:solidFill>
              <a:effectLst/>
              <a:uLnTx/>
              <a:uFillTx/>
              <a:latin typeface="Calibri"/>
              <a:ea typeface="+mn-ea"/>
              <a:cs typeface="+mn-cs"/>
            </a:endParaRPr>
          </a:p>
        </p:txBody>
      </p:sp>
      <p:cxnSp>
        <p:nvCxnSpPr>
          <p:cNvPr id="77" name="Straight Connector 76">
            <a:extLst>
              <a:ext uri="{FF2B5EF4-FFF2-40B4-BE49-F238E27FC236}">
                <a16:creationId xmlns:a16="http://schemas.microsoft.com/office/drawing/2014/main" id="{CC8568A5-347E-CAC7-96AB-4F36906FE1B9}"/>
              </a:ext>
            </a:extLst>
          </p:cNvPr>
          <p:cNvCxnSpPr>
            <a:stCxn id="74" idx="3"/>
            <a:endCxn id="76" idx="1"/>
          </p:cNvCxnSpPr>
          <p:nvPr/>
        </p:nvCxnSpPr>
        <p:spPr>
          <a:xfrm>
            <a:off x="2556477" y="4124954"/>
            <a:ext cx="3463323" cy="0"/>
          </a:xfrm>
          <a:prstGeom prst="line">
            <a:avLst/>
          </a:prstGeom>
          <a:ln>
            <a:solidFill>
              <a:schemeClr val="accent5"/>
            </a:solidFill>
            <a:headEnd type="none"/>
            <a:tailEnd type="arrow"/>
          </a:ln>
        </p:spPr>
        <p:style>
          <a:lnRef idx="2">
            <a:schemeClr val="accent1"/>
          </a:lnRef>
          <a:fillRef idx="0">
            <a:schemeClr val="accent1"/>
          </a:fillRef>
          <a:effectRef idx="1">
            <a:schemeClr val="accent1"/>
          </a:effectRef>
          <a:fontRef idx="minor">
            <a:schemeClr val="tx1"/>
          </a:fontRef>
        </p:style>
      </p:cxnSp>
      <p:cxnSp>
        <p:nvCxnSpPr>
          <p:cNvPr id="78" name="Straight Arrow Connector 77">
            <a:extLst>
              <a:ext uri="{FF2B5EF4-FFF2-40B4-BE49-F238E27FC236}">
                <a16:creationId xmlns:a16="http://schemas.microsoft.com/office/drawing/2014/main" id="{6A0A52D3-EC2B-75EC-1F04-BDB26EE50ABC}"/>
              </a:ext>
            </a:extLst>
          </p:cNvPr>
          <p:cNvCxnSpPr>
            <a:stCxn id="75" idx="3"/>
            <a:endCxn id="76" idx="0"/>
          </p:cNvCxnSpPr>
          <p:nvPr/>
        </p:nvCxnSpPr>
        <p:spPr>
          <a:xfrm>
            <a:off x="5354956" y="3115646"/>
            <a:ext cx="1693544" cy="437808"/>
          </a:xfrm>
          <a:prstGeom prst="straightConnector1">
            <a:avLst/>
          </a:prstGeom>
          <a:ln>
            <a:solidFill>
              <a:schemeClr val="accent5"/>
            </a:solidFill>
            <a:prstDash val="dot"/>
            <a:tailEnd type="arrow"/>
          </a:ln>
        </p:spPr>
        <p:style>
          <a:lnRef idx="2">
            <a:schemeClr val="accent1"/>
          </a:lnRef>
          <a:fillRef idx="0">
            <a:schemeClr val="accent1"/>
          </a:fillRef>
          <a:effectRef idx="1">
            <a:schemeClr val="accent1"/>
          </a:effectRef>
          <a:fontRef idx="minor">
            <a:schemeClr val="tx1"/>
          </a:fontRef>
        </p:style>
      </p:cxnSp>
      <p:sp>
        <p:nvSpPr>
          <p:cNvPr id="79" name="Rounded Rectangle 78">
            <a:extLst>
              <a:ext uri="{FF2B5EF4-FFF2-40B4-BE49-F238E27FC236}">
                <a16:creationId xmlns:a16="http://schemas.microsoft.com/office/drawing/2014/main" id="{C373343A-F423-27E5-93EF-84DCDE30AB1F}"/>
              </a:ext>
            </a:extLst>
          </p:cNvPr>
          <p:cNvSpPr/>
          <p:nvPr/>
        </p:nvSpPr>
        <p:spPr>
          <a:xfrm>
            <a:off x="499077" y="1554173"/>
            <a:ext cx="2057400" cy="68517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Distal Events</a:t>
            </a:r>
          </a:p>
        </p:txBody>
      </p:sp>
      <p:sp>
        <p:nvSpPr>
          <p:cNvPr id="80" name="Rounded Rectangle 79">
            <a:extLst>
              <a:ext uri="{FF2B5EF4-FFF2-40B4-BE49-F238E27FC236}">
                <a16:creationId xmlns:a16="http://schemas.microsoft.com/office/drawing/2014/main" id="{2ED6044E-21C2-0AAF-675D-6EB6AB3C71BB}"/>
              </a:ext>
            </a:extLst>
          </p:cNvPr>
          <p:cNvSpPr/>
          <p:nvPr/>
        </p:nvSpPr>
        <p:spPr>
          <a:xfrm>
            <a:off x="6019800" y="1554173"/>
            <a:ext cx="2057400" cy="68517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Health</a:t>
            </a:r>
          </a:p>
        </p:txBody>
      </p:sp>
      <p:sp>
        <p:nvSpPr>
          <p:cNvPr id="81" name="Rounded Rectangle 80">
            <a:extLst>
              <a:ext uri="{FF2B5EF4-FFF2-40B4-BE49-F238E27FC236}">
                <a16:creationId xmlns:a16="http://schemas.microsoft.com/office/drawing/2014/main" id="{8BB5B5DF-943B-F32F-FF58-6C930BB013B8}"/>
              </a:ext>
            </a:extLst>
          </p:cNvPr>
          <p:cNvSpPr/>
          <p:nvPr/>
        </p:nvSpPr>
        <p:spPr>
          <a:xfrm>
            <a:off x="3262119" y="1554173"/>
            <a:ext cx="2057400" cy="68517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Internal Processes</a:t>
            </a:r>
          </a:p>
        </p:txBody>
      </p:sp>
      <p:sp>
        <p:nvSpPr>
          <p:cNvPr id="82" name="TextBox 81">
            <a:extLst>
              <a:ext uri="{FF2B5EF4-FFF2-40B4-BE49-F238E27FC236}">
                <a16:creationId xmlns:a16="http://schemas.microsoft.com/office/drawing/2014/main" id="{A167C5FF-76DA-2C64-780E-4BCA826E01C2}"/>
              </a:ext>
            </a:extLst>
          </p:cNvPr>
          <p:cNvSpPr txBox="1"/>
          <p:nvPr/>
        </p:nvSpPr>
        <p:spPr>
          <a:xfrm>
            <a:off x="417725" y="5865752"/>
            <a:ext cx="5931695" cy="7848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Direct effect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Mediation pathway</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prstClr val="black"/>
              </a:solidFill>
              <a:effectLst/>
              <a:uLnTx/>
              <a:uFillTx/>
              <a:latin typeface="Calibri"/>
              <a:ea typeface="+mn-ea"/>
              <a:cs typeface="+mn-cs"/>
            </a:endParaRPr>
          </a:p>
        </p:txBody>
      </p:sp>
      <p:cxnSp>
        <p:nvCxnSpPr>
          <p:cNvPr id="83" name="Straight Arrow Connector 82">
            <a:extLst>
              <a:ext uri="{FF2B5EF4-FFF2-40B4-BE49-F238E27FC236}">
                <a16:creationId xmlns:a16="http://schemas.microsoft.com/office/drawing/2014/main" id="{47F8561D-247F-F869-193B-569C140D24A1}"/>
              </a:ext>
            </a:extLst>
          </p:cNvPr>
          <p:cNvCxnSpPr/>
          <p:nvPr/>
        </p:nvCxnSpPr>
        <p:spPr>
          <a:xfrm>
            <a:off x="2301116" y="6049579"/>
            <a:ext cx="1312753" cy="0"/>
          </a:xfrm>
          <a:prstGeom prst="straightConnector1">
            <a:avLst/>
          </a:prstGeom>
          <a:ln>
            <a:solidFill>
              <a:schemeClr val="accent5"/>
            </a:solidFill>
            <a:tailEnd type="arrow"/>
          </a:ln>
        </p:spPr>
        <p:style>
          <a:lnRef idx="2">
            <a:schemeClr val="accent1"/>
          </a:lnRef>
          <a:fillRef idx="0">
            <a:schemeClr val="accent1"/>
          </a:fillRef>
          <a:effectRef idx="1">
            <a:schemeClr val="accent1"/>
          </a:effectRef>
          <a:fontRef idx="minor">
            <a:schemeClr val="tx1"/>
          </a:fontRef>
        </p:style>
      </p:cxnSp>
      <p:cxnSp>
        <p:nvCxnSpPr>
          <p:cNvPr id="84" name="Straight Arrow Connector 83">
            <a:extLst>
              <a:ext uri="{FF2B5EF4-FFF2-40B4-BE49-F238E27FC236}">
                <a16:creationId xmlns:a16="http://schemas.microsoft.com/office/drawing/2014/main" id="{75CE0F6A-01D5-2E4D-214D-51A2568F9366}"/>
              </a:ext>
            </a:extLst>
          </p:cNvPr>
          <p:cNvCxnSpPr/>
          <p:nvPr/>
        </p:nvCxnSpPr>
        <p:spPr>
          <a:xfrm>
            <a:off x="2304830" y="6287535"/>
            <a:ext cx="1312753" cy="0"/>
          </a:xfrm>
          <a:prstGeom prst="straightConnector1">
            <a:avLst/>
          </a:prstGeom>
          <a:ln>
            <a:solidFill>
              <a:schemeClr val="accent5"/>
            </a:solidFill>
            <a:prstDash val="dot"/>
            <a:tailEnd type="arrow"/>
          </a:ln>
        </p:spPr>
        <p:style>
          <a:lnRef idx="2">
            <a:schemeClr val="accent1"/>
          </a:lnRef>
          <a:fillRef idx="0">
            <a:schemeClr val="accent1"/>
          </a:fillRef>
          <a:effectRef idx="1">
            <a:schemeClr val="accent1"/>
          </a:effectRef>
          <a:fontRef idx="minor">
            <a:schemeClr val="tx1"/>
          </a:fontRef>
        </p:style>
      </p:cxnSp>
      <p:sp>
        <p:nvSpPr>
          <p:cNvPr id="85" name="TextBox 84">
            <a:extLst>
              <a:ext uri="{FF2B5EF4-FFF2-40B4-BE49-F238E27FC236}">
                <a16:creationId xmlns:a16="http://schemas.microsoft.com/office/drawing/2014/main" id="{3CD0253E-6D75-20A8-98C3-56454B0D2CCC}"/>
              </a:ext>
            </a:extLst>
          </p:cNvPr>
          <p:cNvSpPr txBox="1"/>
          <p:nvPr/>
        </p:nvSpPr>
        <p:spPr>
          <a:xfrm>
            <a:off x="6000751" y="2952750"/>
            <a:ext cx="317500" cy="38100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a:t>
            </a:r>
          </a:p>
        </p:txBody>
      </p:sp>
      <p:sp>
        <p:nvSpPr>
          <p:cNvPr id="86" name="TextBox 85">
            <a:extLst>
              <a:ext uri="{FF2B5EF4-FFF2-40B4-BE49-F238E27FC236}">
                <a16:creationId xmlns:a16="http://schemas.microsoft.com/office/drawing/2014/main" id="{AC8A2D29-5C1B-8747-D1C6-6625EB1BEB62}"/>
              </a:ext>
            </a:extLst>
          </p:cNvPr>
          <p:cNvSpPr txBox="1"/>
          <p:nvPr/>
        </p:nvSpPr>
        <p:spPr>
          <a:xfrm>
            <a:off x="4137026" y="3759829"/>
            <a:ext cx="317500" cy="38100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a:t>
            </a:r>
          </a:p>
        </p:txBody>
      </p:sp>
      <p:sp>
        <p:nvSpPr>
          <p:cNvPr id="87" name="Process 86">
            <a:extLst>
              <a:ext uri="{FF2B5EF4-FFF2-40B4-BE49-F238E27FC236}">
                <a16:creationId xmlns:a16="http://schemas.microsoft.com/office/drawing/2014/main" id="{A53749F2-F96D-430E-E843-93C2AFFF4D82}"/>
              </a:ext>
            </a:extLst>
          </p:cNvPr>
          <p:cNvSpPr/>
          <p:nvPr/>
        </p:nvSpPr>
        <p:spPr>
          <a:xfrm>
            <a:off x="3293518" y="4536123"/>
            <a:ext cx="2057400" cy="1143000"/>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GENERAL STRESSORS</a:t>
            </a:r>
          </a:p>
          <a:p>
            <a:pPr lvl="0" algn="ctr">
              <a:defRPr/>
            </a:pPr>
            <a:r>
              <a:rPr kumimoji="0" lang="en-US" sz="1100" b="0" i="0" u="none" strike="noStrike" kern="1200" cap="none" spc="0" normalizeH="0" baseline="0" noProof="0" dirty="0">
                <a:ln>
                  <a:noFill/>
                </a:ln>
                <a:solidFill>
                  <a:prstClr val="black"/>
                </a:solidFill>
                <a:effectLst/>
                <a:uLnTx/>
                <a:uFillTx/>
                <a:latin typeface="Calibri"/>
              </a:rPr>
              <a:t> (e.g., emotion dysregulation</a:t>
            </a:r>
            <a:r>
              <a:rPr lang="en-US" sz="1100" dirty="0">
                <a:solidFill>
                  <a:prstClr val="black"/>
                </a:solidFill>
              </a:rPr>
              <a:t>, rumination, socia</a:t>
            </a:r>
            <a:r>
              <a:rPr lang="en-US" sz="1100" dirty="0">
                <a:solidFill>
                  <a:prstClr val="black"/>
                </a:solidFill>
                <a:latin typeface="Calibri"/>
              </a:rPr>
              <a:t>l isolation)</a:t>
            </a:r>
            <a:endParaRPr kumimoji="0" lang="en-US" sz="1100" b="0" i="0" u="none" strike="noStrike" kern="1200" cap="none" spc="0" normalizeH="0" baseline="0" noProof="0" dirty="0">
              <a:ln>
                <a:noFill/>
              </a:ln>
              <a:solidFill>
                <a:prstClr val="black"/>
              </a:solidFill>
              <a:effectLst/>
              <a:uLnTx/>
              <a:uFillTx/>
              <a:latin typeface="Calibri"/>
            </a:endParaRPr>
          </a:p>
        </p:txBody>
      </p:sp>
      <p:cxnSp>
        <p:nvCxnSpPr>
          <p:cNvPr id="88" name="Straight Arrow Connector 87">
            <a:extLst>
              <a:ext uri="{FF2B5EF4-FFF2-40B4-BE49-F238E27FC236}">
                <a16:creationId xmlns:a16="http://schemas.microsoft.com/office/drawing/2014/main" id="{17D04E15-BA32-C009-E78B-08B1C5049230}"/>
              </a:ext>
            </a:extLst>
          </p:cNvPr>
          <p:cNvCxnSpPr/>
          <p:nvPr/>
        </p:nvCxnSpPr>
        <p:spPr>
          <a:xfrm>
            <a:off x="1527777" y="4696454"/>
            <a:ext cx="1765741" cy="411169"/>
          </a:xfrm>
          <a:prstGeom prst="straightConnector1">
            <a:avLst/>
          </a:prstGeom>
          <a:ln>
            <a:solidFill>
              <a:schemeClr val="accent5"/>
            </a:solidFill>
            <a:prstDash val="dash"/>
            <a:tailEnd type="arrow"/>
          </a:ln>
        </p:spPr>
        <p:style>
          <a:lnRef idx="2">
            <a:schemeClr val="accent1"/>
          </a:lnRef>
          <a:fillRef idx="0">
            <a:schemeClr val="accent1"/>
          </a:fillRef>
          <a:effectRef idx="1">
            <a:schemeClr val="accent1"/>
          </a:effectRef>
          <a:fontRef idx="minor">
            <a:schemeClr val="tx1"/>
          </a:fontRef>
        </p:style>
      </p:cxnSp>
      <p:cxnSp>
        <p:nvCxnSpPr>
          <p:cNvPr id="89" name="Straight Arrow Connector 88">
            <a:extLst>
              <a:ext uri="{FF2B5EF4-FFF2-40B4-BE49-F238E27FC236}">
                <a16:creationId xmlns:a16="http://schemas.microsoft.com/office/drawing/2014/main" id="{05394084-EFC8-E490-C79B-1E0F005F8F5A}"/>
              </a:ext>
            </a:extLst>
          </p:cNvPr>
          <p:cNvCxnSpPr>
            <a:stCxn id="87" idx="3"/>
          </p:cNvCxnSpPr>
          <p:nvPr/>
        </p:nvCxnSpPr>
        <p:spPr>
          <a:xfrm flipV="1">
            <a:off x="5350918" y="4696454"/>
            <a:ext cx="1697582" cy="411169"/>
          </a:xfrm>
          <a:prstGeom prst="straightConnector1">
            <a:avLst/>
          </a:prstGeom>
          <a:ln>
            <a:solidFill>
              <a:schemeClr val="accent5"/>
            </a:solidFill>
            <a:prstDash val="dash"/>
            <a:tailEnd type="arrow"/>
          </a:ln>
        </p:spPr>
        <p:style>
          <a:lnRef idx="2">
            <a:schemeClr val="accent1"/>
          </a:lnRef>
          <a:fillRef idx="0">
            <a:schemeClr val="accent1"/>
          </a:fillRef>
          <a:effectRef idx="1">
            <a:schemeClr val="accent1"/>
          </a:effectRef>
          <a:fontRef idx="minor">
            <a:schemeClr val="tx1"/>
          </a:fontRef>
        </p:style>
      </p:cxnSp>
      <p:sp>
        <p:nvSpPr>
          <p:cNvPr id="90" name="TextBox 89">
            <a:extLst>
              <a:ext uri="{FF2B5EF4-FFF2-40B4-BE49-F238E27FC236}">
                <a16:creationId xmlns:a16="http://schemas.microsoft.com/office/drawing/2014/main" id="{018C2C15-4A75-A43A-EC3A-938D92D4781B}"/>
              </a:ext>
            </a:extLst>
          </p:cNvPr>
          <p:cNvSpPr txBox="1"/>
          <p:nvPr/>
        </p:nvSpPr>
        <p:spPr>
          <a:xfrm>
            <a:off x="6153152" y="4821873"/>
            <a:ext cx="317500" cy="38100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a:t>
            </a:r>
          </a:p>
        </p:txBody>
      </p:sp>
      <p:sp>
        <p:nvSpPr>
          <p:cNvPr id="91" name="TextBox 90">
            <a:extLst>
              <a:ext uri="{FF2B5EF4-FFF2-40B4-BE49-F238E27FC236}">
                <a16:creationId xmlns:a16="http://schemas.microsoft.com/office/drawing/2014/main" id="{BC7F5373-8176-1922-6A6E-38B2075B41B6}"/>
              </a:ext>
            </a:extLst>
          </p:cNvPr>
          <p:cNvSpPr txBox="1"/>
          <p:nvPr/>
        </p:nvSpPr>
        <p:spPr>
          <a:xfrm>
            <a:off x="1987551" y="4837748"/>
            <a:ext cx="317500" cy="38100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a:t>
            </a:r>
          </a:p>
        </p:txBody>
      </p:sp>
      <p:sp>
        <p:nvSpPr>
          <p:cNvPr id="92" name="TextBox 91">
            <a:extLst>
              <a:ext uri="{FF2B5EF4-FFF2-40B4-BE49-F238E27FC236}">
                <a16:creationId xmlns:a16="http://schemas.microsoft.com/office/drawing/2014/main" id="{2F1A42A2-B7DA-D172-F325-BAE10061EA2D}"/>
              </a:ext>
            </a:extLst>
          </p:cNvPr>
          <p:cNvSpPr txBox="1"/>
          <p:nvPr/>
        </p:nvSpPr>
        <p:spPr>
          <a:xfrm>
            <a:off x="2139951" y="2925146"/>
            <a:ext cx="317500" cy="38100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a:t>
            </a:r>
          </a:p>
        </p:txBody>
      </p:sp>
      <p:cxnSp>
        <p:nvCxnSpPr>
          <p:cNvPr id="93" name="Straight Arrow Connector 92">
            <a:extLst>
              <a:ext uri="{FF2B5EF4-FFF2-40B4-BE49-F238E27FC236}">
                <a16:creationId xmlns:a16="http://schemas.microsoft.com/office/drawing/2014/main" id="{94245C34-3B7E-768F-46D7-E643BBEEAC3C}"/>
              </a:ext>
            </a:extLst>
          </p:cNvPr>
          <p:cNvCxnSpPr/>
          <p:nvPr/>
        </p:nvCxnSpPr>
        <p:spPr>
          <a:xfrm flipV="1">
            <a:off x="1527777" y="3115646"/>
            <a:ext cx="1769779" cy="437808"/>
          </a:xfrm>
          <a:prstGeom prst="straightConnector1">
            <a:avLst/>
          </a:prstGeom>
          <a:ln>
            <a:solidFill>
              <a:schemeClr val="accent5"/>
            </a:solidFill>
            <a:prstDash val="dot"/>
            <a:tailEnd type="arrow"/>
          </a:ln>
        </p:spPr>
        <p:style>
          <a:lnRef idx="2">
            <a:schemeClr val="accent1"/>
          </a:lnRef>
          <a:fillRef idx="0">
            <a:schemeClr val="accent1"/>
          </a:fillRef>
          <a:effectRef idx="1">
            <a:schemeClr val="accent1"/>
          </a:effectRef>
          <a:fontRef idx="minor">
            <a:schemeClr val="tx1"/>
          </a:fontRef>
        </p:style>
      </p:cxnSp>
      <p:sp>
        <p:nvSpPr>
          <p:cNvPr id="94" name="Process 93">
            <a:extLst>
              <a:ext uri="{FF2B5EF4-FFF2-40B4-BE49-F238E27FC236}">
                <a16:creationId xmlns:a16="http://schemas.microsoft.com/office/drawing/2014/main" id="{0B90A715-5EC2-F243-427F-2DF500C2D612}"/>
              </a:ext>
            </a:extLst>
          </p:cNvPr>
          <p:cNvSpPr/>
          <p:nvPr/>
        </p:nvSpPr>
        <p:spPr>
          <a:xfrm>
            <a:off x="3303427" y="2550026"/>
            <a:ext cx="2057400" cy="1143000"/>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PROXIMAL</a:t>
            </a:r>
            <a:r>
              <a:rPr kumimoji="0" lang="en-US" sz="1800" i="0" u="none" strike="noStrike" kern="1200" cap="none" spc="0" normalizeH="0" baseline="0" noProof="0" dirty="0">
                <a:ln>
                  <a:noFill/>
                </a:ln>
                <a:solidFill>
                  <a:prstClr val="black"/>
                </a:solidFill>
                <a:effectLst/>
                <a:uLnTx/>
                <a:uFillTx/>
                <a:latin typeface="Calibri"/>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i="0" u="none" strike="noStrike" kern="1200" cap="none" spc="0" normalizeH="0" baseline="0" noProof="0" dirty="0">
                <a:ln>
                  <a:noFill/>
                </a:ln>
                <a:solidFill>
                  <a:prstClr val="black"/>
                </a:solidFill>
                <a:effectLst/>
                <a:uLnTx/>
                <a:uFillTx/>
                <a:latin typeface="Calibri"/>
                <a:ea typeface="+mn-ea"/>
                <a:cs typeface="+mn-cs"/>
              </a:rPr>
              <a:t>LGBTQ+ STRESSORS</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100" dirty="0">
                <a:solidFill>
                  <a:prstClr val="black"/>
                </a:solidFill>
                <a:latin typeface="Calibri"/>
              </a:rPr>
              <a:t>(internal + identity-related)</a:t>
            </a:r>
            <a:endParaRPr kumimoji="0" lang="en-US" sz="110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i="0" u="none" strike="noStrike" kern="1200" cap="none" spc="0" normalizeH="0" baseline="0" noProof="0" dirty="0">
              <a:ln>
                <a:noFill/>
              </a:ln>
              <a:solidFill>
                <a:prstClr val="black"/>
              </a:solidFill>
              <a:effectLst/>
              <a:uLnTx/>
              <a:uFillTx/>
              <a:latin typeface="Calibri"/>
              <a:ea typeface="+mn-ea"/>
              <a:cs typeface="+mn-cs"/>
            </a:endParaRPr>
          </a:p>
        </p:txBody>
      </p:sp>
      <p:sp>
        <p:nvSpPr>
          <p:cNvPr id="95" name="Process 94">
            <a:extLst>
              <a:ext uri="{FF2B5EF4-FFF2-40B4-BE49-F238E27FC236}">
                <a16:creationId xmlns:a16="http://schemas.microsoft.com/office/drawing/2014/main" id="{121648FE-023A-FC6E-B160-EB5802EA3C97}"/>
              </a:ext>
            </a:extLst>
          </p:cNvPr>
          <p:cNvSpPr/>
          <p:nvPr/>
        </p:nvSpPr>
        <p:spPr>
          <a:xfrm>
            <a:off x="504948" y="3559334"/>
            <a:ext cx="2057400" cy="1143000"/>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lang="en-US" dirty="0">
              <a:solidFill>
                <a:prstClr val="black"/>
              </a:solidFill>
              <a:latin typeface="Calibri"/>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DISTAL</a:t>
            </a:r>
            <a:r>
              <a:rPr kumimoji="0" lang="en-US" sz="1800" i="0" u="none" strike="noStrike" kern="1200" cap="none" spc="0" normalizeH="0" baseline="0" noProof="0" dirty="0">
                <a:ln>
                  <a:noFill/>
                </a:ln>
                <a:solidFill>
                  <a:prstClr val="black"/>
                </a:solidFill>
                <a:effectLst/>
                <a:uLnTx/>
                <a:uFillTx/>
                <a:latin typeface="Calibri"/>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i="0" u="none" strike="noStrike" kern="1200" cap="none" spc="0" normalizeH="0" baseline="0" noProof="0" dirty="0">
                <a:ln>
                  <a:noFill/>
                </a:ln>
                <a:solidFill>
                  <a:prstClr val="black"/>
                </a:solidFill>
                <a:effectLst/>
                <a:uLnTx/>
                <a:uFillTx/>
                <a:latin typeface="Calibri"/>
                <a:ea typeface="+mn-ea"/>
                <a:cs typeface="+mn-cs"/>
              </a:rPr>
              <a:t>LGBTQ+ </a:t>
            </a:r>
            <a:r>
              <a:rPr lang="en-US" dirty="0">
                <a:solidFill>
                  <a:prstClr val="black"/>
                </a:solidFill>
                <a:latin typeface="Calibri"/>
              </a:rPr>
              <a:t>STRESSORS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i="0" u="none" strike="noStrike" kern="1200" cap="none" spc="0" normalizeH="0" baseline="0" noProof="0" dirty="0">
                <a:ln>
                  <a:noFill/>
                </a:ln>
                <a:solidFill>
                  <a:prstClr val="black"/>
                </a:solidFill>
                <a:effectLst/>
                <a:uLnTx/>
                <a:uFillTx/>
                <a:latin typeface="Calibri"/>
                <a:ea typeface="+mn-ea"/>
                <a:cs typeface="+mn-cs"/>
              </a:rPr>
              <a:t>(external + identity</a:t>
            </a:r>
            <a:r>
              <a:rPr lang="en-US" sz="1100" dirty="0">
                <a:solidFill>
                  <a:prstClr val="black"/>
                </a:solidFill>
                <a:latin typeface="Calibri"/>
              </a:rPr>
              <a:t>-</a:t>
            </a:r>
            <a:r>
              <a:rPr kumimoji="0" lang="en-US" sz="1100" i="0" u="none" strike="noStrike" kern="1200" cap="none" spc="0" normalizeH="0" baseline="0" noProof="0" dirty="0">
                <a:ln>
                  <a:noFill/>
                </a:ln>
                <a:solidFill>
                  <a:prstClr val="black"/>
                </a:solidFill>
                <a:effectLst/>
                <a:uLnTx/>
                <a:uFillTx/>
                <a:latin typeface="Calibri"/>
                <a:ea typeface="+mn-ea"/>
                <a:cs typeface="+mn-cs"/>
              </a:rPr>
              <a:t>related)</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i="0" u="none" strike="noStrike" kern="1200" cap="none" spc="0" normalizeH="0" baseline="0" noProof="0" dirty="0">
              <a:ln>
                <a:noFill/>
              </a:ln>
              <a:solidFill>
                <a:prstClr val="black"/>
              </a:solidFill>
              <a:effectLst/>
              <a:uLnTx/>
              <a:uFillTx/>
              <a:latin typeface="Calibri"/>
              <a:ea typeface="+mn-ea"/>
              <a:cs typeface="+mn-cs"/>
            </a:endParaRPr>
          </a:p>
        </p:txBody>
      </p:sp>
      <p:sp>
        <p:nvSpPr>
          <p:cNvPr id="96" name="Title 1">
            <a:extLst>
              <a:ext uri="{FF2B5EF4-FFF2-40B4-BE49-F238E27FC236}">
                <a16:creationId xmlns:a16="http://schemas.microsoft.com/office/drawing/2014/main" id="{DF7A3CE8-6F02-3AEC-1773-4B47E49F24FB}"/>
              </a:ext>
            </a:extLst>
          </p:cNvPr>
          <p:cNvSpPr txBox="1">
            <a:spLocks/>
          </p:cNvSpPr>
          <p:nvPr/>
        </p:nvSpPr>
        <p:spPr>
          <a:xfrm>
            <a:off x="457199" y="274638"/>
            <a:ext cx="7991954" cy="1143000"/>
          </a:xfrm>
          <a:prstGeom prst="rect">
            <a:avLst/>
          </a:prstGeom>
        </p:spPr>
        <p:txBody>
          <a:bodyPr vert="horz" lIns="91440" tIns="45720" rIns="91440" bIns="45720" rtlCol="0" anchor="ctr">
            <a:normAutofit fontScale="97500"/>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100" b="0" i="0" u="none" strike="noStrike" kern="1200" cap="none" spc="-100" normalizeH="0" baseline="0" noProof="0" dirty="0">
                <a:ln>
                  <a:noFill/>
                </a:ln>
                <a:solidFill>
                  <a:srgbClr val="646B86"/>
                </a:solidFill>
                <a:effectLst/>
                <a:uLnTx/>
                <a:uFillTx/>
                <a:latin typeface="Calibri"/>
                <a:ea typeface="+mj-ea"/>
                <a:cs typeface="Calibri"/>
              </a:rPr>
              <a:t>Minority Stress Processes </a:t>
            </a:r>
            <a:r>
              <a:rPr kumimoji="0" lang="en-US" sz="2600" b="0" i="0" u="none" strike="noStrike" kern="1200" cap="none" spc="-100" normalizeH="0" baseline="0" noProof="0" dirty="0">
                <a:ln>
                  <a:noFill/>
                </a:ln>
                <a:solidFill>
                  <a:srgbClr val="646B86"/>
                </a:solidFill>
                <a:effectLst/>
                <a:uLnTx/>
                <a:uFillTx/>
                <a:latin typeface="Calibri"/>
                <a:ea typeface="+mj-ea"/>
                <a:cs typeface="Calibri"/>
              </a:rPr>
              <a:t>(e.g., LGBTQ people)</a:t>
            </a:r>
          </a:p>
        </p:txBody>
      </p:sp>
      <p:sp>
        <p:nvSpPr>
          <p:cNvPr id="97" name="Title 1">
            <a:extLst>
              <a:ext uri="{FF2B5EF4-FFF2-40B4-BE49-F238E27FC236}">
                <a16:creationId xmlns:a16="http://schemas.microsoft.com/office/drawing/2014/main" id="{C00123EA-803B-5546-3EC6-E08973A6B5BA}"/>
              </a:ext>
            </a:extLst>
          </p:cNvPr>
          <p:cNvSpPr txBox="1">
            <a:spLocks/>
          </p:cNvSpPr>
          <p:nvPr/>
        </p:nvSpPr>
        <p:spPr>
          <a:xfrm>
            <a:off x="3936266" y="5584553"/>
            <a:ext cx="4512887"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000" b="0" i="0" u="none" strike="noStrike" kern="1200" cap="none" spc="-100" normalizeH="0" baseline="0" noProof="0">
                <a:ln>
                  <a:noFill/>
                </a:ln>
                <a:solidFill>
                  <a:srgbClr val="D16349"/>
                </a:solidFill>
                <a:effectLst/>
                <a:uLnTx/>
                <a:uFillTx/>
                <a:latin typeface="Cambria"/>
                <a:ea typeface="+mj-ea"/>
                <a:cs typeface="+mj-cs"/>
              </a:rPr>
              <a:t>Psychological Mediation Framework</a:t>
            </a:r>
            <a:r>
              <a:rPr kumimoji="0" lang="en-US" sz="3300" b="0" i="0" u="none" strike="noStrike" kern="1200" cap="none" spc="-100" normalizeH="0" baseline="0" noProof="0">
                <a:ln>
                  <a:noFill/>
                </a:ln>
                <a:solidFill>
                  <a:srgbClr val="D16349"/>
                </a:solidFill>
                <a:effectLst/>
                <a:uLnTx/>
                <a:uFillTx/>
                <a:latin typeface="Cambria"/>
                <a:ea typeface="+mj-ea"/>
                <a:cs typeface="+mj-cs"/>
              </a:rPr>
              <a:t> </a:t>
            </a:r>
            <a:r>
              <a:rPr kumimoji="0" lang="en-US" sz="2000" b="0" i="0" u="none" strike="noStrike" kern="1200" cap="none" spc="-100" normalizeH="0" baseline="0" noProof="0">
                <a:ln>
                  <a:noFill/>
                </a:ln>
                <a:solidFill>
                  <a:srgbClr val="D16349"/>
                </a:solidFill>
                <a:effectLst/>
                <a:uLnTx/>
                <a:uFillTx/>
                <a:latin typeface="Cambria"/>
                <a:ea typeface="+mj-ea"/>
                <a:cs typeface="+mj-cs"/>
              </a:rPr>
              <a:t>(Hatzenbuehler, 2009)</a:t>
            </a:r>
            <a:endParaRPr kumimoji="0" lang="en-US" sz="2000" b="0" i="0" u="none" strike="noStrike" kern="1200" cap="none" spc="-100" normalizeH="0" baseline="0" noProof="0" dirty="0">
              <a:ln>
                <a:noFill/>
              </a:ln>
              <a:solidFill>
                <a:srgbClr val="646B86"/>
              </a:solidFill>
              <a:effectLst/>
              <a:uLnTx/>
              <a:uFillTx/>
              <a:latin typeface="Cambria"/>
              <a:ea typeface="+mj-ea"/>
              <a:cs typeface="+mj-cs"/>
            </a:endParaRPr>
          </a:p>
        </p:txBody>
      </p:sp>
    </p:spTree>
    <p:custDataLst>
      <p:tags r:id="rId1"/>
    </p:custDataLst>
    <p:extLst>
      <p:ext uri="{BB962C8B-B14F-4D97-AF65-F5344CB8AC3E}">
        <p14:creationId xmlns:p14="http://schemas.microsoft.com/office/powerpoint/2010/main" val="3543781455"/>
      </p:ext>
    </p:extLst>
  </p:cSld>
  <p:clrMapOvr>
    <a:masterClrMapping/>
  </p:clrMapOvr>
  <mc:AlternateContent xmlns:mc="http://schemas.openxmlformats.org/markup-compatibility/2006" xmlns:p14="http://schemas.microsoft.com/office/powerpoint/2010/main">
    <mc:Choice Requires="p14">
      <p:transition p14:dur="0" advTm="78796"/>
    </mc:Choice>
    <mc:Fallback xmlns="">
      <p:transition advTm="7879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3"/>
                                        </p:tgtEl>
                                        <p:attrNameLst>
                                          <p:attrName>style.visibility</p:attrName>
                                        </p:attrNameLst>
                                      </p:cBhvr>
                                      <p:to>
                                        <p:strVal val="visible"/>
                                      </p:to>
                                    </p:set>
                                    <p:animEffect transition="in" filter="wipe(left)">
                                      <p:cBhvr>
                                        <p:cTn id="7" dur="500"/>
                                        <p:tgtEl>
                                          <p:spTgt spid="93"/>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92"/>
                                        </p:tgtEl>
                                        <p:attrNameLst>
                                          <p:attrName>style.visibility</p:attrName>
                                        </p:attrNameLst>
                                      </p:cBhvr>
                                      <p:to>
                                        <p:strVal val="visible"/>
                                      </p:to>
                                    </p:set>
                                  </p:childTnLst>
                                </p:cTn>
                              </p:par>
                            </p:childTnLst>
                          </p:cTn>
                        </p:par>
                        <p:par>
                          <p:cTn id="11" fill="hold">
                            <p:stCondLst>
                              <p:cond delay="500"/>
                            </p:stCondLst>
                            <p:childTnLst>
                              <p:par>
                                <p:cTn id="12" presetID="9" presetClass="entr" presetSubtype="0" fill="hold" grpId="0" nodeType="afterEffect">
                                  <p:stCondLst>
                                    <p:cond delay="0"/>
                                  </p:stCondLst>
                                  <p:childTnLst>
                                    <p:set>
                                      <p:cBhvr>
                                        <p:cTn id="13" dur="1" fill="hold">
                                          <p:stCondLst>
                                            <p:cond delay="0"/>
                                          </p:stCondLst>
                                        </p:cTn>
                                        <p:tgtEl>
                                          <p:spTgt spid="82"/>
                                        </p:tgtEl>
                                        <p:attrNameLst>
                                          <p:attrName>style.visibility</p:attrName>
                                        </p:attrNameLst>
                                      </p:cBhvr>
                                      <p:to>
                                        <p:strVal val="visible"/>
                                      </p:to>
                                    </p:set>
                                    <p:animEffect transition="in" filter="dissolve">
                                      <p:cBhvr>
                                        <p:cTn id="14" dur="500"/>
                                        <p:tgtEl>
                                          <p:spTgt spid="82"/>
                                        </p:tgtEl>
                                      </p:cBhvr>
                                    </p:animEffect>
                                  </p:childTnLst>
                                </p:cTn>
                              </p:par>
                              <p:par>
                                <p:cTn id="15" presetID="9" presetClass="entr" presetSubtype="0" fill="hold" nodeType="withEffect">
                                  <p:stCondLst>
                                    <p:cond delay="0"/>
                                  </p:stCondLst>
                                  <p:childTnLst>
                                    <p:set>
                                      <p:cBhvr>
                                        <p:cTn id="16" dur="1" fill="hold">
                                          <p:stCondLst>
                                            <p:cond delay="0"/>
                                          </p:stCondLst>
                                        </p:cTn>
                                        <p:tgtEl>
                                          <p:spTgt spid="84"/>
                                        </p:tgtEl>
                                        <p:attrNameLst>
                                          <p:attrName>style.visibility</p:attrName>
                                        </p:attrNameLst>
                                      </p:cBhvr>
                                      <p:to>
                                        <p:strVal val="visible"/>
                                      </p:to>
                                    </p:set>
                                    <p:animEffect transition="in" filter="dissolve">
                                      <p:cBhvr>
                                        <p:cTn id="17" dur="500"/>
                                        <p:tgtEl>
                                          <p:spTgt spid="84"/>
                                        </p:tgtEl>
                                      </p:cBhvr>
                                    </p:animEffect>
                                  </p:childTnLst>
                                </p:cTn>
                              </p:par>
                              <p:par>
                                <p:cTn id="18" presetID="9" presetClass="entr" presetSubtype="0" fill="hold" nodeType="withEffect">
                                  <p:stCondLst>
                                    <p:cond delay="0"/>
                                  </p:stCondLst>
                                  <p:childTnLst>
                                    <p:set>
                                      <p:cBhvr>
                                        <p:cTn id="19" dur="1" fill="hold">
                                          <p:stCondLst>
                                            <p:cond delay="0"/>
                                          </p:stCondLst>
                                        </p:cTn>
                                        <p:tgtEl>
                                          <p:spTgt spid="83"/>
                                        </p:tgtEl>
                                        <p:attrNameLst>
                                          <p:attrName>style.visibility</p:attrName>
                                        </p:attrNameLst>
                                      </p:cBhvr>
                                      <p:to>
                                        <p:strVal val="visible"/>
                                      </p:to>
                                    </p:set>
                                    <p:animEffect transition="in" filter="dissolve">
                                      <p:cBhvr>
                                        <p:cTn id="20" dur="500"/>
                                        <p:tgtEl>
                                          <p:spTgt spid="83"/>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97"/>
                                        </p:tgtEl>
                                        <p:attrNameLst>
                                          <p:attrName>style.visibility</p:attrName>
                                        </p:attrNameLst>
                                      </p:cBhvr>
                                      <p:to>
                                        <p:strVal val="visible"/>
                                      </p:to>
                                    </p:set>
                                    <p:animEffect transition="in" filter="dissolve">
                                      <p:cBhvr>
                                        <p:cTn id="25" dur="500"/>
                                        <p:tgtEl>
                                          <p:spTgt spid="97"/>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87"/>
                                        </p:tgtEl>
                                        <p:attrNameLst>
                                          <p:attrName>style.visibility</p:attrName>
                                        </p:attrNameLst>
                                      </p:cBhvr>
                                      <p:to>
                                        <p:strVal val="visible"/>
                                      </p:to>
                                    </p:set>
                                    <p:animEffect transition="in" filter="dissolve">
                                      <p:cBhvr>
                                        <p:cTn id="30" dur="1500"/>
                                        <p:tgtEl>
                                          <p:spTgt spid="87"/>
                                        </p:tgtEl>
                                      </p:cBhvr>
                                    </p:animEffect>
                                  </p:childTnLst>
                                </p:cTn>
                              </p:par>
                            </p:childTnLst>
                          </p:cTn>
                        </p:par>
                        <p:par>
                          <p:cTn id="31" fill="hold">
                            <p:stCondLst>
                              <p:cond delay="1500"/>
                            </p:stCondLst>
                            <p:childTnLst>
                              <p:par>
                                <p:cTn id="32" presetID="22" presetClass="entr" presetSubtype="8" fill="hold" nodeType="afterEffect">
                                  <p:stCondLst>
                                    <p:cond delay="0"/>
                                  </p:stCondLst>
                                  <p:childTnLst>
                                    <p:set>
                                      <p:cBhvr>
                                        <p:cTn id="33" dur="1" fill="hold">
                                          <p:stCondLst>
                                            <p:cond delay="0"/>
                                          </p:stCondLst>
                                        </p:cTn>
                                        <p:tgtEl>
                                          <p:spTgt spid="88"/>
                                        </p:tgtEl>
                                        <p:attrNameLst>
                                          <p:attrName>style.visibility</p:attrName>
                                        </p:attrNameLst>
                                      </p:cBhvr>
                                      <p:to>
                                        <p:strVal val="visible"/>
                                      </p:to>
                                    </p:set>
                                    <p:animEffect transition="in" filter="wipe(left)">
                                      <p:cBhvr>
                                        <p:cTn id="34" dur="500"/>
                                        <p:tgtEl>
                                          <p:spTgt spid="88"/>
                                        </p:tgtEl>
                                      </p:cBhvr>
                                    </p:animEffect>
                                  </p:childTnLst>
                                </p:cTn>
                              </p:par>
                            </p:childTnLst>
                          </p:cTn>
                        </p:par>
                        <p:par>
                          <p:cTn id="35" fill="hold">
                            <p:stCondLst>
                              <p:cond delay="2000"/>
                            </p:stCondLst>
                            <p:childTnLst>
                              <p:par>
                                <p:cTn id="36" presetID="22" presetClass="entr" presetSubtype="4" fill="hold" nodeType="afterEffect">
                                  <p:stCondLst>
                                    <p:cond delay="0"/>
                                  </p:stCondLst>
                                  <p:childTnLst>
                                    <p:set>
                                      <p:cBhvr>
                                        <p:cTn id="37" dur="1" fill="hold">
                                          <p:stCondLst>
                                            <p:cond delay="0"/>
                                          </p:stCondLst>
                                        </p:cTn>
                                        <p:tgtEl>
                                          <p:spTgt spid="89"/>
                                        </p:tgtEl>
                                        <p:attrNameLst>
                                          <p:attrName>style.visibility</p:attrName>
                                        </p:attrNameLst>
                                      </p:cBhvr>
                                      <p:to>
                                        <p:strVal val="visible"/>
                                      </p:to>
                                    </p:set>
                                    <p:animEffect transition="in" filter="wipe(down)">
                                      <p:cBhvr>
                                        <p:cTn id="38" dur="500"/>
                                        <p:tgtEl>
                                          <p:spTgt spid="89"/>
                                        </p:tgtEl>
                                      </p:cBhvr>
                                    </p:animEffect>
                                  </p:childTnLst>
                                </p:cTn>
                              </p:par>
                              <p:par>
                                <p:cTn id="39" presetID="1" presetClass="entr" presetSubtype="0" fill="hold" grpId="0" nodeType="withEffect">
                                  <p:stCondLst>
                                    <p:cond delay="0"/>
                                  </p:stCondLst>
                                  <p:childTnLst>
                                    <p:set>
                                      <p:cBhvr>
                                        <p:cTn id="40" dur="1" fill="hold">
                                          <p:stCondLst>
                                            <p:cond delay="0"/>
                                          </p:stCondLst>
                                        </p:cTn>
                                        <p:tgtEl>
                                          <p:spTgt spid="9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87" grpId="0" animBg="1"/>
      <p:bldP spid="90" grpId="0"/>
      <p:bldP spid="91" grpId="0"/>
      <p:bldP spid="92" grpId="0"/>
      <p:bldP spid="9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a:spLocks noChangeAspect="1"/>
          </p:cNvSpPr>
          <p:nvPr/>
        </p:nvSpPr>
        <p:spPr>
          <a:xfrm>
            <a:off x="-6018095" y="-903136"/>
            <a:ext cx="8686800" cy="8686800"/>
          </a:xfrm>
          <a:prstGeom prst="ellipse">
            <a:avLst/>
          </a:prstGeom>
          <a:solidFill>
            <a:schemeClr val="accent5"/>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 Placeholder 2"/>
          <p:cNvSpPr>
            <a:spLocks noGrp="1"/>
          </p:cNvSpPr>
          <p:nvPr>
            <p:ph type="body" idx="1"/>
          </p:nvPr>
        </p:nvSpPr>
        <p:spPr>
          <a:xfrm>
            <a:off x="3333002" y="4680112"/>
            <a:ext cx="4865553" cy="1500187"/>
          </a:xfrm>
        </p:spPr>
        <p:txBody>
          <a:bodyPr>
            <a:noAutofit/>
          </a:bodyPr>
          <a:lstStyle/>
          <a:p>
            <a:pPr lvl="0" algn="r"/>
            <a:r>
              <a:rPr lang="en-US" sz="7000" dirty="0">
                <a:solidFill>
                  <a:srgbClr val="D19049">
                    <a:lumMod val="40000"/>
                    <a:lumOff val="60000"/>
                  </a:srgbClr>
                </a:solidFill>
                <a:latin typeface="Helvetica Neue UltraLight"/>
                <a:cs typeface="Helvetica Neue UltraLight"/>
              </a:rPr>
              <a:t>	Reflection</a:t>
            </a:r>
            <a:r>
              <a:rPr lang="en-US" sz="5000" dirty="0">
                <a:solidFill>
                  <a:srgbClr val="D19049">
                    <a:lumMod val="40000"/>
                    <a:lumOff val="60000"/>
                  </a:srgbClr>
                </a:solidFill>
                <a:latin typeface="Helvetica Neue UltraLight"/>
                <a:cs typeface="Helvetica Neue UltraLight"/>
              </a:rPr>
              <a:t> </a:t>
            </a:r>
          </a:p>
          <a:p>
            <a:pPr algn="r"/>
            <a:r>
              <a:rPr lang="en-US" sz="3000" dirty="0">
                <a:solidFill>
                  <a:prstClr val="white"/>
                </a:solidFill>
                <a:latin typeface="Helvetica Neue Bold Condensed"/>
                <a:cs typeface="Helvetica Neue Bold Condensed"/>
              </a:rPr>
              <a:t>Where did I get my views related to sexual orientation and gender identity? </a:t>
            </a:r>
          </a:p>
        </p:txBody>
      </p:sp>
    </p:spTree>
    <p:extLst>
      <p:ext uri="{BB962C8B-B14F-4D97-AF65-F5344CB8AC3E}">
        <p14:creationId xmlns:p14="http://schemas.microsoft.com/office/powerpoint/2010/main" val="395369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500" fill="hold"/>
                                        <p:tgtEl>
                                          <p:spTgt spid="4"/>
                                        </p:tgtEl>
                                        <p:attrNameLst>
                                          <p:attrName>ppt_x</p:attrName>
                                        </p:attrNameLst>
                                      </p:cBhvr>
                                      <p:tavLst>
                                        <p:tav tm="0">
                                          <p:val>
                                            <p:strVal val="0-#ppt_w/2"/>
                                          </p:val>
                                        </p:tav>
                                        <p:tav tm="100000">
                                          <p:val>
                                            <p:strVal val="#ppt_x"/>
                                          </p:val>
                                        </p:tav>
                                      </p:tavLst>
                                    </p:anim>
                                    <p:anim calcmode="lin" valueType="num">
                                      <p:cBhvr additive="base">
                                        <p:cTn id="8" dur="1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1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2" dur="1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10" presetClass="entr" presetSubtype="0" fill="hold" nodeType="after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2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0DC98EB-4DF1-7FA8-9196-92C57C60D270}"/>
              </a:ext>
            </a:extLst>
          </p:cNvPr>
          <p:cNvSpPr>
            <a:spLocks noGrp="1"/>
          </p:cNvSpPr>
          <p:nvPr>
            <p:ph type="title"/>
          </p:nvPr>
        </p:nvSpPr>
        <p:spPr>
          <a:xfrm>
            <a:off x="1986280" y="1253896"/>
            <a:ext cx="5171440" cy="542397"/>
          </a:xfrm>
        </p:spPr>
        <p:txBody>
          <a:bodyPr/>
          <a:lstStyle/>
          <a:p>
            <a:r>
              <a:rPr lang="en-US" i="1" dirty="0">
                <a:solidFill>
                  <a:srgbClr val="50FFFE"/>
                </a:solidFill>
              </a:rPr>
              <a:t>None of us </a:t>
            </a:r>
            <a:r>
              <a:rPr lang="en-US" i="1" dirty="0"/>
              <a:t>were born with a biases towards LGBTQ+ people or issues. </a:t>
            </a:r>
            <a:endParaRPr lang="en-US" dirty="0"/>
          </a:p>
        </p:txBody>
      </p:sp>
      <p:sp>
        <p:nvSpPr>
          <p:cNvPr id="6" name="Title 7">
            <a:extLst>
              <a:ext uri="{FF2B5EF4-FFF2-40B4-BE49-F238E27FC236}">
                <a16:creationId xmlns:a16="http://schemas.microsoft.com/office/drawing/2014/main" id="{A2673857-4E93-E69B-0BDA-C73FE66E4E52}"/>
              </a:ext>
            </a:extLst>
          </p:cNvPr>
          <p:cNvSpPr txBox="1">
            <a:spLocks/>
          </p:cNvSpPr>
          <p:nvPr/>
        </p:nvSpPr>
        <p:spPr>
          <a:xfrm>
            <a:off x="2129742" y="2779603"/>
            <a:ext cx="4884516" cy="542397"/>
          </a:xfrm>
          <a:prstGeom prst="rect">
            <a:avLst/>
          </a:prstGeom>
        </p:spPr>
        <p:txBody>
          <a:bodyPr vert="horz"/>
          <a:lstStyle>
            <a:lvl1pPr algn="ctr" defTabSz="457200" rtl="0" eaLnBrk="1" latinLnBrk="0" hangingPunct="1">
              <a:spcBef>
                <a:spcPct val="0"/>
              </a:spcBef>
              <a:buNone/>
              <a:defRPr sz="3200" b="0" i="0" kern="1200">
                <a:solidFill>
                  <a:schemeClr val="tx1"/>
                </a:solidFill>
                <a:latin typeface="Futura LT Heavy"/>
                <a:ea typeface="+mj-ea"/>
                <a:cs typeface="Futura LT Heavy"/>
              </a:defRPr>
            </a:lvl1pPr>
          </a:lstStyle>
          <a:p>
            <a:br>
              <a:rPr lang="en-US" i="1" dirty="0"/>
            </a:br>
            <a:r>
              <a:rPr lang="en-US" i="1" dirty="0"/>
              <a:t>What factors influenced </a:t>
            </a:r>
            <a:r>
              <a:rPr lang="en-US" i="1" dirty="0">
                <a:solidFill>
                  <a:srgbClr val="50FFFE"/>
                </a:solidFill>
              </a:rPr>
              <a:t>your personal views</a:t>
            </a:r>
            <a:r>
              <a:rPr lang="en-US" i="1" dirty="0"/>
              <a:t> towards LGBTQ+ people, for better or for worse?</a:t>
            </a:r>
            <a:endParaRPr lang="en-US" dirty="0"/>
          </a:p>
        </p:txBody>
      </p:sp>
    </p:spTree>
    <p:extLst>
      <p:ext uri="{BB962C8B-B14F-4D97-AF65-F5344CB8AC3E}">
        <p14:creationId xmlns:p14="http://schemas.microsoft.com/office/powerpoint/2010/main" val="2268098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4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6" grpId="0"/>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0DC98EB-4DF1-7FA8-9196-92C57C60D270}"/>
              </a:ext>
            </a:extLst>
          </p:cNvPr>
          <p:cNvSpPr>
            <a:spLocks noGrp="1"/>
          </p:cNvSpPr>
          <p:nvPr>
            <p:ph type="title"/>
          </p:nvPr>
        </p:nvSpPr>
        <p:spPr>
          <a:xfrm>
            <a:off x="405114" y="268634"/>
            <a:ext cx="5764192" cy="542397"/>
          </a:xfrm>
        </p:spPr>
        <p:txBody>
          <a:bodyPr/>
          <a:lstStyle/>
          <a:p>
            <a:pPr algn="l"/>
            <a:r>
              <a:rPr lang="en-US" sz="1800" b="1" dirty="0">
                <a:solidFill>
                  <a:srgbClr val="50FFFE"/>
                </a:solidFill>
                <a:effectLst/>
                <a:latin typeface="Optima" panose="02000503060000020004" pitchFamily="2" charset="0"/>
                <a:ea typeface="Times New Roman" panose="02020603050405020304" pitchFamily="18" charset="0"/>
              </a:rPr>
              <a:t>LEVEL OF CONTACT</a:t>
            </a:r>
            <a:br>
              <a:rPr lang="en-US" sz="1800" b="1" dirty="0">
                <a:effectLst/>
                <a:latin typeface="Optima" panose="02000503060000020004" pitchFamily="2" charset="0"/>
                <a:ea typeface="Times New Roman" panose="02020603050405020304" pitchFamily="18" charset="0"/>
              </a:rPr>
            </a:br>
            <a:r>
              <a:rPr lang="en-US" sz="1800" dirty="0">
                <a:effectLst/>
                <a:latin typeface="Optima" panose="02000503060000020004" pitchFamily="2" charset="0"/>
                <a:ea typeface="Times New Roman" panose="02020603050405020304" pitchFamily="18" charset="0"/>
              </a:rPr>
              <a:t>Consider how much contact you had with LGBTQ+ individuals while you were growing up? Did you have any close friends or relatives that did not identify as heterosexual? Any who were not cisgender? </a:t>
            </a:r>
            <a:br>
              <a:rPr lang="en-US" sz="1800" dirty="0">
                <a:effectLst/>
                <a:latin typeface="Times New Roman" panose="02020603050405020304" pitchFamily="18" charset="0"/>
                <a:ea typeface="Times New Roman" panose="02020603050405020304" pitchFamily="18" charset="0"/>
              </a:rPr>
            </a:br>
            <a:endParaRPr lang="en-US" dirty="0"/>
          </a:p>
        </p:txBody>
      </p:sp>
      <p:sp>
        <p:nvSpPr>
          <p:cNvPr id="2" name="Title 7">
            <a:extLst>
              <a:ext uri="{FF2B5EF4-FFF2-40B4-BE49-F238E27FC236}">
                <a16:creationId xmlns:a16="http://schemas.microsoft.com/office/drawing/2014/main" id="{D96AB51E-B00C-EDBD-9D7D-709AE7E0FAFE}"/>
              </a:ext>
            </a:extLst>
          </p:cNvPr>
          <p:cNvSpPr txBox="1">
            <a:spLocks/>
          </p:cNvSpPr>
          <p:nvPr/>
        </p:nvSpPr>
        <p:spPr>
          <a:xfrm>
            <a:off x="2918750" y="2340749"/>
            <a:ext cx="5764192" cy="542397"/>
          </a:xfrm>
          <a:prstGeom prst="rect">
            <a:avLst/>
          </a:prstGeom>
        </p:spPr>
        <p:txBody>
          <a:bodyPr vert="horz"/>
          <a:lstStyle>
            <a:lvl1pPr algn="ctr" defTabSz="457200" rtl="0" eaLnBrk="1" latinLnBrk="0" hangingPunct="1">
              <a:spcBef>
                <a:spcPct val="0"/>
              </a:spcBef>
              <a:buNone/>
              <a:defRPr sz="3200" b="0" i="0" kern="1200">
                <a:solidFill>
                  <a:schemeClr val="tx1"/>
                </a:solidFill>
                <a:latin typeface="Futura LT Heavy"/>
                <a:ea typeface="+mj-ea"/>
                <a:cs typeface="Futura LT Heavy"/>
              </a:defRPr>
            </a:lvl1pPr>
          </a:lstStyle>
          <a:p>
            <a:pPr algn="r"/>
            <a:r>
              <a:rPr lang="en-US" sz="1800" b="1" dirty="0">
                <a:solidFill>
                  <a:srgbClr val="50FFFE"/>
                </a:solidFill>
                <a:effectLst/>
                <a:latin typeface="Optima" panose="02000503060000020004" pitchFamily="2" charset="0"/>
                <a:ea typeface="Times New Roman" panose="02020603050405020304" pitchFamily="18" charset="0"/>
              </a:rPr>
              <a:t>RELIGIOUS VIEWS</a:t>
            </a:r>
          </a:p>
          <a:p>
            <a:pPr algn="r"/>
            <a:r>
              <a:rPr lang="en-US" sz="1800" dirty="0">
                <a:effectLst/>
                <a:latin typeface="Optima" panose="02000503060000020004" pitchFamily="2" charset="0"/>
                <a:ea typeface="Times New Roman" panose="02020603050405020304" pitchFamily="18" charset="0"/>
              </a:rPr>
              <a:t>Consider whether or not your religious or spiritual background influences your views on sexual orientation and gender diversity? For example, did you grow up feeling that homosexuality is natural? Growing up, were you taught that being gay or lesbian is a sin?</a:t>
            </a:r>
          </a:p>
          <a:p>
            <a:pPr algn="r"/>
            <a:br>
              <a:rPr lang="en-US" sz="1800" dirty="0">
                <a:latin typeface="Times New Roman" panose="02020603050405020304" pitchFamily="18" charset="0"/>
                <a:ea typeface="Times New Roman" panose="02020603050405020304" pitchFamily="18" charset="0"/>
              </a:rPr>
            </a:br>
            <a:endParaRPr lang="en-US" dirty="0"/>
          </a:p>
        </p:txBody>
      </p:sp>
      <p:sp>
        <p:nvSpPr>
          <p:cNvPr id="3" name="Title 7">
            <a:extLst>
              <a:ext uri="{FF2B5EF4-FFF2-40B4-BE49-F238E27FC236}">
                <a16:creationId xmlns:a16="http://schemas.microsoft.com/office/drawing/2014/main" id="{85CD009F-B09A-C4BC-90FA-51AA210F0E03}"/>
              </a:ext>
            </a:extLst>
          </p:cNvPr>
          <p:cNvSpPr txBox="1">
            <a:spLocks/>
          </p:cNvSpPr>
          <p:nvPr/>
        </p:nvSpPr>
        <p:spPr>
          <a:xfrm>
            <a:off x="405114" y="4677464"/>
            <a:ext cx="6412375" cy="542397"/>
          </a:xfrm>
          <a:prstGeom prst="rect">
            <a:avLst/>
          </a:prstGeom>
        </p:spPr>
        <p:txBody>
          <a:bodyPr vert="horz"/>
          <a:lstStyle>
            <a:lvl1pPr algn="ctr" defTabSz="457200" rtl="0" eaLnBrk="1" latinLnBrk="0" hangingPunct="1">
              <a:spcBef>
                <a:spcPct val="0"/>
              </a:spcBef>
              <a:buNone/>
              <a:defRPr sz="3200" b="0" i="0" kern="1200">
                <a:solidFill>
                  <a:schemeClr val="tx1"/>
                </a:solidFill>
                <a:latin typeface="Futura LT Heavy"/>
                <a:ea typeface="+mj-ea"/>
                <a:cs typeface="Futura LT Heavy"/>
              </a:defRPr>
            </a:lvl1pPr>
          </a:lstStyle>
          <a:p>
            <a:pPr marL="0" marR="0" algn="l">
              <a:spcBef>
                <a:spcPts val="0"/>
              </a:spcBef>
              <a:spcAft>
                <a:spcPts val="0"/>
              </a:spcAft>
            </a:pPr>
            <a:r>
              <a:rPr lang="en-US" sz="1800" b="1" dirty="0">
                <a:solidFill>
                  <a:srgbClr val="50FFFE"/>
                </a:solidFill>
                <a:effectLst/>
                <a:latin typeface="Optima" panose="02000503060000020004" pitchFamily="2" charset="0"/>
                <a:ea typeface="Times New Roman" panose="02020603050405020304" pitchFamily="18" charset="0"/>
              </a:rPr>
              <a:t>HOME ENVIRONMENT</a:t>
            </a:r>
          </a:p>
          <a:p>
            <a:pPr algn="l">
              <a:spcBef>
                <a:spcPts val="0"/>
              </a:spcBef>
            </a:pPr>
            <a:r>
              <a:rPr lang="en-US" sz="1800" dirty="0">
                <a:effectLst/>
                <a:latin typeface="Optima" panose="02000503060000020004" pitchFamily="2" charset="0"/>
                <a:ea typeface="Times New Roman" panose="02020603050405020304" pitchFamily="18" charset="0"/>
              </a:rPr>
              <a:t>Did your parents’ views of LGBTQ+ people influence your personal views? Consider whether or not you grew up in a household where homophobic or transphobic language was considered normal, one where sexual and gender diversity was openly celebrated, or </a:t>
            </a:r>
            <a:r>
              <a:rPr lang="en-US" sz="1800" dirty="0">
                <a:latin typeface="Optima" panose="02000503060000020004" pitchFamily="2" charset="0"/>
                <a:ea typeface="Times New Roman" panose="02020603050405020304" pitchFamily="18" charset="0"/>
              </a:rPr>
              <a:t>one where LGBTQ+ people and issues weren’t discussed at all.</a:t>
            </a:r>
            <a:endParaRPr lang="en-US"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638596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p:bldP spid="3" grpId="0"/>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0DC98EB-4DF1-7FA8-9196-92C57C60D270}"/>
              </a:ext>
            </a:extLst>
          </p:cNvPr>
          <p:cNvSpPr>
            <a:spLocks noGrp="1"/>
          </p:cNvSpPr>
          <p:nvPr>
            <p:ph type="title"/>
          </p:nvPr>
        </p:nvSpPr>
        <p:spPr>
          <a:xfrm>
            <a:off x="405113" y="268634"/>
            <a:ext cx="6724891" cy="542397"/>
          </a:xfrm>
        </p:spPr>
        <p:txBody>
          <a:bodyPr/>
          <a:lstStyle/>
          <a:p>
            <a:pPr marL="0" marR="0" algn="l">
              <a:spcBef>
                <a:spcPts val="0"/>
              </a:spcBef>
              <a:spcAft>
                <a:spcPts val="0"/>
              </a:spcAft>
            </a:pPr>
            <a:r>
              <a:rPr lang="en-US" sz="1800" b="1" dirty="0">
                <a:solidFill>
                  <a:srgbClr val="50FFFE"/>
                </a:solidFill>
                <a:effectLst/>
                <a:latin typeface="Optima" panose="02000503060000020004" pitchFamily="2" charset="0"/>
                <a:ea typeface="Times New Roman" panose="02020603050405020304" pitchFamily="18" charset="0"/>
              </a:rPr>
              <a:t>SCHOOL ENVIRONMENT</a:t>
            </a:r>
            <a:br>
              <a:rPr lang="en-US" sz="1800" b="1" dirty="0">
                <a:effectLst/>
                <a:latin typeface="Optima" panose="02000503060000020004" pitchFamily="2" charset="0"/>
                <a:ea typeface="Times New Roman" panose="02020603050405020304" pitchFamily="18" charset="0"/>
              </a:rPr>
            </a:br>
            <a:r>
              <a:rPr lang="en-US" sz="1800" dirty="0">
                <a:effectLst/>
                <a:latin typeface="Optima" panose="02000503060000020004" pitchFamily="2" charset="0"/>
                <a:ea typeface="Times New Roman" panose="02020603050405020304" pitchFamily="18" charset="0"/>
              </a:rPr>
              <a:t>Did your peers’ views of LGBTQ+ influence your personal views? Consider whether or not you attended schools where homophobic or transphobic jokes were common, one where sexual and gender diversity was openly celebrated, </a:t>
            </a:r>
            <a:r>
              <a:rPr lang="en-US" sz="1800" dirty="0">
                <a:latin typeface="Optima" panose="02000503060000020004" pitchFamily="2" charset="0"/>
                <a:ea typeface="Times New Roman" panose="02020603050405020304" pitchFamily="18" charset="0"/>
              </a:rPr>
              <a:t>or one where LGBTQ+ people and issues weren’t discussed at all.</a:t>
            </a:r>
            <a:endParaRPr lang="en-US" sz="1800" dirty="0">
              <a:effectLst/>
              <a:latin typeface="Times New Roman" panose="02020603050405020304" pitchFamily="18" charset="0"/>
              <a:ea typeface="Times New Roman" panose="02020603050405020304" pitchFamily="18" charset="0"/>
            </a:endParaRPr>
          </a:p>
        </p:txBody>
      </p:sp>
      <p:sp>
        <p:nvSpPr>
          <p:cNvPr id="2" name="Title 7">
            <a:extLst>
              <a:ext uri="{FF2B5EF4-FFF2-40B4-BE49-F238E27FC236}">
                <a16:creationId xmlns:a16="http://schemas.microsoft.com/office/drawing/2014/main" id="{D96AB51E-B00C-EDBD-9D7D-709AE7E0FAFE}"/>
              </a:ext>
            </a:extLst>
          </p:cNvPr>
          <p:cNvSpPr txBox="1">
            <a:spLocks/>
          </p:cNvSpPr>
          <p:nvPr/>
        </p:nvSpPr>
        <p:spPr>
          <a:xfrm>
            <a:off x="2293717" y="1987123"/>
            <a:ext cx="6412375" cy="542397"/>
          </a:xfrm>
          <a:prstGeom prst="rect">
            <a:avLst/>
          </a:prstGeom>
        </p:spPr>
        <p:txBody>
          <a:bodyPr vert="horz"/>
          <a:lstStyle>
            <a:lvl1pPr algn="ctr" defTabSz="457200" rtl="0" eaLnBrk="1" latinLnBrk="0" hangingPunct="1">
              <a:spcBef>
                <a:spcPct val="0"/>
              </a:spcBef>
              <a:buNone/>
              <a:defRPr sz="3200" b="0" i="0" kern="1200">
                <a:solidFill>
                  <a:schemeClr val="tx1"/>
                </a:solidFill>
                <a:latin typeface="Futura LT Heavy"/>
                <a:ea typeface="+mj-ea"/>
                <a:cs typeface="Futura LT Heavy"/>
              </a:defRPr>
            </a:lvl1pPr>
          </a:lstStyle>
          <a:p>
            <a:pPr marL="0" marR="0" algn="r">
              <a:spcBef>
                <a:spcPts val="0"/>
              </a:spcBef>
              <a:spcAft>
                <a:spcPts val="0"/>
              </a:spcAft>
            </a:pPr>
            <a:r>
              <a:rPr lang="en-US" sz="1800" b="1" dirty="0">
                <a:solidFill>
                  <a:srgbClr val="50FFFE"/>
                </a:solidFill>
                <a:effectLst/>
                <a:latin typeface="Optima" panose="02000503060000020004" pitchFamily="2" charset="0"/>
                <a:ea typeface="Times New Roman" panose="02020603050405020304" pitchFamily="18" charset="0"/>
              </a:rPr>
              <a:t>GENDER VIEWS</a:t>
            </a:r>
          </a:p>
          <a:p>
            <a:pPr marL="0" marR="0" algn="r">
              <a:spcBef>
                <a:spcPts val="0"/>
              </a:spcBef>
              <a:spcAft>
                <a:spcPts val="0"/>
              </a:spcAft>
            </a:pPr>
            <a:r>
              <a:rPr lang="en-US" sz="1800" dirty="0">
                <a:effectLst/>
                <a:latin typeface="Optima" panose="02000503060000020004" pitchFamily="2" charset="0"/>
                <a:ea typeface="Times New Roman" panose="02020603050405020304" pitchFamily="18" charset="0"/>
              </a:rPr>
              <a:t>How much do your beliefs about masculinity and femininity influence your views of LGBTQ+ people? Consider whether or not you grew up thinking that the idea of gay men weren’t “real men” or that all lesbians were masculine and un-ladylike?</a:t>
            </a:r>
            <a:endParaRPr lang="en-US" sz="1800" dirty="0">
              <a:effectLst/>
              <a:latin typeface="Times New Roman" panose="02020603050405020304" pitchFamily="18" charset="0"/>
              <a:ea typeface="Times New Roman" panose="02020603050405020304" pitchFamily="18" charset="0"/>
            </a:endParaRPr>
          </a:p>
        </p:txBody>
      </p:sp>
      <p:sp>
        <p:nvSpPr>
          <p:cNvPr id="3" name="Title 7">
            <a:extLst>
              <a:ext uri="{FF2B5EF4-FFF2-40B4-BE49-F238E27FC236}">
                <a16:creationId xmlns:a16="http://schemas.microsoft.com/office/drawing/2014/main" id="{85CD009F-B09A-C4BC-90FA-51AA210F0E03}"/>
              </a:ext>
            </a:extLst>
          </p:cNvPr>
          <p:cNvSpPr txBox="1">
            <a:spLocks/>
          </p:cNvSpPr>
          <p:nvPr/>
        </p:nvSpPr>
        <p:spPr>
          <a:xfrm>
            <a:off x="405113" y="3566712"/>
            <a:ext cx="6412375" cy="542397"/>
          </a:xfrm>
          <a:prstGeom prst="rect">
            <a:avLst/>
          </a:prstGeom>
        </p:spPr>
        <p:txBody>
          <a:bodyPr vert="horz"/>
          <a:lstStyle>
            <a:lvl1pPr algn="ctr" defTabSz="457200" rtl="0" eaLnBrk="1" latinLnBrk="0" hangingPunct="1">
              <a:spcBef>
                <a:spcPct val="0"/>
              </a:spcBef>
              <a:buNone/>
              <a:defRPr sz="3200" b="0" i="0" kern="1200">
                <a:solidFill>
                  <a:schemeClr val="tx1"/>
                </a:solidFill>
                <a:latin typeface="Futura LT Heavy"/>
                <a:ea typeface="+mj-ea"/>
                <a:cs typeface="Futura LT Heavy"/>
              </a:defRPr>
            </a:lvl1pPr>
          </a:lstStyle>
          <a:p>
            <a:pPr marL="0" marR="0" algn="l">
              <a:spcBef>
                <a:spcPts val="0"/>
              </a:spcBef>
              <a:spcAft>
                <a:spcPts val="0"/>
              </a:spcAft>
            </a:pPr>
            <a:r>
              <a:rPr lang="en-US" sz="1800" b="1" dirty="0">
                <a:solidFill>
                  <a:srgbClr val="50FFFE"/>
                </a:solidFill>
                <a:effectLst/>
                <a:latin typeface="Optima" panose="02000503060000020004" pitchFamily="2" charset="0"/>
                <a:ea typeface="Times New Roman" panose="02020603050405020304" pitchFamily="18" charset="0"/>
              </a:rPr>
              <a:t>PERSONAL EXPERIENCES</a:t>
            </a:r>
          </a:p>
          <a:p>
            <a:pPr marL="0" marR="0" algn="l">
              <a:spcBef>
                <a:spcPts val="0"/>
              </a:spcBef>
              <a:spcAft>
                <a:spcPts val="0"/>
              </a:spcAft>
            </a:pPr>
            <a:r>
              <a:rPr lang="en-US" sz="1800" dirty="0">
                <a:effectLst/>
                <a:latin typeface="Optima" panose="02000503060000020004" pitchFamily="2" charset="0"/>
                <a:ea typeface="Times New Roman" panose="02020603050405020304" pitchFamily="18" charset="0"/>
              </a:rPr>
              <a:t>Have you had significant negative experiences with a LGBTQ+ people that may influence your views on sexual orientation? What about positive experiences? Or, do you personally identify as LGBTQ+?</a:t>
            </a:r>
            <a:endParaRPr lang="en-US" sz="1800" dirty="0">
              <a:effectLst/>
              <a:latin typeface="Times New Roman" panose="02020603050405020304" pitchFamily="18" charset="0"/>
              <a:ea typeface="Times New Roman" panose="02020603050405020304" pitchFamily="18" charset="0"/>
            </a:endParaRPr>
          </a:p>
        </p:txBody>
      </p:sp>
      <p:sp>
        <p:nvSpPr>
          <p:cNvPr id="4" name="Title 7">
            <a:extLst>
              <a:ext uri="{FF2B5EF4-FFF2-40B4-BE49-F238E27FC236}">
                <a16:creationId xmlns:a16="http://schemas.microsoft.com/office/drawing/2014/main" id="{DC6C2D13-F64A-3207-17FD-483CC0DF5348}"/>
              </a:ext>
            </a:extLst>
          </p:cNvPr>
          <p:cNvSpPr txBox="1">
            <a:spLocks/>
          </p:cNvSpPr>
          <p:nvPr/>
        </p:nvSpPr>
        <p:spPr>
          <a:xfrm>
            <a:off x="2293717" y="5076076"/>
            <a:ext cx="6564775" cy="542397"/>
          </a:xfrm>
          <a:prstGeom prst="rect">
            <a:avLst/>
          </a:prstGeom>
        </p:spPr>
        <p:txBody>
          <a:bodyPr vert="horz"/>
          <a:lstStyle>
            <a:lvl1pPr algn="ctr" defTabSz="457200" rtl="0" eaLnBrk="1" latinLnBrk="0" hangingPunct="1">
              <a:spcBef>
                <a:spcPct val="0"/>
              </a:spcBef>
              <a:buNone/>
              <a:defRPr sz="3200" b="0" i="0" kern="1200">
                <a:solidFill>
                  <a:schemeClr val="tx1"/>
                </a:solidFill>
                <a:latin typeface="Futura LT Heavy"/>
                <a:ea typeface="+mj-ea"/>
                <a:cs typeface="Futura LT Heavy"/>
              </a:defRPr>
            </a:lvl1pPr>
          </a:lstStyle>
          <a:p>
            <a:pPr marL="0" marR="0" algn="r">
              <a:spcBef>
                <a:spcPts val="0"/>
              </a:spcBef>
              <a:spcAft>
                <a:spcPts val="0"/>
              </a:spcAft>
            </a:pPr>
            <a:r>
              <a:rPr lang="en-US" sz="1800" b="1" dirty="0">
                <a:solidFill>
                  <a:srgbClr val="50FFFE"/>
                </a:solidFill>
                <a:effectLst/>
                <a:latin typeface="Optima" panose="02000503060000020004" pitchFamily="2" charset="0"/>
                <a:ea typeface="Times New Roman" panose="02020603050405020304" pitchFamily="18" charset="0"/>
              </a:rPr>
              <a:t>MEDIA REPRESENTATION</a:t>
            </a:r>
          </a:p>
          <a:p>
            <a:pPr marL="0" marR="0" algn="r">
              <a:spcBef>
                <a:spcPts val="0"/>
              </a:spcBef>
              <a:spcAft>
                <a:spcPts val="0"/>
              </a:spcAft>
            </a:pPr>
            <a:r>
              <a:rPr lang="en-US" sz="1800" dirty="0">
                <a:effectLst/>
                <a:latin typeface="Optima" panose="02000503060000020004" pitchFamily="2" charset="0"/>
                <a:ea typeface="Times New Roman" panose="02020603050405020304" pitchFamily="18" charset="0"/>
              </a:rPr>
              <a:t>What depictions of LGBTQ+ people did you experience in the media growing up? What representations do you see today? How have the images of LGBTQ+ presented in the media impacted your views on sexual orientation and gender diversity?</a:t>
            </a:r>
            <a:endParaRPr lang="en-US"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75572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p:bldP spid="3" grpId="0"/>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AD5AE64-288F-47BD-0D74-63C40CE6AE82}"/>
              </a:ext>
            </a:extLst>
          </p:cNvPr>
          <p:cNvSpPr>
            <a:spLocks noGrp="1"/>
          </p:cNvSpPr>
          <p:nvPr>
            <p:ph type="title"/>
          </p:nvPr>
        </p:nvSpPr>
        <p:spPr>
          <a:xfrm>
            <a:off x="517891" y="424944"/>
            <a:ext cx="8229600" cy="542397"/>
          </a:xfrm>
        </p:spPr>
        <p:txBody>
          <a:bodyPr/>
          <a:lstStyle/>
          <a:p>
            <a:r>
              <a:rPr lang="en-US" sz="4000" dirty="0">
                <a:solidFill>
                  <a:srgbClr val="FFFA9B"/>
                </a:solidFill>
              </a:rPr>
              <a:t>Self-Assessment Activity</a:t>
            </a:r>
            <a:br>
              <a:rPr lang="en-US" sz="4000" dirty="0"/>
            </a:br>
            <a:endParaRPr lang="en-US" sz="2000" dirty="0"/>
          </a:p>
        </p:txBody>
      </p:sp>
      <p:pic>
        <p:nvPicPr>
          <p:cNvPr id="2" name="Picture 1">
            <a:extLst>
              <a:ext uri="{FF2B5EF4-FFF2-40B4-BE49-F238E27FC236}">
                <a16:creationId xmlns:a16="http://schemas.microsoft.com/office/drawing/2014/main" id="{5AB99122-45B6-230C-C15D-E0FD197B27FF}"/>
              </a:ext>
            </a:extLst>
          </p:cNvPr>
          <p:cNvPicPr>
            <a:picLocks noChangeAspect="1"/>
          </p:cNvPicPr>
          <p:nvPr/>
        </p:nvPicPr>
        <p:blipFill>
          <a:blip r:embed="rId3"/>
          <a:stretch>
            <a:fillRect/>
          </a:stretch>
        </p:blipFill>
        <p:spPr>
          <a:xfrm>
            <a:off x="2829062" y="1948069"/>
            <a:ext cx="3485875" cy="3485875"/>
          </a:xfrm>
          <a:prstGeom prst="rect">
            <a:avLst/>
          </a:prstGeom>
          <a:ln w="57150">
            <a:solidFill>
              <a:srgbClr val="50FFFE"/>
            </a:solidFill>
          </a:ln>
        </p:spPr>
      </p:pic>
      <p:sp>
        <p:nvSpPr>
          <p:cNvPr id="4" name="TextBox 3">
            <a:extLst>
              <a:ext uri="{FF2B5EF4-FFF2-40B4-BE49-F238E27FC236}">
                <a16:creationId xmlns:a16="http://schemas.microsoft.com/office/drawing/2014/main" id="{7F759DE7-335E-B2D2-574D-A0D3D73368B6}"/>
              </a:ext>
            </a:extLst>
          </p:cNvPr>
          <p:cNvSpPr txBox="1"/>
          <p:nvPr/>
        </p:nvSpPr>
        <p:spPr>
          <a:xfrm>
            <a:off x="2285999" y="5951621"/>
            <a:ext cx="4572000" cy="369332"/>
          </a:xfrm>
          <a:prstGeom prst="rect">
            <a:avLst/>
          </a:prstGeom>
          <a:noFill/>
        </p:spPr>
        <p:txBody>
          <a:bodyPr wrap="square">
            <a:spAutoFit/>
          </a:bodyPr>
          <a:lstStyle/>
          <a:p>
            <a:pPr algn="ctr"/>
            <a:r>
              <a:rPr lang="en-US" sz="1800" dirty="0"/>
              <a:t>…or </a:t>
            </a:r>
            <a:r>
              <a:rPr lang="en-US" sz="1800" dirty="0">
                <a:solidFill>
                  <a:srgbClr val="50FFFE"/>
                </a:solidFill>
              </a:rPr>
              <a:t>click the weblink </a:t>
            </a:r>
            <a:r>
              <a:rPr lang="en-US" sz="1800" dirty="0"/>
              <a:t>in the chat</a:t>
            </a:r>
            <a:endParaRPr lang="en-US" dirty="0"/>
          </a:p>
        </p:txBody>
      </p:sp>
      <p:cxnSp>
        <p:nvCxnSpPr>
          <p:cNvPr id="8" name="Straight Arrow Connector 7">
            <a:extLst>
              <a:ext uri="{FF2B5EF4-FFF2-40B4-BE49-F238E27FC236}">
                <a16:creationId xmlns:a16="http://schemas.microsoft.com/office/drawing/2014/main" id="{085F9AC0-DB42-E836-7E32-1FE570E93DC9}"/>
              </a:ext>
            </a:extLst>
          </p:cNvPr>
          <p:cNvCxnSpPr>
            <a:cxnSpLocks/>
          </p:cNvCxnSpPr>
          <p:nvPr/>
        </p:nvCxnSpPr>
        <p:spPr>
          <a:xfrm>
            <a:off x="6182138" y="6156165"/>
            <a:ext cx="2405272" cy="0"/>
          </a:xfrm>
          <a:prstGeom prst="straightConnector1">
            <a:avLst/>
          </a:prstGeom>
          <a:ln w="76200">
            <a:solidFill>
              <a:srgbClr val="FFFA9B"/>
            </a:solidFill>
            <a:tailEnd type="triangle"/>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5FAE6154-7F0D-6573-7EE1-3AF78091DB33}"/>
              </a:ext>
            </a:extLst>
          </p:cNvPr>
          <p:cNvSpPr txBox="1"/>
          <p:nvPr/>
        </p:nvSpPr>
        <p:spPr>
          <a:xfrm>
            <a:off x="2247298" y="1459257"/>
            <a:ext cx="4572000" cy="369332"/>
          </a:xfrm>
          <a:prstGeom prst="rect">
            <a:avLst/>
          </a:prstGeom>
          <a:noFill/>
        </p:spPr>
        <p:txBody>
          <a:bodyPr wrap="square">
            <a:spAutoFit/>
          </a:bodyPr>
          <a:lstStyle/>
          <a:p>
            <a:pPr algn="ctr"/>
            <a:r>
              <a:rPr lang="en-US" sz="1800" dirty="0">
                <a:solidFill>
                  <a:srgbClr val="50FFFE"/>
                </a:solidFill>
              </a:rPr>
              <a:t>Please Scan the QR Code</a:t>
            </a:r>
            <a:endParaRPr lang="en-US" dirty="0"/>
          </a:p>
        </p:txBody>
      </p:sp>
      <p:sp>
        <p:nvSpPr>
          <p:cNvPr id="13" name="TextBox 12">
            <a:extLst>
              <a:ext uri="{FF2B5EF4-FFF2-40B4-BE49-F238E27FC236}">
                <a16:creationId xmlns:a16="http://schemas.microsoft.com/office/drawing/2014/main" id="{1217CED4-1867-6BE5-D1FF-0766618BD05A}"/>
              </a:ext>
            </a:extLst>
          </p:cNvPr>
          <p:cNvSpPr txBox="1"/>
          <p:nvPr/>
        </p:nvSpPr>
        <p:spPr>
          <a:xfrm>
            <a:off x="9452113" y="628153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828312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185" name="Understand Getty’s organization wide commitment to to putting in place antiracist structures and systems that will lead to enduring change…"/>
          <p:cNvSpPr txBox="1"/>
          <p:nvPr/>
        </p:nvSpPr>
        <p:spPr>
          <a:xfrm>
            <a:off x="462985" y="1541752"/>
            <a:ext cx="8102278" cy="57323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spAutoFit/>
          </a:bodyPr>
          <a:lstStyle/>
          <a:p>
            <a:pPr marR="0" lvl="0" fontAlgn="base">
              <a:spcBef>
                <a:spcPts val="0"/>
              </a:spcBef>
              <a:spcAft>
                <a:spcPts val="1200"/>
              </a:spcAft>
            </a:pPr>
            <a:r>
              <a:rPr lang="en-US" sz="2500" b="1" i="1" dirty="0">
                <a:solidFill>
                  <a:srgbClr val="50FFFE"/>
                </a:solidFill>
                <a:latin typeface="Optima" panose="02000503060000020004" pitchFamily="2" charset="0"/>
                <a:ea typeface="Times New Roman" panose="02020603050405020304" pitchFamily="18" charset="0"/>
              </a:rPr>
              <a:t>Which items made you </a:t>
            </a:r>
            <a:r>
              <a:rPr lang="en-US" sz="2500" b="1" i="1" u="sng" dirty="0">
                <a:solidFill>
                  <a:srgbClr val="50FFFE"/>
                </a:solidFill>
                <a:latin typeface="Optima" panose="02000503060000020004" pitchFamily="2" charset="0"/>
                <a:ea typeface="Times New Roman" panose="02020603050405020304" pitchFamily="18" charset="0"/>
              </a:rPr>
              <a:t>more</a:t>
            </a:r>
            <a:r>
              <a:rPr lang="en-US" sz="2500" b="1" i="1" dirty="0">
                <a:solidFill>
                  <a:srgbClr val="50FFFE"/>
                </a:solidFill>
                <a:latin typeface="Optima" panose="02000503060000020004" pitchFamily="2" charset="0"/>
                <a:ea typeface="Times New Roman" panose="02020603050405020304" pitchFamily="18" charset="0"/>
              </a:rPr>
              <a:t> open/accepting towards sexual &amp; gender diversity? </a:t>
            </a:r>
            <a:r>
              <a:rPr lang="en-US" sz="1500" i="1" u="sng" dirty="0">
                <a:solidFill>
                  <a:schemeClr val="tx1">
                    <a:lumMod val="60000"/>
                    <a:lumOff val="40000"/>
                  </a:schemeClr>
                </a:solidFill>
              </a:rPr>
              <a:t>Rank the top three</a:t>
            </a:r>
            <a:r>
              <a:rPr lang="en-US" sz="1500" i="1" dirty="0">
                <a:solidFill>
                  <a:schemeClr val="tx1">
                    <a:lumMod val="60000"/>
                    <a:lumOff val="40000"/>
                  </a:schemeClr>
                </a:solidFill>
              </a:rPr>
              <a:t> (“1” being the item most responsible for your openness)</a:t>
            </a:r>
          </a:p>
          <a:p>
            <a:pPr marR="0" lvl="0" fontAlgn="base">
              <a:spcBef>
                <a:spcPts val="0"/>
              </a:spcBef>
              <a:spcAft>
                <a:spcPts val="1200"/>
              </a:spcAft>
            </a:pPr>
            <a:endParaRPr lang="en-US" sz="500" b="1" i="1" dirty="0">
              <a:solidFill>
                <a:srgbClr val="50FFFE"/>
              </a:solidFill>
              <a:latin typeface="Optima" panose="02000503060000020004" pitchFamily="2" charset="0"/>
              <a:ea typeface="Times New Roman" panose="02020603050405020304" pitchFamily="18" charset="0"/>
            </a:endParaRPr>
          </a:p>
          <a:p>
            <a:pPr marR="0" lvl="0" fontAlgn="base">
              <a:spcBef>
                <a:spcPts val="0"/>
              </a:spcBef>
              <a:spcAft>
                <a:spcPts val="1200"/>
              </a:spcAft>
            </a:pPr>
            <a:r>
              <a:rPr lang="en-US" b="1" dirty="0">
                <a:solidFill>
                  <a:schemeClr val="bg1"/>
                </a:solidFill>
                <a:latin typeface="Optima" panose="02000503060000020004" pitchFamily="2" charset="0"/>
                <a:ea typeface="Times New Roman" panose="02020603050405020304" pitchFamily="18" charset="0"/>
              </a:rPr>
              <a:t>__ LEVEL OF CONTACT </a:t>
            </a:r>
          </a:p>
          <a:p>
            <a:pPr marR="0" lvl="0" fontAlgn="base">
              <a:spcBef>
                <a:spcPts val="0"/>
              </a:spcBef>
              <a:spcAft>
                <a:spcPts val="1200"/>
              </a:spcAft>
            </a:pPr>
            <a:r>
              <a:rPr lang="en-US" b="1" dirty="0">
                <a:solidFill>
                  <a:schemeClr val="bg1"/>
                </a:solidFill>
                <a:latin typeface="Optima" panose="02000503060000020004" pitchFamily="2" charset="0"/>
                <a:ea typeface="Times New Roman" panose="02020603050405020304" pitchFamily="18" charset="0"/>
              </a:rPr>
              <a:t>__ RELIGIOUS VIEWS	</a:t>
            </a:r>
          </a:p>
          <a:p>
            <a:pPr fontAlgn="base">
              <a:spcAft>
                <a:spcPts val="1200"/>
              </a:spcAft>
            </a:pPr>
            <a:r>
              <a:rPr lang="en-US" b="1" dirty="0">
                <a:solidFill>
                  <a:schemeClr val="bg1"/>
                </a:solidFill>
                <a:latin typeface="Optima" panose="02000503060000020004" pitchFamily="2" charset="0"/>
                <a:ea typeface="Times New Roman" panose="02020603050405020304" pitchFamily="18" charset="0"/>
              </a:rPr>
              <a:t>__ HOME ENVIRONMENT</a:t>
            </a:r>
          </a:p>
          <a:p>
            <a:pPr fontAlgn="base">
              <a:spcAft>
                <a:spcPts val="1200"/>
              </a:spcAft>
            </a:pPr>
            <a:r>
              <a:rPr lang="en-US" b="1" dirty="0">
                <a:solidFill>
                  <a:schemeClr val="bg1"/>
                </a:solidFill>
                <a:latin typeface="Optima" panose="02000503060000020004" pitchFamily="2" charset="0"/>
                <a:ea typeface="Times New Roman" panose="02020603050405020304" pitchFamily="18" charset="0"/>
              </a:rPr>
              <a:t>__ SCHOOL ENVIRONMENT</a:t>
            </a:r>
          </a:p>
          <a:p>
            <a:pPr fontAlgn="base">
              <a:spcAft>
                <a:spcPts val="1200"/>
              </a:spcAft>
            </a:pPr>
            <a:r>
              <a:rPr lang="en-US" b="1" dirty="0">
                <a:solidFill>
                  <a:schemeClr val="bg1"/>
                </a:solidFill>
                <a:latin typeface="Optima" panose="02000503060000020004" pitchFamily="2" charset="0"/>
                <a:ea typeface="Times New Roman" panose="02020603050405020304" pitchFamily="18" charset="0"/>
              </a:rPr>
              <a:t>__ GENDER VIEWS</a:t>
            </a:r>
          </a:p>
          <a:p>
            <a:pPr fontAlgn="base">
              <a:spcAft>
                <a:spcPts val="1200"/>
              </a:spcAft>
            </a:pPr>
            <a:r>
              <a:rPr lang="en-US" b="1" dirty="0">
                <a:solidFill>
                  <a:schemeClr val="bg1"/>
                </a:solidFill>
                <a:latin typeface="Optima" panose="02000503060000020004" pitchFamily="2" charset="0"/>
                <a:ea typeface="Times New Roman" panose="02020603050405020304" pitchFamily="18" charset="0"/>
              </a:rPr>
              <a:t>__ PERSONAL EXPERIENCES</a:t>
            </a:r>
          </a:p>
          <a:p>
            <a:pPr fontAlgn="base">
              <a:spcAft>
                <a:spcPts val="1200"/>
              </a:spcAft>
            </a:pPr>
            <a:r>
              <a:rPr lang="en-US" b="1" dirty="0">
                <a:solidFill>
                  <a:schemeClr val="bg1"/>
                </a:solidFill>
                <a:latin typeface="Optima" panose="02000503060000020004" pitchFamily="2" charset="0"/>
                <a:ea typeface="Times New Roman" panose="02020603050405020304" pitchFamily="18" charset="0"/>
              </a:rPr>
              <a:t>__ MEDIA REPRESENTATION</a:t>
            </a:r>
          </a:p>
          <a:p>
            <a:pPr marL="342900" indent="-342900" fontAlgn="base">
              <a:spcAft>
                <a:spcPts val="1200"/>
              </a:spcAft>
              <a:buFont typeface="Wingdings" pitchFamily="2" charset="2"/>
              <a:buChar char="q"/>
            </a:pPr>
            <a:endParaRPr lang="en-US" b="1" dirty="0">
              <a:solidFill>
                <a:srgbClr val="50FFFE"/>
              </a:solidFill>
              <a:latin typeface="Optima" panose="02000503060000020004" pitchFamily="2" charset="0"/>
              <a:ea typeface="Times New Roman" panose="02020603050405020304" pitchFamily="18" charset="0"/>
            </a:endParaRPr>
          </a:p>
          <a:p>
            <a:pPr marL="342900" indent="-342900" fontAlgn="base">
              <a:spcAft>
                <a:spcPts val="1200"/>
              </a:spcAft>
              <a:buFont typeface="Wingdings" pitchFamily="2" charset="2"/>
              <a:buChar char="q"/>
            </a:pPr>
            <a:endParaRPr lang="en-US" b="1" dirty="0">
              <a:solidFill>
                <a:srgbClr val="50FFFE"/>
              </a:solidFill>
              <a:latin typeface="Optima" panose="02000503060000020004" pitchFamily="2" charset="0"/>
              <a:ea typeface="Times New Roman" panose="02020603050405020304" pitchFamily="18" charset="0"/>
            </a:endParaRPr>
          </a:p>
          <a:p>
            <a:pPr marL="342900" marR="0" lvl="0" indent="-342900" fontAlgn="base">
              <a:spcBef>
                <a:spcPts val="0"/>
              </a:spcBef>
              <a:spcAft>
                <a:spcPts val="1200"/>
              </a:spcAft>
              <a:buFont typeface="Wingdings" pitchFamily="2" charset="2"/>
              <a:buChar char="q"/>
            </a:pPr>
            <a:endParaRPr lang="en-US" b="1" dirty="0">
              <a:solidFill>
                <a:srgbClr val="50FFFE"/>
              </a:solidFill>
              <a:latin typeface="Optima" panose="02000503060000020004" pitchFamily="2" charset="0"/>
              <a:ea typeface="Times New Roman" panose="02020603050405020304" pitchFamily="18" charset="0"/>
            </a:endParaRPr>
          </a:p>
        </p:txBody>
      </p:sp>
      <p:sp>
        <p:nvSpPr>
          <p:cNvPr id="5" name="Title 1">
            <a:extLst>
              <a:ext uri="{FF2B5EF4-FFF2-40B4-BE49-F238E27FC236}">
                <a16:creationId xmlns:a16="http://schemas.microsoft.com/office/drawing/2014/main" id="{D79E9D49-8F08-70F7-A750-254206E2FC30}"/>
              </a:ext>
            </a:extLst>
          </p:cNvPr>
          <p:cNvSpPr txBox="1">
            <a:spLocks/>
          </p:cNvSpPr>
          <p:nvPr/>
        </p:nvSpPr>
        <p:spPr>
          <a:xfrm>
            <a:off x="366675" y="274638"/>
            <a:ext cx="8385175" cy="11430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pPr algn="ctr"/>
            <a:r>
              <a:rPr lang="en-US" sz="4000" dirty="0">
                <a:solidFill>
                  <a:schemeClr val="bg1"/>
                </a:solidFill>
                <a:latin typeface="Cambria" panose="02040503050406030204" pitchFamily="18" charset="0"/>
                <a:cs typeface="Calibri"/>
              </a:rPr>
              <a:t>Rank</a:t>
            </a:r>
          </a:p>
        </p:txBody>
      </p:sp>
      <p:sp>
        <p:nvSpPr>
          <p:cNvPr id="2" name="TextBox 1">
            <a:extLst>
              <a:ext uri="{FF2B5EF4-FFF2-40B4-BE49-F238E27FC236}">
                <a16:creationId xmlns:a16="http://schemas.microsoft.com/office/drawing/2014/main" id="{F738CEC0-D0DA-498E-4D39-70B21E98BCF9}"/>
              </a:ext>
            </a:extLst>
          </p:cNvPr>
          <p:cNvSpPr txBox="1"/>
          <p:nvPr/>
        </p:nvSpPr>
        <p:spPr>
          <a:xfrm>
            <a:off x="366675" y="4999135"/>
            <a:ext cx="375920" cy="33342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en-US" sz="1500" b="0" i="0" u="none" strike="noStrike" cap="none" spc="0" normalizeH="0" baseline="0" dirty="0">
                <a:ln>
                  <a:noFill/>
                </a:ln>
                <a:solidFill>
                  <a:schemeClr val="accent4">
                    <a:lumMod val="60000"/>
                    <a:lumOff val="40000"/>
                  </a:schemeClr>
                </a:solidFill>
                <a:effectLst/>
                <a:uFillTx/>
                <a:latin typeface="Ink Free" panose="03080402000500000000" pitchFamily="66" charset="0"/>
                <a:sym typeface="Helvetica Neue"/>
              </a:rPr>
              <a:t>1</a:t>
            </a:r>
          </a:p>
        </p:txBody>
      </p:sp>
      <p:sp>
        <p:nvSpPr>
          <p:cNvPr id="3" name="TextBox 2">
            <a:extLst>
              <a:ext uri="{FF2B5EF4-FFF2-40B4-BE49-F238E27FC236}">
                <a16:creationId xmlns:a16="http://schemas.microsoft.com/office/drawing/2014/main" id="{35C5BB3B-D09B-6AB6-5313-301AF0DC4434}"/>
              </a:ext>
            </a:extLst>
          </p:cNvPr>
          <p:cNvSpPr txBox="1"/>
          <p:nvPr/>
        </p:nvSpPr>
        <p:spPr>
          <a:xfrm>
            <a:off x="390777" y="2888124"/>
            <a:ext cx="375920" cy="33342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lang="en-US" sz="1500" dirty="0">
                <a:solidFill>
                  <a:schemeClr val="accent4">
                    <a:lumMod val="60000"/>
                    <a:lumOff val="40000"/>
                  </a:schemeClr>
                </a:solidFill>
                <a:latin typeface="Ink Free" panose="03080402000500000000" pitchFamily="66" charset="0"/>
                <a:sym typeface="Helvetica Neue"/>
              </a:rPr>
              <a:t>2</a:t>
            </a:r>
            <a:endParaRPr kumimoji="0" lang="en-US" sz="1500" b="0" i="0" u="none" strike="noStrike" cap="none" spc="0" normalizeH="0" baseline="0" dirty="0">
              <a:ln>
                <a:noFill/>
              </a:ln>
              <a:solidFill>
                <a:schemeClr val="accent4">
                  <a:lumMod val="60000"/>
                  <a:lumOff val="40000"/>
                </a:schemeClr>
              </a:solidFill>
              <a:effectLst/>
              <a:uFillTx/>
              <a:latin typeface="Ink Free" panose="03080402000500000000" pitchFamily="66" charset="0"/>
              <a:sym typeface="Helvetica Neue"/>
            </a:endParaRPr>
          </a:p>
        </p:txBody>
      </p:sp>
      <p:sp>
        <p:nvSpPr>
          <p:cNvPr id="4" name="TextBox 3">
            <a:extLst>
              <a:ext uri="{FF2B5EF4-FFF2-40B4-BE49-F238E27FC236}">
                <a16:creationId xmlns:a16="http://schemas.microsoft.com/office/drawing/2014/main" id="{1DB6BA94-9C95-22C2-DCC5-897093E92A10}"/>
              </a:ext>
            </a:extLst>
          </p:cNvPr>
          <p:cNvSpPr txBox="1"/>
          <p:nvPr/>
        </p:nvSpPr>
        <p:spPr>
          <a:xfrm>
            <a:off x="390777" y="5410441"/>
            <a:ext cx="375920" cy="33342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lang="en-US" sz="1500" dirty="0">
                <a:solidFill>
                  <a:schemeClr val="accent4">
                    <a:lumMod val="60000"/>
                    <a:lumOff val="40000"/>
                  </a:schemeClr>
                </a:solidFill>
                <a:latin typeface="Ink Free" panose="03080402000500000000" pitchFamily="66" charset="0"/>
                <a:sym typeface="Helvetica Neue"/>
              </a:rPr>
              <a:t>3</a:t>
            </a:r>
            <a:endParaRPr kumimoji="0" lang="en-US" sz="1500" b="0" i="0" u="none" strike="noStrike" cap="none" spc="0" normalizeH="0" baseline="0" dirty="0">
              <a:ln>
                <a:noFill/>
              </a:ln>
              <a:solidFill>
                <a:schemeClr val="accent4">
                  <a:lumMod val="60000"/>
                  <a:lumOff val="40000"/>
                </a:schemeClr>
              </a:solidFill>
              <a:effectLst/>
              <a:uFillTx/>
              <a:latin typeface="Ink Free" panose="03080402000500000000" pitchFamily="66" charset="0"/>
              <a:sym typeface="Helvetica Neue"/>
            </a:endParaRPr>
          </a:p>
        </p:txBody>
      </p:sp>
    </p:spTree>
    <p:extLst>
      <p:ext uri="{BB962C8B-B14F-4D97-AF65-F5344CB8AC3E}">
        <p14:creationId xmlns:p14="http://schemas.microsoft.com/office/powerpoint/2010/main" val="23060632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85">
                                            <p:txEl>
                                              <p:pRg st="0" end="0"/>
                                            </p:txEl>
                                          </p:spTgt>
                                        </p:tgtEl>
                                        <p:attrNameLst>
                                          <p:attrName>style.visibility</p:attrName>
                                        </p:attrNameLst>
                                      </p:cBhvr>
                                      <p:to>
                                        <p:strVal val="visible"/>
                                      </p:to>
                                    </p:set>
                                    <p:animEffect transition="in" filter="fade">
                                      <p:cBhvr>
                                        <p:cTn id="7" dur="1500"/>
                                        <p:tgtEl>
                                          <p:spTgt spid="18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2000"/>
                                        <p:tgtEl>
                                          <p:spTgt spid="2"/>
                                        </p:tgtEl>
                                      </p:cBhvr>
                                    </p:animEffect>
                                  </p:childTnLst>
                                </p:cTn>
                              </p:par>
                            </p:childTnLst>
                          </p:cTn>
                        </p:par>
                        <p:par>
                          <p:cTn id="13" fill="hold">
                            <p:stCondLst>
                              <p:cond delay="2000"/>
                            </p:stCondLst>
                            <p:childTnLst>
                              <p:par>
                                <p:cTn id="14" presetID="22" presetClass="entr" presetSubtype="1"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up)">
                                      <p:cBhvr>
                                        <p:cTn id="16" dur="2000"/>
                                        <p:tgtEl>
                                          <p:spTgt spid="3"/>
                                        </p:tgtEl>
                                      </p:cBhvr>
                                    </p:animEffect>
                                  </p:childTnLst>
                                </p:cTn>
                              </p:par>
                            </p:childTnLst>
                          </p:cTn>
                        </p:par>
                        <p:par>
                          <p:cTn id="17" fill="hold">
                            <p:stCondLst>
                              <p:cond delay="4000"/>
                            </p:stCondLst>
                            <p:childTnLst>
                              <p:par>
                                <p:cTn id="18" presetID="22" presetClass="entr" presetSubtype="1"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up)">
                                      <p:cBhvr>
                                        <p:cTn id="20"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9201B"/>
        </a:solidFill>
        <a:effectLst/>
      </p:bgPr>
    </p:bg>
    <p:spTree>
      <p:nvGrpSpPr>
        <p:cNvPr id="1" name=""/>
        <p:cNvGrpSpPr/>
        <p:nvPr/>
      </p:nvGrpSpPr>
      <p:grpSpPr>
        <a:xfrm>
          <a:off x="0" y="0"/>
          <a:ext cx="0" cy="0"/>
          <a:chOff x="0" y="0"/>
          <a:chExt cx="0" cy="0"/>
        </a:xfrm>
      </p:grpSpPr>
      <p:pic>
        <p:nvPicPr>
          <p:cNvPr id="187" name="Asset 1.png" descr="Asset 1.png"/>
          <p:cNvPicPr>
            <a:picLocks noChangeAspect="1"/>
          </p:cNvPicPr>
          <p:nvPr/>
        </p:nvPicPr>
        <p:blipFill>
          <a:blip r:embed="rId3">
            <a:alphaModFix amt="50486"/>
          </a:blip>
          <a:srcRect l="169" t="10121" r="169" b="10121"/>
          <a:stretch>
            <a:fillRect/>
          </a:stretch>
        </p:blipFill>
        <p:spPr>
          <a:xfrm>
            <a:off x="-2737284" y="26409"/>
            <a:ext cx="12363883" cy="6954684"/>
          </a:xfrm>
          <a:prstGeom prst="rect">
            <a:avLst/>
          </a:prstGeom>
          <a:ln w="12700">
            <a:miter lim="400000"/>
          </a:ln>
        </p:spPr>
      </p:pic>
      <p:sp>
        <p:nvSpPr>
          <p:cNvPr id="188" name="Rectangle"/>
          <p:cNvSpPr/>
          <p:nvPr/>
        </p:nvSpPr>
        <p:spPr>
          <a:xfrm>
            <a:off x="622027" y="1596660"/>
            <a:ext cx="8521973" cy="820077"/>
          </a:xfrm>
          <a:prstGeom prst="rect">
            <a:avLst/>
          </a:prstGeom>
          <a:solidFill>
            <a:srgbClr val="14483D"/>
          </a:solidFill>
          <a:ln w="12700">
            <a:miter lim="400000"/>
          </a:ln>
        </p:spPr>
        <p:txBody>
          <a:bodyPr lIns="19050" tIns="19050" rIns="19050" bIns="19050" anchor="ctr"/>
          <a:lstStyle/>
          <a:p>
            <a:pPr algn="ctr" defTabSz="309563" hangingPunct="0">
              <a:defRPr sz="3200">
                <a:solidFill>
                  <a:srgbClr val="000000"/>
                </a:solidFill>
                <a:latin typeface="Helvetica Neue Medium"/>
                <a:ea typeface="Helvetica Neue Medium"/>
                <a:cs typeface="Helvetica Neue Medium"/>
                <a:sym typeface="Helvetica Neue Medium"/>
              </a:defRPr>
            </a:pPr>
            <a:endParaRPr sz="1200" kern="0">
              <a:solidFill>
                <a:srgbClr val="000000"/>
              </a:solidFill>
              <a:latin typeface="Helvetica Neue Medium"/>
              <a:ea typeface="Helvetica Neue Medium"/>
              <a:cs typeface="Helvetica Neue Medium"/>
              <a:sym typeface="Helvetica Neue Medium"/>
            </a:endParaRPr>
          </a:p>
        </p:txBody>
      </p:sp>
      <p:sp>
        <p:nvSpPr>
          <p:cNvPr id="190" name="Rectangle"/>
          <p:cNvSpPr/>
          <p:nvPr/>
        </p:nvSpPr>
        <p:spPr>
          <a:xfrm>
            <a:off x="622027" y="2416737"/>
            <a:ext cx="8521973" cy="2969453"/>
          </a:xfrm>
          <a:prstGeom prst="rect">
            <a:avLst/>
          </a:prstGeom>
          <a:solidFill>
            <a:srgbClr val="09201B"/>
          </a:solidFill>
          <a:ln w="12700">
            <a:miter lim="400000"/>
          </a:ln>
        </p:spPr>
        <p:txBody>
          <a:bodyPr lIns="19050" tIns="19050" rIns="19050" bIns="19050" anchor="ctr"/>
          <a:lstStyle/>
          <a:p>
            <a:pPr algn="ctr" defTabSz="309563" hangingPunct="0">
              <a:defRPr sz="3200">
                <a:solidFill>
                  <a:srgbClr val="000000"/>
                </a:solidFill>
                <a:latin typeface="Helvetica Neue Medium"/>
                <a:ea typeface="Helvetica Neue Medium"/>
                <a:cs typeface="Helvetica Neue Medium"/>
                <a:sym typeface="Helvetica Neue Medium"/>
              </a:defRPr>
            </a:pPr>
            <a:endParaRPr sz="1200" kern="0">
              <a:solidFill>
                <a:srgbClr val="000000"/>
              </a:solidFill>
              <a:latin typeface="Helvetica Neue Medium"/>
              <a:ea typeface="Helvetica Neue Medium"/>
              <a:cs typeface="Helvetica Neue Medium"/>
              <a:sym typeface="Helvetica Neue Medium"/>
            </a:endParaRPr>
          </a:p>
        </p:txBody>
      </p:sp>
      <p:sp>
        <p:nvSpPr>
          <p:cNvPr id="191" name="Circle"/>
          <p:cNvSpPr/>
          <p:nvPr/>
        </p:nvSpPr>
        <p:spPr>
          <a:xfrm>
            <a:off x="2223799" y="2729670"/>
            <a:ext cx="163649" cy="163649"/>
          </a:xfrm>
          <a:prstGeom prst="ellipse">
            <a:avLst/>
          </a:prstGeom>
          <a:solidFill>
            <a:srgbClr val="FFFFFF"/>
          </a:solidFill>
          <a:ln w="12700">
            <a:miter lim="400000"/>
          </a:ln>
        </p:spPr>
        <p:txBody>
          <a:bodyPr lIns="19050" tIns="19050" rIns="19050" bIns="19050" anchor="ctr"/>
          <a:lstStyle/>
          <a:p>
            <a:pPr algn="ctr" defTabSz="309563" hangingPunct="0">
              <a:defRPr sz="3200">
                <a:solidFill>
                  <a:srgbClr val="FFFFFF"/>
                </a:solidFill>
                <a:latin typeface="Helvetica Neue Medium"/>
                <a:ea typeface="Helvetica Neue Medium"/>
                <a:cs typeface="Helvetica Neue Medium"/>
                <a:sym typeface="Helvetica Neue Medium"/>
              </a:defRPr>
            </a:pPr>
            <a:endParaRPr sz="1200" kern="0">
              <a:solidFill>
                <a:srgbClr val="FFFFFF"/>
              </a:solidFill>
              <a:latin typeface="Helvetica Neue Medium"/>
              <a:ea typeface="Helvetica Neue Medium"/>
              <a:cs typeface="Helvetica Neue Medium"/>
              <a:sym typeface="Helvetica Neue Medium"/>
            </a:endParaRPr>
          </a:p>
        </p:txBody>
      </p:sp>
      <p:sp>
        <p:nvSpPr>
          <p:cNvPr id="192" name="Circle"/>
          <p:cNvSpPr/>
          <p:nvPr/>
        </p:nvSpPr>
        <p:spPr>
          <a:xfrm>
            <a:off x="2223799" y="3093940"/>
            <a:ext cx="163649" cy="163649"/>
          </a:xfrm>
          <a:prstGeom prst="ellipse">
            <a:avLst/>
          </a:prstGeom>
          <a:solidFill>
            <a:srgbClr val="FFFFFF"/>
          </a:solidFill>
          <a:ln w="12700">
            <a:miter lim="400000"/>
          </a:ln>
        </p:spPr>
        <p:txBody>
          <a:bodyPr lIns="19050" tIns="19050" rIns="19050" bIns="19050" anchor="ctr"/>
          <a:lstStyle/>
          <a:p>
            <a:pPr algn="ctr" defTabSz="309563" hangingPunct="0">
              <a:defRPr sz="3200">
                <a:solidFill>
                  <a:srgbClr val="FFFFFF"/>
                </a:solidFill>
                <a:latin typeface="Helvetica Neue Medium"/>
                <a:ea typeface="Helvetica Neue Medium"/>
                <a:cs typeface="Helvetica Neue Medium"/>
                <a:sym typeface="Helvetica Neue Medium"/>
              </a:defRPr>
            </a:pPr>
            <a:endParaRPr sz="1200" kern="0">
              <a:solidFill>
                <a:srgbClr val="FFFFFF"/>
              </a:solidFill>
              <a:latin typeface="Helvetica Neue Medium"/>
              <a:ea typeface="Helvetica Neue Medium"/>
              <a:cs typeface="Helvetica Neue Medium"/>
              <a:sym typeface="Helvetica Neue Medium"/>
            </a:endParaRPr>
          </a:p>
        </p:txBody>
      </p:sp>
      <p:sp>
        <p:nvSpPr>
          <p:cNvPr id="193" name="Circle"/>
          <p:cNvSpPr/>
          <p:nvPr/>
        </p:nvSpPr>
        <p:spPr>
          <a:xfrm>
            <a:off x="2223799" y="3454898"/>
            <a:ext cx="163649" cy="163649"/>
          </a:xfrm>
          <a:prstGeom prst="ellipse">
            <a:avLst/>
          </a:prstGeom>
          <a:solidFill>
            <a:srgbClr val="FFFFFF"/>
          </a:solidFill>
          <a:ln w="12700">
            <a:miter lim="400000"/>
          </a:ln>
        </p:spPr>
        <p:txBody>
          <a:bodyPr lIns="19050" tIns="19050" rIns="19050" bIns="19050" anchor="ctr"/>
          <a:lstStyle/>
          <a:p>
            <a:pPr algn="ctr" defTabSz="309563" hangingPunct="0">
              <a:defRPr sz="3200">
                <a:solidFill>
                  <a:srgbClr val="FFFFFF"/>
                </a:solidFill>
                <a:latin typeface="Helvetica Neue Medium"/>
                <a:ea typeface="Helvetica Neue Medium"/>
                <a:cs typeface="Helvetica Neue Medium"/>
                <a:sym typeface="Helvetica Neue Medium"/>
              </a:defRPr>
            </a:pPr>
            <a:endParaRPr sz="1200" kern="0">
              <a:solidFill>
                <a:srgbClr val="FFFFFF"/>
              </a:solidFill>
              <a:latin typeface="Helvetica Neue Medium"/>
              <a:ea typeface="Helvetica Neue Medium"/>
              <a:cs typeface="Helvetica Neue Medium"/>
              <a:sym typeface="Helvetica Neue Medium"/>
            </a:endParaRPr>
          </a:p>
        </p:txBody>
      </p:sp>
      <p:sp>
        <p:nvSpPr>
          <p:cNvPr id="194" name="Circle"/>
          <p:cNvSpPr/>
          <p:nvPr/>
        </p:nvSpPr>
        <p:spPr>
          <a:xfrm>
            <a:off x="2223799" y="3819167"/>
            <a:ext cx="163649" cy="163649"/>
          </a:xfrm>
          <a:prstGeom prst="ellipse">
            <a:avLst/>
          </a:prstGeom>
          <a:solidFill>
            <a:srgbClr val="FFFFFF"/>
          </a:solidFill>
          <a:ln w="12700">
            <a:miter lim="400000"/>
          </a:ln>
        </p:spPr>
        <p:txBody>
          <a:bodyPr lIns="19050" tIns="19050" rIns="19050" bIns="19050" anchor="ctr"/>
          <a:lstStyle/>
          <a:p>
            <a:pPr algn="ctr" defTabSz="309563" hangingPunct="0">
              <a:defRPr sz="3200">
                <a:solidFill>
                  <a:srgbClr val="FFFFFF"/>
                </a:solidFill>
                <a:latin typeface="Helvetica Neue Medium"/>
                <a:ea typeface="Helvetica Neue Medium"/>
                <a:cs typeface="Helvetica Neue Medium"/>
                <a:sym typeface="Helvetica Neue Medium"/>
              </a:defRPr>
            </a:pPr>
            <a:endParaRPr sz="1200" kern="0">
              <a:solidFill>
                <a:srgbClr val="FFFFFF"/>
              </a:solidFill>
              <a:latin typeface="Helvetica Neue Medium"/>
              <a:ea typeface="Helvetica Neue Medium"/>
              <a:cs typeface="Helvetica Neue Medium"/>
              <a:sym typeface="Helvetica Neue Medium"/>
            </a:endParaRPr>
          </a:p>
        </p:txBody>
      </p:sp>
      <p:sp>
        <p:nvSpPr>
          <p:cNvPr id="195" name="No clue, never heard of it"/>
          <p:cNvSpPr txBox="1"/>
          <p:nvPr/>
        </p:nvSpPr>
        <p:spPr>
          <a:xfrm>
            <a:off x="2571546" y="2711104"/>
            <a:ext cx="5933436" cy="2058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9050" tIns="19050" rIns="19050" bIns="19050">
            <a:spAutoFit/>
          </a:bodyPr>
          <a:lstStyle>
            <a:lvl1pPr algn="l">
              <a:defRPr sz="2900">
                <a:solidFill>
                  <a:srgbClr val="FFFFFF"/>
                </a:solidFill>
                <a:latin typeface="Helvetica Neue Light"/>
                <a:ea typeface="Helvetica Neue Light"/>
                <a:cs typeface="Helvetica Neue Light"/>
                <a:sym typeface="Helvetica Neue Light"/>
              </a:defRPr>
            </a:lvl1pPr>
          </a:lstStyle>
          <a:p>
            <a:pPr defTabSz="914377" hangingPunct="0"/>
            <a:r>
              <a:rPr lang="en-US" sz="1088" kern="0" dirty="0"/>
              <a:t>Level of contact </a:t>
            </a:r>
          </a:p>
        </p:txBody>
      </p:sp>
      <p:sp>
        <p:nvSpPr>
          <p:cNvPr id="196" name="I have heard it, but don't really know what it means (wouldn't be able to explain it to someone else)"/>
          <p:cNvSpPr txBox="1"/>
          <p:nvPr/>
        </p:nvSpPr>
        <p:spPr>
          <a:xfrm>
            <a:off x="2571546" y="3075373"/>
            <a:ext cx="5933436" cy="2058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9050" tIns="19050" rIns="19050" bIns="19050">
            <a:spAutoFit/>
          </a:bodyPr>
          <a:lstStyle>
            <a:lvl1pPr algn="l">
              <a:defRPr sz="2900">
                <a:solidFill>
                  <a:srgbClr val="FFFFFF"/>
                </a:solidFill>
                <a:latin typeface="Helvetica Neue Light"/>
                <a:ea typeface="Helvetica Neue Light"/>
                <a:cs typeface="Helvetica Neue Light"/>
                <a:sym typeface="Helvetica Neue Light"/>
              </a:defRPr>
            </a:lvl1pPr>
          </a:lstStyle>
          <a:p>
            <a:pPr defTabSz="914377" hangingPunct="0"/>
            <a:r>
              <a:rPr lang="en-US" sz="1088" kern="0" dirty="0"/>
              <a:t>Religious views </a:t>
            </a:r>
          </a:p>
        </p:txBody>
      </p:sp>
      <p:sp>
        <p:nvSpPr>
          <p:cNvPr id="197" name="Read an article/saw a clip/friend tried to explain (basic knowledge)"/>
          <p:cNvSpPr txBox="1"/>
          <p:nvPr/>
        </p:nvSpPr>
        <p:spPr>
          <a:xfrm>
            <a:off x="2571546" y="3436331"/>
            <a:ext cx="5933436" cy="2058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9050" tIns="19050" rIns="19050" bIns="19050">
            <a:spAutoFit/>
          </a:bodyPr>
          <a:lstStyle>
            <a:lvl1pPr algn="l">
              <a:defRPr sz="2900">
                <a:solidFill>
                  <a:srgbClr val="FFFFFF"/>
                </a:solidFill>
                <a:latin typeface="Helvetica Neue Light"/>
                <a:ea typeface="Helvetica Neue Light"/>
                <a:cs typeface="Helvetica Neue Light"/>
                <a:sym typeface="Helvetica Neue Light"/>
              </a:defRPr>
            </a:lvl1pPr>
          </a:lstStyle>
          <a:p>
            <a:pPr defTabSz="914377" hangingPunct="0"/>
            <a:r>
              <a:rPr lang="en-US" sz="1088" kern="0" dirty="0"/>
              <a:t>Home environment</a:t>
            </a:r>
          </a:p>
        </p:txBody>
      </p:sp>
      <p:sp>
        <p:nvSpPr>
          <p:cNvPr id="198" name="Read a book/attended a training (moderate knowledge)"/>
          <p:cNvSpPr txBox="1"/>
          <p:nvPr/>
        </p:nvSpPr>
        <p:spPr>
          <a:xfrm>
            <a:off x="2571546" y="3800601"/>
            <a:ext cx="5933436" cy="2058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9050" tIns="19050" rIns="19050" bIns="19050">
            <a:spAutoFit/>
          </a:bodyPr>
          <a:lstStyle>
            <a:lvl1pPr algn="l">
              <a:defRPr sz="2900">
                <a:solidFill>
                  <a:srgbClr val="FFFFFF"/>
                </a:solidFill>
                <a:latin typeface="Helvetica Neue Light"/>
                <a:ea typeface="Helvetica Neue Light"/>
                <a:cs typeface="Helvetica Neue Light"/>
                <a:sym typeface="Helvetica Neue Light"/>
              </a:defRPr>
            </a:lvl1pPr>
          </a:lstStyle>
          <a:p>
            <a:pPr defTabSz="914377" hangingPunct="0"/>
            <a:r>
              <a:rPr lang="en-US" sz="1088" kern="0" dirty="0"/>
              <a:t>School environment</a:t>
            </a:r>
          </a:p>
        </p:txBody>
      </p:sp>
      <p:sp>
        <p:nvSpPr>
          <p:cNvPr id="199" name="What is your level of familiarity with antiracism?"/>
          <p:cNvSpPr txBox="1"/>
          <p:nvPr/>
        </p:nvSpPr>
        <p:spPr>
          <a:xfrm>
            <a:off x="2223799" y="1833573"/>
            <a:ext cx="6539201" cy="3462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nchor="ctr">
            <a:spAutoFit/>
          </a:bodyPr>
          <a:lstStyle>
            <a:lvl1pPr algn="l">
              <a:defRPr sz="5600" b="1">
                <a:solidFill>
                  <a:srgbClr val="E59D00"/>
                </a:solidFill>
              </a:defRPr>
            </a:lvl1pPr>
          </a:lstStyle>
          <a:p>
            <a:pPr defTabSz="914377" hangingPunct="0"/>
            <a:r>
              <a:rPr lang="en-US" sz="2000" kern="0" dirty="0">
                <a:solidFill>
                  <a:schemeClr val="accent4">
                    <a:lumMod val="40000"/>
                    <a:lumOff val="60000"/>
                  </a:schemeClr>
                </a:solidFill>
                <a:latin typeface="Helvetica Neue"/>
                <a:ea typeface="Helvetica Neue"/>
                <a:cs typeface="Helvetica Neue"/>
                <a:sym typeface="Helvetica Neue"/>
              </a:rPr>
              <a:t>Poll 3a: </a:t>
            </a:r>
            <a:r>
              <a:rPr lang="en-US" sz="2000" b="0" kern="0" dirty="0">
                <a:solidFill>
                  <a:schemeClr val="accent4">
                    <a:lumMod val="40000"/>
                    <a:lumOff val="60000"/>
                  </a:schemeClr>
                </a:solidFill>
                <a:latin typeface="Helvetica Neue"/>
                <a:ea typeface="Helvetica Neue"/>
                <a:cs typeface="Helvetica Neue"/>
                <a:sym typeface="Helvetica Neue"/>
              </a:rPr>
              <a:t>What did you rank for #1?</a:t>
            </a:r>
            <a:endParaRPr sz="2000" b="0" kern="0" dirty="0">
              <a:solidFill>
                <a:schemeClr val="accent4">
                  <a:lumMod val="40000"/>
                  <a:lumOff val="60000"/>
                </a:schemeClr>
              </a:solidFill>
              <a:latin typeface="Helvetica Neue"/>
              <a:ea typeface="Helvetica Neue"/>
              <a:cs typeface="Helvetica Neue"/>
              <a:sym typeface="Helvetica Neue"/>
            </a:endParaRPr>
          </a:p>
        </p:txBody>
      </p:sp>
      <p:sp>
        <p:nvSpPr>
          <p:cNvPr id="200" name="Circle"/>
          <p:cNvSpPr/>
          <p:nvPr/>
        </p:nvSpPr>
        <p:spPr>
          <a:xfrm>
            <a:off x="2223799" y="4183437"/>
            <a:ext cx="163649" cy="163649"/>
          </a:xfrm>
          <a:prstGeom prst="ellipse">
            <a:avLst/>
          </a:prstGeom>
          <a:solidFill>
            <a:srgbClr val="FFFFFF"/>
          </a:solidFill>
          <a:ln w="12700">
            <a:miter lim="400000"/>
          </a:ln>
        </p:spPr>
        <p:txBody>
          <a:bodyPr lIns="19050" tIns="19050" rIns="19050" bIns="19050" anchor="ctr"/>
          <a:lstStyle/>
          <a:p>
            <a:pPr algn="ctr" defTabSz="309563" hangingPunct="0">
              <a:defRPr sz="3200">
                <a:solidFill>
                  <a:srgbClr val="FFFFFF"/>
                </a:solidFill>
                <a:latin typeface="Helvetica Neue Medium"/>
                <a:ea typeface="Helvetica Neue Medium"/>
                <a:cs typeface="Helvetica Neue Medium"/>
                <a:sym typeface="Helvetica Neue Medium"/>
              </a:defRPr>
            </a:pPr>
            <a:endParaRPr sz="1200" kern="0">
              <a:solidFill>
                <a:srgbClr val="FFFFFF"/>
              </a:solidFill>
              <a:latin typeface="Helvetica Neue Medium"/>
              <a:ea typeface="Helvetica Neue Medium"/>
              <a:cs typeface="Helvetica Neue Medium"/>
              <a:sym typeface="Helvetica Neue Medium"/>
            </a:endParaRPr>
          </a:p>
        </p:txBody>
      </p:sp>
      <p:sp>
        <p:nvSpPr>
          <p:cNvPr id="201" name="Ongoing learning; read multiple books and/or attended multiple trainings (expert knowledge)"/>
          <p:cNvSpPr txBox="1"/>
          <p:nvPr/>
        </p:nvSpPr>
        <p:spPr>
          <a:xfrm>
            <a:off x="2571546" y="4164870"/>
            <a:ext cx="5933436" cy="2058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9050" tIns="19050" rIns="19050" bIns="19050">
            <a:spAutoFit/>
          </a:bodyPr>
          <a:lstStyle>
            <a:lvl1pPr algn="l">
              <a:defRPr sz="2900">
                <a:solidFill>
                  <a:srgbClr val="FFFFFF"/>
                </a:solidFill>
                <a:latin typeface="Helvetica Neue Light"/>
                <a:ea typeface="Helvetica Neue Light"/>
                <a:cs typeface="Helvetica Neue Light"/>
                <a:sym typeface="Helvetica Neue Light"/>
              </a:defRPr>
            </a:lvl1pPr>
          </a:lstStyle>
          <a:p>
            <a:pPr defTabSz="914377" hangingPunct="0"/>
            <a:r>
              <a:rPr lang="en-US" sz="1088" kern="0" dirty="0"/>
              <a:t>Gender views</a:t>
            </a:r>
          </a:p>
        </p:txBody>
      </p:sp>
      <p:sp>
        <p:nvSpPr>
          <p:cNvPr id="2" name="Circle">
            <a:extLst>
              <a:ext uri="{FF2B5EF4-FFF2-40B4-BE49-F238E27FC236}">
                <a16:creationId xmlns:a16="http://schemas.microsoft.com/office/drawing/2014/main" id="{40DCD14A-BD45-4E5F-E909-EDD33EB4FAF4}"/>
              </a:ext>
            </a:extLst>
          </p:cNvPr>
          <p:cNvSpPr/>
          <p:nvPr/>
        </p:nvSpPr>
        <p:spPr>
          <a:xfrm>
            <a:off x="2223799" y="4546270"/>
            <a:ext cx="163649" cy="163649"/>
          </a:xfrm>
          <a:prstGeom prst="ellipse">
            <a:avLst/>
          </a:prstGeom>
          <a:solidFill>
            <a:srgbClr val="FFFFFF"/>
          </a:solidFill>
          <a:ln w="12700">
            <a:miter lim="400000"/>
          </a:ln>
        </p:spPr>
        <p:txBody>
          <a:bodyPr lIns="19050" tIns="19050" rIns="19050" bIns="19050" anchor="ctr"/>
          <a:lstStyle/>
          <a:p>
            <a:pPr algn="ctr" defTabSz="309563" hangingPunct="0">
              <a:defRPr sz="3200">
                <a:solidFill>
                  <a:srgbClr val="FFFFFF"/>
                </a:solidFill>
                <a:latin typeface="Helvetica Neue Medium"/>
                <a:ea typeface="Helvetica Neue Medium"/>
                <a:cs typeface="Helvetica Neue Medium"/>
                <a:sym typeface="Helvetica Neue Medium"/>
              </a:defRPr>
            </a:pPr>
            <a:endParaRPr sz="1200" kern="0">
              <a:solidFill>
                <a:srgbClr val="FFFFFF"/>
              </a:solidFill>
              <a:latin typeface="Helvetica Neue Medium"/>
              <a:ea typeface="Helvetica Neue Medium"/>
              <a:cs typeface="Helvetica Neue Medium"/>
              <a:sym typeface="Helvetica Neue Medium"/>
            </a:endParaRPr>
          </a:p>
        </p:txBody>
      </p:sp>
      <p:sp>
        <p:nvSpPr>
          <p:cNvPr id="3" name="Read a book/attended a training (moderate knowledge)">
            <a:extLst>
              <a:ext uri="{FF2B5EF4-FFF2-40B4-BE49-F238E27FC236}">
                <a16:creationId xmlns:a16="http://schemas.microsoft.com/office/drawing/2014/main" id="{DE07FE6D-CFE5-3F7D-EE72-83CD4384FEBC}"/>
              </a:ext>
            </a:extLst>
          </p:cNvPr>
          <p:cNvSpPr txBox="1"/>
          <p:nvPr/>
        </p:nvSpPr>
        <p:spPr>
          <a:xfrm>
            <a:off x="2571546" y="4527704"/>
            <a:ext cx="5933436" cy="2058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9050" tIns="19050" rIns="19050" bIns="19050">
            <a:spAutoFit/>
          </a:bodyPr>
          <a:lstStyle>
            <a:lvl1pPr algn="l">
              <a:defRPr sz="2900">
                <a:solidFill>
                  <a:srgbClr val="FFFFFF"/>
                </a:solidFill>
                <a:latin typeface="Helvetica Neue Light"/>
                <a:ea typeface="Helvetica Neue Light"/>
                <a:cs typeface="Helvetica Neue Light"/>
                <a:sym typeface="Helvetica Neue Light"/>
              </a:defRPr>
            </a:lvl1pPr>
          </a:lstStyle>
          <a:p>
            <a:pPr defTabSz="914377" hangingPunct="0"/>
            <a:r>
              <a:rPr lang="en-US" sz="1088" kern="0" dirty="0"/>
              <a:t>School environment</a:t>
            </a:r>
          </a:p>
        </p:txBody>
      </p:sp>
      <p:sp>
        <p:nvSpPr>
          <p:cNvPr id="4" name="Circle">
            <a:extLst>
              <a:ext uri="{FF2B5EF4-FFF2-40B4-BE49-F238E27FC236}">
                <a16:creationId xmlns:a16="http://schemas.microsoft.com/office/drawing/2014/main" id="{05B7E46A-3D6C-19EB-1743-49D9BC4DDBBC}"/>
              </a:ext>
            </a:extLst>
          </p:cNvPr>
          <p:cNvSpPr/>
          <p:nvPr/>
        </p:nvSpPr>
        <p:spPr>
          <a:xfrm>
            <a:off x="2223799" y="4910540"/>
            <a:ext cx="163649" cy="163649"/>
          </a:xfrm>
          <a:prstGeom prst="ellipse">
            <a:avLst/>
          </a:prstGeom>
          <a:solidFill>
            <a:srgbClr val="FFFFFF"/>
          </a:solidFill>
          <a:ln w="12700">
            <a:miter lim="400000"/>
          </a:ln>
        </p:spPr>
        <p:txBody>
          <a:bodyPr lIns="19050" tIns="19050" rIns="19050" bIns="19050" anchor="ctr"/>
          <a:lstStyle/>
          <a:p>
            <a:pPr algn="ctr" defTabSz="309563" hangingPunct="0">
              <a:defRPr sz="3200">
                <a:solidFill>
                  <a:srgbClr val="FFFFFF"/>
                </a:solidFill>
                <a:latin typeface="Helvetica Neue Medium"/>
                <a:ea typeface="Helvetica Neue Medium"/>
                <a:cs typeface="Helvetica Neue Medium"/>
                <a:sym typeface="Helvetica Neue Medium"/>
              </a:defRPr>
            </a:pPr>
            <a:endParaRPr sz="1200" kern="0">
              <a:solidFill>
                <a:srgbClr val="FFFFFF"/>
              </a:solidFill>
              <a:latin typeface="Helvetica Neue Medium"/>
              <a:ea typeface="Helvetica Neue Medium"/>
              <a:cs typeface="Helvetica Neue Medium"/>
              <a:sym typeface="Helvetica Neue Medium"/>
            </a:endParaRPr>
          </a:p>
        </p:txBody>
      </p:sp>
      <p:sp>
        <p:nvSpPr>
          <p:cNvPr id="5" name="Ongoing learning; read multiple books and/or attended multiple trainings (expert knowledge)">
            <a:extLst>
              <a:ext uri="{FF2B5EF4-FFF2-40B4-BE49-F238E27FC236}">
                <a16:creationId xmlns:a16="http://schemas.microsoft.com/office/drawing/2014/main" id="{63BCF46D-B2B3-F0B8-69A9-E19A81A820CB}"/>
              </a:ext>
            </a:extLst>
          </p:cNvPr>
          <p:cNvSpPr txBox="1"/>
          <p:nvPr/>
        </p:nvSpPr>
        <p:spPr>
          <a:xfrm>
            <a:off x="2571546" y="4891973"/>
            <a:ext cx="5933436" cy="2058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9050" tIns="19050" rIns="19050" bIns="19050">
            <a:spAutoFit/>
          </a:bodyPr>
          <a:lstStyle>
            <a:lvl1pPr algn="l">
              <a:defRPr sz="2900">
                <a:solidFill>
                  <a:srgbClr val="FFFFFF"/>
                </a:solidFill>
                <a:latin typeface="Helvetica Neue Light"/>
                <a:ea typeface="Helvetica Neue Light"/>
                <a:cs typeface="Helvetica Neue Light"/>
                <a:sym typeface="Helvetica Neue Light"/>
              </a:defRPr>
            </a:lvl1pPr>
          </a:lstStyle>
          <a:p>
            <a:pPr defTabSz="914377" hangingPunct="0"/>
            <a:r>
              <a:rPr lang="en-US" sz="1088" kern="0" dirty="0"/>
              <a:t>Gender views</a:t>
            </a:r>
          </a:p>
        </p:txBody>
      </p:sp>
    </p:spTree>
    <p:extLst>
      <p:ext uri="{BB962C8B-B14F-4D97-AF65-F5344CB8AC3E}">
        <p14:creationId xmlns:p14="http://schemas.microsoft.com/office/powerpoint/2010/main" val="41586748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185" name="Understand Getty’s organization wide commitment to to putting in place antiracist structures and systems that will lead to enduring change…"/>
          <p:cNvSpPr txBox="1"/>
          <p:nvPr/>
        </p:nvSpPr>
        <p:spPr>
          <a:xfrm>
            <a:off x="462985" y="1541752"/>
            <a:ext cx="8102278" cy="55784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spAutoFit/>
          </a:bodyPr>
          <a:lstStyle/>
          <a:p>
            <a:pPr lvl="0" fontAlgn="base">
              <a:spcAft>
                <a:spcPts val="1200"/>
              </a:spcAft>
            </a:pPr>
            <a:r>
              <a:rPr lang="en-US" sz="2500" b="1" i="1" dirty="0">
                <a:solidFill>
                  <a:srgbClr val="50FFFE"/>
                </a:solidFill>
                <a:latin typeface="Optima" panose="02000503060000020004" pitchFamily="2" charset="0"/>
                <a:ea typeface="Times New Roman" panose="02020603050405020304" pitchFamily="18" charset="0"/>
              </a:rPr>
              <a:t>Which items made you </a:t>
            </a:r>
            <a:r>
              <a:rPr lang="en-US" sz="2500" b="1" i="1" u="sng" dirty="0">
                <a:solidFill>
                  <a:srgbClr val="50FFFE"/>
                </a:solidFill>
                <a:latin typeface="Optima" panose="02000503060000020004" pitchFamily="2" charset="0"/>
                <a:ea typeface="Times New Roman" panose="02020603050405020304" pitchFamily="18" charset="0"/>
              </a:rPr>
              <a:t>less</a:t>
            </a:r>
            <a:r>
              <a:rPr lang="en-US" sz="2500" b="1" i="1" dirty="0">
                <a:solidFill>
                  <a:srgbClr val="50FFFE"/>
                </a:solidFill>
                <a:latin typeface="Optima" panose="02000503060000020004" pitchFamily="2" charset="0"/>
                <a:ea typeface="Times New Roman" panose="02020603050405020304" pitchFamily="18" charset="0"/>
              </a:rPr>
              <a:t> open/accepting towards sexual &amp; gender diversity?</a:t>
            </a:r>
            <a:r>
              <a:rPr lang="en-US" sz="1500" i="1" dirty="0">
                <a:solidFill>
                  <a:srgbClr val="5E5E5E">
                    <a:lumMod val="60000"/>
                    <a:lumOff val="40000"/>
                  </a:srgbClr>
                </a:solidFill>
              </a:rPr>
              <a:t> </a:t>
            </a:r>
            <a:r>
              <a:rPr lang="en-US" sz="1500" i="1" u="sng" dirty="0">
                <a:solidFill>
                  <a:srgbClr val="5E5E5E">
                    <a:lumMod val="60000"/>
                    <a:lumOff val="40000"/>
                  </a:srgbClr>
                </a:solidFill>
              </a:rPr>
              <a:t>Rank the top three</a:t>
            </a:r>
            <a:r>
              <a:rPr lang="en-US" sz="1500" i="1" dirty="0">
                <a:solidFill>
                  <a:srgbClr val="5E5E5E">
                    <a:lumMod val="60000"/>
                    <a:lumOff val="40000"/>
                  </a:srgbClr>
                </a:solidFill>
              </a:rPr>
              <a:t> (“1” being the item most responsible for your openness)</a:t>
            </a:r>
          </a:p>
          <a:p>
            <a:pPr fontAlgn="base">
              <a:spcAft>
                <a:spcPts val="1200"/>
              </a:spcAft>
            </a:pPr>
            <a:endParaRPr lang="en-US" sz="500" b="1" i="1" dirty="0">
              <a:solidFill>
                <a:srgbClr val="50FFFE"/>
              </a:solidFill>
              <a:latin typeface="Optima" panose="02000503060000020004" pitchFamily="2" charset="0"/>
              <a:ea typeface="Times New Roman" panose="02020603050405020304" pitchFamily="18" charset="0"/>
            </a:endParaRPr>
          </a:p>
          <a:p>
            <a:pPr marR="0" lvl="0" fontAlgn="base">
              <a:spcBef>
                <a:spcPts val="0"/>
              </a:spcBef>
              <a:spcAft>
                <a:spcPts val="1200"/>
              </a:spcAft>
            </a:pPr>
            <a:r>
              <a:rPr lang="en-US" b="1" dirty="0">
                <a:solidFill>
                  <a:schemeClr val="bg1"/>
                </a:solidFill>
                <a:latin typeface="Optima" panose="02000503060000020004" pitchFamily="2" charset="0"/>
                <a:ea typeface="Times New Roman" panose="02020603050405020304" pitchFamily="18" charset="0"/>
              </a:rPr>
              <a:t>__ LEVEL OF CONTACT </a:t>
            </a:r>
          </a:p>
          <a:p>
            <a:pPr marR="0" lvl="0" fontAlgn="base">
              <a:spcBef>
                <a:spcPts val="0"/>
              </a:spcBef>
              <a:spcAft>
                <a:spcPts val="1200"/>
              </a:spcAft>
            </a:pPr>
            <a:r>
              <a:rPr lang="en-US" b="1" dirty="0">
                <a:solidFill>
                  <a:schemeClr val="bg1"/>
                </a:solidFill>
                <a:latin typeface="Optima" panose="02000503060000020004" pitchFamily="2" charset="0"/>
                <a:ea typeface="Times New Roman" panose="02020603050405020304" pitchFamily="18" charset="0"/>
              </a:rPr>
              <a:t>__ RELIGIOUS VIEWS	</a:t>
            </a:r>
          </a:p>
          <a:p>
            <a:pPr fontAlgn="base">
              <a:spcAft>
                <a:spcPts val="1200"/>
              </a:spcAft>
            </a:pPr>
            <a:r>
              <a:rPr lang="en-US" b="1" dirty="0">
                <a:solidFill>
                  <a:schemeClr val="bg1"/>
                </a:solidFill>
                <a:latin typeface="Optima" panose="02000503060000020004" pitchFamily="2" charset="0"/>
                <a:ea typeface="Times New Roman" panose="02020603050405020304" pitchFamily="18" charset="0"/>
              </a:rPr>
              <a:t>__ HOME ENVIRONMENT</a:t>
            </a:r>
          </a:p>
          <a:p>
            <a:pPr fontAlgn="base">
              <a:spcAft>
                <a:spcPts val="1200"/>
              </a:spcAft>
            </a:pPr>
            <a:r>
              <a:rPr lang="en-US" b="1" dirty="0">
                <a:solidFill>
                  <a:schemeClr val="bg1"/>
                </a:solidFill>
                <a:latin typeface="Optima" panose="02000503060000020004" pitchFamily="2" charset="0"/>
                <a:ea typeface="Times New Roman" panose="02020603050405020304" pitchFamily="18" charset="0"/>
              </a:rPr>
              <a:t>__ SCHOOL ENVIRONMENT</a:t>
            </a:r>
          </a:p>
          <a:p>
            <a:pPr fontAlgn="base">
              <a:spcAft>
                <a:spcPts val="1200"/>
              </a:spcAft>
            </a:pPr>
            <a:r>
              <a:rPr lang="en-US" b="1" dirty="0">
                <a:solidFill>
                  <a:schemeClr val="bg1"/>
                </a:solidFill>
                <a:latin typeface="Optima" panose="02000503060000020004" pitchFamily="2" charset="0"/>
                <a:ea typeface="Times New Roman" panose="02020603050405020304" pitchFamily="18" charset="0"/>
              </a:rPr>
              <a:t>__ GENDER VIEWS</a:t>
            </a:r>
          </a:p>
          <a:p>
            <a:pPr fontAlgn="base">
              <a:spcAft>
                <a:spcPts val="1200"/>
              </a:spcAft>
            </a:pPr>
            <a:r>
              <a:rPr lang="en-US" b="1" dirty="0">
                <a:solidFill>
                  <a:schemeClr val="bg1"/>
                </a:solidFill>
                <a:latin typeface="Optima" panose="02000503060000020004" pitchFamily="2" charset="0"/>
                <a:ea typeface="Times New Roman" panose="02020603050405020304" pitchFamily="18" charset="0"/>
              </a:rPr>
              <a:t>__ PERSONAL EXPERIENCES</a:t>
            </a:r>
          </a:p>
          <a:p>
            <a:pPr fontAlgn="base">
              <a:spcAft>
                <a:spcPts val="1200"/>
              </a:spcAft>
            </a:pPr>
            <a:r>
              <a:rPr lang="en-US" b="1" dirty="0">
                <a:solidFill>
                  <a:schemeClr val="bg1"/>
                </a:solidFill>
                <a:latin typeface="Optima" panose="02000503060000020004" pitchFamily="2" charset="0"/>
                <a:ea typeface="Times New Roman" panose="02020603050405020304" pitchFamily="18" charset="0"/>
              </a:rPr>
              <a:t>__ MEDIA REPRESENTATION</a:t>
            </a:r>
          </a:p>
          <a:p>
            <a:pPr marL="342900" indent="-342900" fontAlgn="base">
              <a:spcAft>
                <a:spcPts val="1200"/>
              </a:spcAft>
              <a:buFont typeface="Wingdings" pitchFamily="2" charset="2"/>
              <a:buChar char="q"/>
            </a:pPr>
            <a:endParaRPr lang="en-US" b="1" dirty="0">
              <a:solidFill>
                <a:srgbClr val="50FFFE"/>
              </a:solidFill>
              <a:latin typeface="Optima" panose="02000503060000020004" pitchFamily="2" charset="0"/>
              <a:ea typeface="Times New Roman" panose="02020603050405020304" pitchFamily="18" charset="0"/>
            </a:endParaRPr>
          </a:p>
          <a:p>
            <a:pPr marL="342900" indent="-342900" fontAlgn="base">
              <a:spcAft>
                <a:spcPts val="1200"/>
              </a:spcAft>
              <a:buFont typeface="Wingdings" pitchFamily="2" charset="2"/>
              <a:buChar char="q"/>
            </a:pPr>
            <a:endParaRPr lang="en-US" b="1" dirty="0">
              <a:solidFill>
                <a:srgbClr val="50FFFE"/>
              </a:solidFill>
              <a:latin typeface="Optima" panose="02000503060000020004" pitchFamily="2" charset="0"/>
              <a:ea typeface="Times New Roman" panose="02020603050405020304" pitchFamily="18" charset="0"/>
            </a:endParaRPr>
          </a:p>
          <a:p>
            <a:pPr marL="342900" marR="0" lvl="0" indent="-342900" fontAlgn="base">
              <a:spcBef>
                <a:spcPts val="0"/>
              </a:spcBef>
              <a:spcAft>
                <a:spcPts val="1200"/>
              </a:spcAft>
              <a:buFont typeface="Wingdings" pitchFamily="2" charset="2"/>
              <a:buChar char="q"/>
            </a:pPr>
            <a:endParaRPr lang="en-US" b="1" dirty="0">
              <a:solidFill>
                <a:srgbClr val="50FFFE"/>
              </a:solidFill>
              <a:latin typeface="Optima" panose="02000503060000020004" pitchFamily="2" charset="0"/>
              <a:ea typeface="Times New Roman" panose="02020603050405020304" pitchFamily="18" charset="0"/>
            </a:endParaRPr>
          </a:p>
        </p:txBody>
      </p:sp>
      <p:sp>
        <p:nvSpPr>
          <p:cNvPr id="5" name="Title 1">
            <a:extLst>
              <a:ext uri="{FF2B5EF4-FFF2-40B4-BE49-F238E27FC236}">
                <a16:creationId xmlns:a16="http://schemas.microsoft.com/office/drawing/2014/main" id="{D79E9D49-8F08-70F7-A750-254206E2FC30}"/>
              </a:ext>
            </a:extLst>
          </p:cNvPr>
          <p:cNvSpPr txBox="1">
            <a:spLocks/>
          </p:cNvSpPr>
          <p:nvPr/>
        </p:nvSpPr>
        <p:spPr>
          <a:xfrm>
            <a:off x="366675" y="274638"/>
            <a:ext cx="8385175" cy="11430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pPr algn="ctr"/>
            <a:r>
              <a:rPr lang="en-US" sz="4000" dirty="0">
                <a:solidFill>
                  <a:schemeClr val="bg1"/>
                </a:solidFill>
                <a:latin typeface="Cambria" panose="02040503050406030204" pitchFamily="18" charset="0"/>
                <a:cs typeface="Calibri"/>
              </a:rPr>
              <a:t>Rank</a:t>
            </a:r>
          </a:p>
        </p:txBody>
      </p:sp>
      <p:sp>
        <p:nvSpPr>
          <p:cNvPr id="2" name="TextBox 1">
            <a:extLst>
              <a:ext uri="{FF2B5EF4-FFF2-40B4-BE49-F238E27FC236}">
                <a16:creationId xmlns:a16="http://schemas.microsoft.com/office/drawing/2014/main" id="{F738CEC0-D0DA-498E-4D39-70B21E98BCF9}"/>
              </a:ext>
            </a:extLst>
          </p:cNvPr>
          <p:cNvSpPr txBox="1"/>
          <p:nvPr/>
        </p:nvSpPr>
        <p:spPr>
          <a:xfrm>
            <a:off x="400937" y="3738506"/>
            <a:ext cx="375920" cy="33342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en-US" sz="1500" b="0" i="0" u="none" strike="noStrike" cap="none" spc="0" normalizeH="0" baseline="0" dirty="0">
                <a:ln>
                  <a:noFill/>
                </a:ln>
                <a:solidFill>
                  <a:schemeClr val="accent4">
                    <a:lumMod val="60000"/>
                    <a:lumOff val="40000"/>
                  </a:schemeClr>
                </a:solidFill>
                <a:effectLst/>
                <a:uFillTx/>
                <a:latin typeface="Ink Free" panose="03080402000500000000" pitchFamily="66" charset="0"/>
                <a:sym typeface="Helvetica Neue"/>
              </a:rPr>
              <a:t>1</a:t>
            </a:r>
          </a:p>
        </p:txBody>
      </p:sp>
      <p:sp>
        <p:nvSpPr>
          <p:cNvPr id="3" name="TextBox 2">
            <a:extLst>
              <a:ext uri="{FF2B5EF4-FFF2-40B4-BE49-F238E27FC236}">
                <a16:creationId xmlns:a16="http://schemas.microsoft.com/office/drawing/2014/main" id="{35C5BB3B-D09B-6AB6-5313-301AF0DC4434}"/>
              </a:ext>
            </a:extLst>
          </p:cNvPr>
          <p:cNvSpPr txBox="1"/>
          <p:nvPr/>
        </p:nvSpPr>
        <p:spPr>
          <a:xfrm>
            <a:off x="390777" y="3312748"/>
            <a:ext cx="375920" cy="33342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lang="en-US" sz="1500" dirty="0">
                <a:solidFill>
                  <a:schemeClr val="accent4">
                    <a:lumMod val="60000"/>
                    <a:lumOff val="40000"/>
                  </a:schemeClr>
                </a:solidFill>
                <a:latin typeface="Ink Free" panose="03080402000500000000" pitchFamily="66" charset="0"/>
                <a:sym typeface="Helvetica Neue"/>
              </a:rPr>
              <a:t>2</a:t>
            </a:r>
            <a:endParaRPr kumimoji="0" lang="en-US" sz="1500" b="0" i="0" u="none" strike="noStrike" cap="none" spc="0" normalizeH="0" baseline="0" dirty="0">
              <a:ln>
                <a:noFill/>
              </a:ln>
              <a:solidFill>
                <a:schemeClr val="accent4">
                  <a:lumMod val="60000"/>
                  <a:lumOff val="40000"/>
                </a:schemeClr>
              </a:solidFill>
              <a:effectLst/>
              <a:uFillTx/>
              <a:latin typeface="Ink Free" panose="03080402000500000000" pitchFamily="66" charset="0"/>
              <a:sym typeface="Helvetica Neue"/>
            </a:endParaRPr>
          </a:p>
        </p:txBody>
      </p:sp>
      <p:sp>
        <p:nvSpPr>
          <p:cNvPr id="4" name="TextBox 3">
            <a:extLst>
              <a:ext uri="{FF2B5EF4-FFF2-40B4-BE49-F238E27FC236}">
                <a16:creationId xmlns:a16="http://schemas.microsoft.com/office/drawing/2014/main" id="{1DB6BA94-9C95-22C2-DCC5-897093E92A10}"/>
              </a:ext>
            </a:extLst>
          </p:cNvPr>
          <p:cNvSpPr txBox="1"/>
          <p:nvPr/>
        </p:nvSpPr>
        <p:spPr>
          <a:xfrm>
            <a:off x="400937" y="5429354"/>
            <a:ext cx="375920" cy="33342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lang="en-US" sz="1500" dirty="0">
                <a:solidFill>
                  <a:schemeClr val="accent4">
                    <a:lumMod val="60000"/>
                    <a:lumOff val="40000"/>
                  </a:schemeClr>
                </a:solidFill>
                <a:latin typeface="Ink Free" panose="03080402000500000000" pitchFamily="66" charset="0"/>
                <a:sym typeface="Helvetica Neue"/>
              </a:rPr>
              <a:t>3</a:t>
            </a:r>
            <a:endParaRPr kumimoji="0" lang="en-US" sz="1500" b="0" i="0" u="none" strike="noStrike" cap="none" spc="0" normalizeH="0" baseline="0" dirty="0">
              <a:ln>
                <a:noFill/>
              </a:ln>
              <a:solidFill>
                <a:schemeClr val="accent4">
                  <a:lumMod val="60000"/>
                  <a:lumOff val="40000"/>
                </a:schemeClr>
              </a:solidFill>
              <a:effectLst/>
              <a:uFillTx/>
              <a:latin typeface="Ink Free" panose="03080402000500000000" pitchFamily="66" charset="0"/>
              <a:sym typeface="Helvetica Neue"/>
            </a:endParaRPr>
          </a:p>
        </p:txBody>
      </p:sp>
    </p:spTree>
    <p:extLst>
      <p:ext uri="{BB962C8B-B14F-4D97-AF65-F5344CB8AC3E}">
        <p14:creationId xmlns:p14="http://schemas.microsoft.com/office/powerpoint/2010/main" val="32402914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85">
                                            <p:txEl>
                                              <p:pRg st="0" end="0"/>
                                            </p:txEl>
                                          </p:spTgt>
                                        </p:tgtEl>
                                        <p:attrNameLst>
                                          <p:attrName>style.visibility</p:attrName>
                                        </p:attrNameLst>
                                      </p:cBhvr>
                                      <p:to>
                                        <p:strVal val="visible"/>
                                      </p:to>
                                    </p:set>
                                    <p:animEffect transition="in" filter="fade">
                                      <p:cBhvr>
                                        <p:cTn id="7" dur="1500"/>
                                        <p:tgtEl>
                                          <p:spTgt spid="185">
                                            <p:txEl>
                                              <p:pRg st="0" end="0"/>
                                            </p:txEl>
                                          </p:spTgt>
                                        </p:tgtEl>
                                      </p:cBhvr>
                                    </p:animEffect>
                                  </p:childTnLst>
                                </p:cTn>
                              </p:par>
                            </p:childTnLst>
                          </p:cTn>
                        </p:par>
                        <p:par>
                          <p:cTn id="8" fill="hold">
                            <p:stCondLst>
                              <p:cond delay="1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2000"/>
                                        <p:tgtEl>
                                          <p:spTgt spid="2"/>
                                        </p:tgtEl>
                                      </p:cBhvr>
                                    </p:animEffect>
                                  </p:childTnLst>
                                </p:cTn>
                              </p:par>
                            </p:childTnLst>
                          </p:cTn>
                        </p:par>
                        <p:par>
                          <p:cTn id="12" fill="hold">
                            <p:stCondLst>
                              <p:cond delay="3500"/>
                            </p:stCondLst>
                            <p:childTnLst>
                              <p:par>
                                <p:cTn id="13" presetID="22" presetClass="entr" presetSubtype="1"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up)">
                                      <p:cBhvr>
                                        <p:cTn id="15" dur="2000"/>
                                        <p:tgtEl>
                                          <p:spTgt spid="3"/>
                                        </p:tgtEl>
                                      </p:cBhvr>
                                    </p:animEffect>
                                  </p:childTnLst>
                                </p:cTn>
                              </p:par>
                            </p:childTnLst>
                          </p:cTn>
                        </p:par>
                        <p:par>
                          <p:cTn id="16" fill="hold">
                            <p:stCondLst>
                              <p:cond delay="5500"/>
                            </p:stCondLst>
                            <p:childTnLst>
                              <p:par>
                                <p:cTn id="17" presetID="22" presetClass="entr" presetSubtype="1"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up)">
                                      <p:cBhvr>
                                        <p:cTn id="19"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9201B"/>
        </a:solidFill>
        <a:effectLst/>
      </p:bgPr>
    </p:bg>
    <p:spTree>
      <p:nvGrpSpPr>
        <p:cNvPr id="1" name=""/>
        <p:cNvGrpSpPr/>
        <p:nvPr/>
      </p:nvGrpSpPr>
      <p:grpSpPr>
        <a:xfrm>
          <a:off x="0" y="0"/>
          <a:ext cx="0" cy="0"/>
          <a:chOff x="0" y="0"/>
          <a:chExt cx="0" cy="0"/>
        </a:xfrm>
      </p:grpSpPr>
      <p:pic>
        <p:nvPicPr>
          <p:cNvPr id="187" name="Asset 1.png" descr="Asset 1.png"/>
          <p:cNvPicPr>
            <a:picLocks noChangeAspect="1"/>
          </p:cNvPicPr>
          <p:nvPr/>
        </p:nvPicPr>
        <p:blipFill>
          <a:blip r:embed="rId3">
            <a:alphaModFix amt="50486"/>
          </a:blip>
          <a:srcRect l="169" t="10121" r="169" b="10121"/>
          <a:stretch>
            <a:fillRect/>
          </a:stretch>
        </p:blipFill>
        <p:spPr>
          <a:xfrm>
            <a:off x="-2737284" y="26409"/>
            <a:ext cx="12363883" cy="6954684"/>
          </a:xfrm>
          <a:prstGeom prst="rect">
            <a:avLst/>
          </a:prstGeom>
          <a:ln w="12700">
            <a:miter lim="400000"/>
          </a:ln>
        </p:spPr>
      </p:pic>
      <p:sp>
        <p:nvSpPr>
          <p:cNvPr id="188" name="Rectangle"/>
          <p:cNvSpPr/>
          <p:nvPr/>
        </p:nvSpPr>
        <p:spPr>
          <a:xfrm>
            <a:off x="622027" y="1596660"/>
            <a:ext cx="8521973" cy="820077"/>
          </a:xfrm>
          <a:prstGeom prst="rect">
            <a:avLst/>
          </a:prstGeom>
          <a:solidFill>
            <a:srgbClr val="14483D"/>
          </a:solidFill>
          <a:ln w="12700">
            <a:miter lim="400000"/>
          </a:ln>
        </p:spPr>
        <p:txBody>
          <a:bodyPr lIns="19050" tIns="19050" rIns="19050" bIns="19050" anchor="ctr"/>
          <a:lstStyle/>
          <a:p>
            <a:pPr algn="ctr" defTabSz="309563" hangingPunct="0">
              <a:defRPr sz="3200">
                <a:solidFill>
                  <a:srgbClr val="000000"/>
                </a:solidFill>
                <a:latin typeface="Helvetica Neue Medium"/>
                <a:ea typeface="Helvetica Neue Medium"/>
                <a:cs typeface="Helvetica Neue Medium"/>
                <a:sym typeface="Helvetica Neue Medium"/>
              </a:defRPr>
            </a:pPr>
            <a:endParaRPr sz="1200" kern="0">
              <a:solidFill>
                <a:srgbClr val="000000"/>
              </a:solidFill>
              <a:latin typeface="Helvetica Neue Medium"/>
              <a:ea typeface="Helvetica Neue Medium"/>
              <a:cs typeface="Helvetica Neue Medium"/>
              <a:sym typeface="Helvetica Neue Medium"/>
            </a:endParaRPr>
          </a:p>
        </p:txBody>
      </p:sp>
      <p:sp>
        <p:nvSpPr>
          <p:cNvPr id="190" name="Rectangle"/>
          <p:cNvSpPr/>
          <p:nvPr/>
        </p:nvSpPr>
        <p:spPr>
          <a:xfrm>
            <a:off x="622027" y="2416737"/>
            <a:ext cx="8521973" cy="2969453"/>
          </a:xfrm>
          <a:prstGeom prst="rect">
            <a:avLst/>
          </a:prstGeom>
          <a:solidFill>
            <a:srgbClr val="09201B"/>
          </a:solidFill>
          <a:ln w="12700">
            <a:miter lim="400000"/>
          </a:ln>
        </p:spPr>
        <p:txBody>
          <a:bodyPr lIns="19050" tIns="19050" rIns="19050" bIns="19050" anchor="ctr"/>
          <a:lstStyle/>
          <a:p>
            <a:pPr algn="ctr" defTabSz="309563" hangingPunct="0">
              <a:defRPr sz="3200">
                <a:solidFill>
                  <a:srgbClr val="000000"/>
                </a:solidFill>
                <a:latin typeface="Helvetica Neue Medium"/>
                <a:ea typeface="Helvetica Neue Medium"/>
                <a:cs typeface="Helvetica Neue Medium"/>
                <a:sym typeface="Helvetica Neue Medium"/>
              </a:defRPr>
            </a:pPr>
            <a:endParaRPr sz="1200" kern="0">
              <a:solidFill>
                <a:srgbClr val="000000"/>
              </a:solidFill>
              <a:latin typeface="Helvetica Neue Medium"/>
              <a:ea typeface="Helvetica Neue Medium"/>
              <a:cs typeface="Helvetica Neue Medium"/>
              <a:sym typeface="Helvetica Neue Medium"/>
            </a:endParaRPr>
          </a:p>
        </p:txBody>
      </p:sp>
      <p:sp>
        <p:nvSpPr>
          <p:cNvPr id="191" name="Circle"/>
          <p:cNvSpPr/>
          <p:nvPr/>
        </p:nvSpPr>
        <p:spPr>
          <a:xfrm>
            <a:off x="2223799" y="2729670"/>
            <a:ext cx="163649" cy="163649"/>
          </a:xfrm>
          <a:prstGeom prst="ellipse">
            <a:avLst/>
          </a:prstGeom>
          <a:solidFill>
            <a:srgbClr val="FFFFFF"/>
          </a:solidFill>
          <a:ln w="12700">
            <a:miter lim="400000"/>
          </a:ln>
        </p:spPr>
        <p:txBody>
          <a:bodyPr lIns="19050" tIns="19050" rIns="19050" bIns="19050" anchor="ctr"/>
          <a:lstStyle/>
          <a:p>
            <a:pPr algn="ctr" defTabSz="309563" hangingPunct="0">
              <a:defRPr sz="3200">
                <a:solidFill>
                  <a:srgbClr val="FFFFFF"/>
                </a:solidFill>
                <a:latin typeface="Helvetica Neue Medium"/>
                <a:ea typeface="Helvetica Neue Medium"/>
                <a:cs typeface="Helvetica Neue Medium"/>
                <a:sym typeface="Helvetica Neue Medium"/>
              </a:defRPr>
            </a:pPr>
            <a:endParaRPr sz="1200" kern="0">
              <a:solidFill>
                <a:srgbClr val="FFFFFF"/>
              </a:solidFill>
              <a:latin typeface="Helvetica Neue Medium"/>
              <a:ea typeface="Helvetica Neue Medium"/>
              <a:cs typeface="Helvetica Neue Medium"/>
              <a:sym typeface="Helvetica Neue Medium"/>
            </a:endParaRPr>
          </a:p>
        </p:txBody>
      </p:sp>
      <p:sp>
        <p:nvSpPr>
          <p:cNvPr id="192" name="Circle"/>
          <p:cNvSpPr/>
          <p:nvPr/>
        </p:nvSpPr>
        <p:spPr>
          <a:xfrm>
            <a:off x="2223799" y="3093940"/>
            <a:ext cx="163649" cy="163649"/>
          </a:xfrm>
          <a:prstGeom prst="ellipse">
            <a:avLst/>
          </a:prstGeom>
          <a:solidFill>
            <a:srgbClr val="FFFFFF"/>
          </a:solidFill>
          <a:ln w="12700">
            <a:miter lim="400000"/>
          </a:ln>
        </p:spPr>
        <p:txBody>
          <a:bodyPr lIns="19050" tIns="19050" rIns="19050" bIns="19050" anchor="ctr"/>
          <a:lstStyle/>
          <a:p>
            <a:pPr algn="ctr" defTabSz="309563" hangingPunct="0">
              <a:defRPr sz="3200">
                <a:solidFill>
                  <a:srgbClr val="FFFFFF"/>
                </a:solidFill>
                <a:latin typeface="Helvetica Neue Medium"/>
                <a:ea typeface="Helvetica Neue Medium"/>
                <a:cs typeface="Helvetica Neue Medium"/>
                <a:sym typeface="Helvetica Neue Medium"/>
              </a:defRPr>
            </a:pPr>
            <a:endParaRPr sz="1200" kern="0">
              <a:solidFill>
                <a:srgbClr val="FFFFFF"/>
              </a:solidFill>
              <a:latin typeface="Helvetica Neue Medium"/>
              <a:ea typeface="Helvetica Neue Medium"/>
              <a:cs typeface="Helvetica Neue Medium"/>
              <a:sym typeface="Helvetica Neue Medium"/>
            </a:endParaRPr>
          </a:p>
        </p:txBody>
      </p:sp>
      <p:sp>
        <p:nvSpPr>
          <p:cNvPr id="193" name="Circle"/>
          <p:cNvSpPr/>
          <p:nvPr/>
        </p:nvSpPr>
        <p:spPr>
          <a:xfrm>
            <a:off x="2223799" y="3454898"/>
            <a:ext cx="163649" cy="163649"/>
          </a:xfrm>
          <a:prstGeom prst="ellipse">
            <a:avLst/>
          </a:prstGeom>
          <a:solidFill>
            <a:srgbClr val="FFFFFF"/>
          </a:solidFill>
          <a:ln w="12700">
            <a:miter lim="400000"/>
          </a:ln>
        </p:spPr>
        <p:txBody>
          <a:bodyPr lIns="19050" tIns="19050" rIns="19050" bIns="19050" anchor="ctr"/>
          <a:lstStyle/>
          <a:p>
            <a:pPr algn="ctr" defTabSz="309563" hangingPunct="0">
              <a:defRPr sz="3200">
                <a:solidFill>
                  <a:srgbClr val="FFFFFF"/>
                </a:solidFill>
                <a:latin typeface="Helvetica Neue Medium"/>
                <a:ea typeface="Helvetica Neue Medium"/>
                <a:cs typeface="Helvetica Neue Medium"/>
                <a:sym typeface="Helvetica Neue Medium"/>
              </a:defRPr>
            </a:pPr>
            <a:endParaRPr sz="1200" kern="0">
              <a:solidFill>
                <a:srgbClr val="FFFFFF"/>
              </a:solidFill>
              <a:latin typeface="Helvetica Neue Medium"/>
              <a:ea typeface="Helvetica Neue Medium"/>
              <a:cs typeface="Helvetica Neue Medium"/>
              <a:sym typeface="Helvetica Neue Medium"/>
            </a:endParaRPr>
          </a:p>
        </p:txBody>
      </p:sp>
      <p:sp>
        <p:nvSpPr>
          <p:cNvPr id="194" name="Circle"/>
          <p:cNvSpPr/>
          <p:nvPr/>
        </p:nvSpPr>
        <p:spPr>
          <a:xfrm>
            <a:off x="2223799" y="3819167"/>
            <a:ext cx="163649" cy="163649"/>
          </a:xfrm>
          <a:prstGeom prst="ellipse">
            <a:avLst/>
          </a:prstGeom>
          <a:solidFill>
            <a:srgbClr val="FFFFFF"/>
          </a:solidFill>
          <a:ln w="12700">
            <a:miter lim="400000"/>
          </a:ln>
        </p:spPr>
        <p:txBody>
          <a:bodyPr lIns="19050" tIns="19050" rIns="19050" bIns="19050" anchor="ctr"/>
          <a:lstStyle/>
          <a:p>
            <a:pPr algn="ctr" defTabSz="309563" hangingPunct="0">
              <a:defRPr sz="3200">
                <a:solidFill>
                  <a:srgbClr val="FFFFFF"/>
                </a:solidFill>
                <a:latin typeface="Helvetica Neue Medium"/>
                <a:ea typeface="Helvetica Neue Medium"/>
                <a:cs typeface="Helvetica Neue Medium"/>
                <a:sym typeface="Helvetica Neue Medium"/>
              </a:defRPr>
            </a:pPr>
            <a:endParaRPr sz="1200" kern="0">
              <a:solidFill>
                <a:srgbClr val="FFFFFF"/>
              </a:solidFill>
              <a:latin typeface="Helvetica Neue Medium"/>
              <a:ea typeface="Helvetica Neue Medium"/>
              <a:cs typeface="Helvetica Neue Medium"/>
              <a:sym typeface="Helvetica Neue Medium"/>
            </a:endParaRPr>
          </a:p>
        </p:txBody>
      </p:sp>
      <p:sp>
        <p:nvSpPr>
          <p:cNvPr id="195" name="No clue, never heard of it"/>
          <p:cNvSpPr txBox="1"/>
          <p:nvPr/>
        </p:nvSpPr>
        <p:spPr>
          <a:xfrm>
            <a:off x="2571546" y="2711104"/>
            <a:ext cx="5933436" cy="2058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spAutoFit/>
          </a:bodyPr>
          <a:lstStyle>
            <a:lvl1pPr algn="l">
              <a:defRPr sz="2900">
                <a:solidFill>
                  <a:srgbClr val="FFFFFF"/>
                </a:solidFill>
                <a:latin typeface="Helvetica Neue Light"/>
                <a:ea typeface="Helvetica Neue Light"/>
                <a:cs typeface="Helvetica Neue Light"/>
                <a:sym typeface="Helvetica Neue Light"/>
              </a:defRPr>
            </a:lvl1pPr>
          </a:lstStyle>
          <a:p>
            <a:pPr defTabSz="914377" hangingPunct="0"/>
            <a:r>
              <a:rPr lang="en-US" sz="1088" kern="0" dirty="0"/>
              <a:t>Level of contact </a:t>
            </a:r>
          </a:p>
        </p:txBody>
      </p:sp>
      <p:sp>
        <p:nvSpPr>
          <p:cNvPr id="196" name="I have heard it, but don't really know what it means (wouldn't be able to explain it to someone else)"/>
          <p:cNvSpPr txBox="1"/>
          <p:nvPr/>
        </p:nvSpPr>
        <p:spPr>
          <a:xfrm>
            <a:off x="2571546" y="3075373"/>
            <a:ext cx="5933436" cy="2058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spAutoFit/>
          </a:bodyPr>
          <a:lstStyle>
            <a:lvl1pPr algn="l">
              <a:defRPr sz="2900">
                <a:solidFill>
                  <a:srgbClr val="FFFFFF"/>
                </a:solidFill>
                <a:latin typeface="Helvetica Neue Light"/>
                <a:ea typeface="Helvetica Neue Light"/>
                <a:cs typeface="Helvetica Neue Light"/>
                <a:sym typeface="Helvetica Neue Light"/>
              </a:defRPr>
            </a:lvl1pPr>
          </a:lstStyle>
          <a:p>
            <a:pPr defTabSz="914377" hangingPunct="0"/>
            <a:r>
              <a:rPr lang="en-US" sz="1088" kern="0" dirty="0"/>
              <a:t>Religious views </a:t>
            </a:r>
          </a:p>
        </p:txBody>
      </p:sp>
      <p:sp>
        <p:nvSpPr>
          <p:cNvPr id="197" name="Read an article/saw a clip/friend tried to explain (basic knowledge)"/>
          <p:cNvSpPr txBox="1"/>
          <p:nvPr/>
        </p:nvSpPr>
        <p:spPr>
          <a:xfrm>
            <a:off x="2571546" y="3436331"/>
            <a:ext cx="5933436" cy="2058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spAutoFit/>
          </a:bodyPr>
          <a:lstStyle>
            <a:lvl1pPr algn="l">
              <a:defRPr sz="2900">
                <a:solidFill>
                  <a:srgbClr val="FFFFFF"/>
                </a:solidFill>
                <a:latin typeface="Helvetica Neue Light"/>
                <a:ea typeface="Helvetica Neue Light"/>
                <a:cs typeface="Helvetica Neue Light"/>
                <a:sym typeface="Helvetica Neue Light"/>
              </a:defRPr>
            </a:lvl1pPr>
          </a:lstStyle>
          <a:p>
            <a:pPr defTabSz="914377" hangingPunct="0"/>
            <a:r>
              <a:rPr lang="en-US" sz="1088" kern="0" dirty="0"/>
              <a:t>Home environment</a:t>
            </a:r>
          </a:p>
        </p:txBody>
      </p:sp>
      <p:sp>
        <p:nvSpPr>
          <p:cNvPr id="198" name="Read a book/attended a training (moderate knowledge)"/>
          <p:cNvSpPr txBox="1"/>
          <p:nvPr/>
        </p:nvSpPr>
        <p:spPr>
          <a:xfrm>
            <a:off x="2571546" y="3800601"/>
            <a:ext cx="5933436" cy="2058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spAutoFit/>
          </a:bodyPr>
          <a:lstStyle>
            <a:lvl1pPr algn="l">
              <a:defRPr sz="2900">
                <a:solidFill>
                  <a:srgbClr val="FFFFFF"/>
                </a:solidFill>
                <a:latin typeface="Helvetica Neue Light"/>
                <a:ea typeface="Helvetica Neue Light"/>
                <a:cs typeface="Helvetica Neue Light"/>
                <a:sym typeface="Helvetica Neue Light"/>
              </a:defRPr>
            </a:lvl1pPr>
          </a:lstStyle>
          <a:p>
            <a:pPr defTabSz="914377" hangingPunct="0"/>
            <a:r>
              <a:rPr lang="en-US" sz="1088" kern="0" dirty="0"/>
              <a:t>School environment</a:t>
            </a:r>
          </a:p>
        </p:txBody>
      </p:sp>
      <p:sp>
        <p:nvSpPr>
          <p:cNvPr id="199" name="What is your level of familiarity with antiracism?"/>
          <p:cNvSpPr txBox="1"/>
          <p:nvPr/>
        </p:nvSpPr>
        <p:spPr>
          <a:xfrm>
            <a:off x="2223799" y="1833573"/>
            <a:ext cx="6539201" cy="34624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nchor="ctr">
            <a:spAutoFit/>
          </a:bodyPr>
          <a:lstStyle>
            <a:lvl1pPr algn="l">
              <a:defRPr sz="5600" b="1">
                <a:solidFill>
                  <a:srgbClr val="E59D00"/>
                </a:solidFill>
              </a:defRPr>
            </a:lvl1pPr>
          </a:lstStyle>
          <a:p>
            <a:pPr defTabSz="914377" hangingPunct="0"/>
            <a:r>
              <a:rPr lang="en-US" sz="2000" kern="0" dirty="0">
                <a:solidFill>
                  <a:schemeClr val="accent4">
                    <a:lumMod val="40000"/>
                    <a:lumOff val="60000"/>
                  </a:schemeClr>
                </a:solidFill>
                <a:latin typeface="Helvetica Neue"/>
                <a:ea typeface="Helvetica Neue"/>
                <a:cs typeface="Helvetica Neue"/>
                <a:sym typeface="Helvetica Neue"/>
              </a:rPr>
              <a:t>Poll 3b: </a:t>
            </a:r>
            <a:r>
              <a:rPr lang="en-US" sz="2000" b="0" kern="0" dirty="0">
                <a:solidFill>
                  <a:schemeClr val="accent4">
                    <a:lumMod val="40000"/>
                    <a:lumOff val="60000"/>
                  </a:schemeClr>
                </a:solidFill>
                <a:latin typeface="Helvetica Neue"/>
                <a:ea typeface="Helvetica Neue"/>
                <a:cs typeface="Helvetica Neue"/>
                <a:sym typeface="Helvetica Neue"/>
              </a:rPr>
              <a:t>What did you rank for #1?</a:t>
            </a:r>
            <a:endParaRPr sz="2000" b="0" kern="0" dirty="0">
              <a:solidFill>
                <a:schemeClr val="accent4">
                  <a:lumMod val="40000"/>
                  <a:lumOff val="60000"/>
                </a:schemeClr>
              </a:solidFill>
              <a:latin typeface="Helvetica Neue"/>
              <a:ea typeface="Helvetica Neue"/>
              <a:cs typeface="Helvetica Neue"/>
              <a:sym typeface="Helvetica Neue"/>
            </a:endParaRPr>
          </a:p>
        </p:txBody>
      </p:sp>
      <p:sp>
        <p:nvSpPr>
          <p:cNvPr id="200" name="Circle"/>
          <p:cNvSpPr/>
          <p:nvPr/>
        </p:nvSpPr>
        <p:spPr>
          <a:xfrm>
            <a:off x="2223799" y="4183437"/>
            <a:ext cx="163649" cy="163649"/>
          </a:xfrm>
          <a:prstGeom prst="ellipse">
            <a:avLst/>
          </a:prstGeom>
          <a:solidFill>
            <a:srgbClr val="FFFFFF"/>
          </a:solidFill>
          <a:ln w="12700">
            <a:miter lim="400000"/>
          </a:ln>
        </p:spPr>
        <p:txBody>
          <a:bodyPr lIns="19050" tIns="19050" rIns="19050" bIns="19050" anchor="ctr"/>
          <a:lstStyle/>
          <a:p>
            <a:pPr algn="ctr" defTabSz="309563" hangingPunct="0">
              <a:defRPr sz="3200">
                <a:solidFill>
                  <a:srgbClr val="FFFFFF"/>
                </a:solidFill>
                <a:latin typeface="Helvetica Neue Medium"/>
                <a:ea typeface="Helvetica Neue Medium"/>
                <a:cs typeface="Helvetica Neue Medium"/>
                <a:sym typeface="Helvetica Neue Medium"/>
              </a:defRPr>
            </a:pPr>
            <a:endParaRPr sz="1200" kern="0">
              <a:solidFill>
                <a:srgbClr val="FFFFFF"/>
              </a:solidFill>
              <a:latin typeface="Helvetica Neue Medium"/>
              <a:ea typeface="Helvetica Neue Medium"/>
              <a:cs typeface="Helvetica Neue Medium"/>
              <a:sym typeface="Helvetica Neue Medium"/>
            </a:endParaRPr>
          </a:p>
        </p:txBody>
      </p:sp>
      <p:sp>
        <p:nvSpPr>
          <p:cNvPr id="201" name="Ongoing learning; read multiple books and/or attended multiple trainings (expert knowledge)"/>
          <p:cNvSpPr txBox="1"/>
          <p:nvPr/>
        </p:nvSpPr>
        <p:spPr>
          <a:xfrm>
            <a:off x="2571546" y="4164870"/>
            <a:ext cx="5933436" cy="2058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spAutoFit/>
          </a:bodyPr>
          <a:lstStyle>
            <a:lvl1pPr algn="l">
              <a:defRPr sz="2900">
                <a:solidFill>
                  <a:srgbClr val="FFFFFF"/>
                </a:solidFill>
                <a:latin typeface="Helvetica Neue Light"/>
                <a:ea typeface="Helvetica Neue Light"/>
                <a:cs typeface="Helvetica Neue Light"/>
                <a:sym typeface="Helvetica Neue Light"/>
              </a:defRPr>
            </a:lvl1pPr>
          </a:lstStyle>
          <a:p>
            <a:pPr defTabSz="914377" hangingPunct="0"/>
            <a:r>
              <a:rPr lang="en-US" sz="1088" kern="0" dirty="0"/>
              <a:t>Gender views</a:t>
            </a:r>
          </a:p>
        </p:txBody>
      </p:sp>
      <p:sp>
        <p:nvSpPr>
          <p:cNvPr id="2" name="Circle">
            <a:extLst>
              <a:ext uri="{FF2B5EF4-FFF2-40B4-BE49-F238E27FC236}">
                <a16:creationId xmlns:a16="http://schemas.microsoft.com/office/drawing/2014/main" id="{40DCD14A-BD45-4E5F-E909-EDD33EB4FAF4}"/>
              </a:ext>
            </a:extLst>
          </p:cNvPr>
          <p:cNvSpPr/>
          <p:nvPr/>
        </p:nvSpPr>
        <p:spPr>
          <a:xfrm>
            <a:off x="2223799" y="4546270"/>
            <a:ext cx="163649" cy="163649"/>
          </a:xfrm>
          <a:prstGeom prst="ellipse">
            <a:avLst/>
          </a:prstGeom>
          <a:solidFill>
            <a:srgbClr val="FFFFFF"/>
          </a:solidFill>
          <a:ln w="12700">
            <a:miter lim="400000"/>
          </a:ln>
        </p:spPr>
        <p:txBody>
          <a:bodyPr lIns="19050" tIns="19050" rIns="19050" bIns="19050" anchor="ctr"/>
          <a:lstStyle/>
          <a:p>
            <a:pPr algn="ctr" defTabSz="309563" hangingPunct="0">
              <a:defRPr sz="3200">
                <a:solidFill>
                  <a:srgbClr val="FFFFFF"/>
                </a:solidFill>
                <a:latin typeface="Helvetica Neue Medium"/>
                <a:ea typeface="Helvetica Neue Medium"/>
                <a:cs typeface="Helvetica Neue Medium"/>
                <a:sym typeface="Helvetica Neue Medium"/>
              </a:defRPr>
            </a:pPr>
            <a:endParaRPr sz="1200" kern="0">
              <a:solidFill>
                <a:srgbClr val="FFFFFF"/>
              </a:solidFill>
              <a:latin typeface="Helvetica Neue Medium"/>
              <a:ea typeface="Helvetica Neue Medium"/>
              <a:cs typeface="Helvetica Neue Medium"/>
              <a:sym typeface="Helvetica Neue Medium"/>
            </a:endParaRPr>
          </a:p>
        </p:txBody>
      </p:sp>
      <p:sp>
        <p:nvSpPr>
          <p:cNvPr id="3" name="Read a book/attended a training (moderate knowledge)">
            <a:extLst>
              <a:ext uri="{FF2B5EF4-FFF2-40B4-BE49-F238E27FC236}">
                <a16:creationId xmlns:a16="http://schemas.microsoft.com/office/drawing/2014/main" id="{DE07FE6D-CFE5-3F7D-EE72-83CD4384FEBC}"/>
              </a:ext>
            </a:extLst>
          </p:cNvPr>
          <p:cNvSpPr txBox="1"/>
          <p:nvPr/>
        </p:nvSpPr>
        <p:spPr>
          <a:xfrm>
            <a:off x="2571546" y="4527704"/>
            <a:ext cx="5933436" cy="2058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spAutoFit/>
          </a:bodyPr>
          <a:lstStyle>
            <a:lvl1pPr algn="l">
              <a:defRPr sz="2900">
                <a:solidFill>
                  <a:srgbClr val="FFFFFF"/>
                </a:solidFill>
                <a:latin typeface="Helvetica Neue Light"/>
                <a:ea typeface="Helvetica Neue Light"/>
                <a:cs typeface="Helvetica Neue Light"/>
                <a:sym typeface="Helvetica Neue Light"/>
              </a:defRPr>
            </a:lvl1pPr>
          </a:lstStyle>
          <a:p>
            <a:pPr defTabSz="914377" hangingPunct="0"/>
            <a:r>
              <a:rPr lang="en-US" sz="1088" kern="0" dirty="0"/>
              <a:t>School environment</a:t>
            </a:r>
          </a:p>
        </p:txBody>
      </p:sp>
      <p:sp>
        <p:nvSpPr>
          <p:cNvPr id="4" name="Circle">
            <a:extLst>
              <a:ext uri="{FF2B5EF4-FFF2-40B4-BE49-F238E27FC236}">
                <a16:creationId xmlns:a16="http://schemas.microsoft.com/office/drawing/2014/main" id="{05B7E46A-3D6C-19EB-1743-49D9BC4DDBBC}"/>
              </a:ext>
            </a:extLst>
          </p:cNvPr>
          <p:cNvSpPr/>
          <p:nvPr/>
        </p:nvSpPr>
        <p:spPr>
          <a:xfrm>
            <a:off x="2223799" y="4910540"/>
            <a:ext cx="163649" cy="163649"/>
          </a:xfrm>
          <a:prstGeom prst="ellipse">
            <a:avLst/>
          </a:prstGeom>
          <a:solidFill>
            <a:srgbClr val="FFFFFF"/>
          </a:solidFill>
          <a:ln w="12700">
            <a:miter lim="400000"/>
          </a:ln>
        </p:spPr>
        <p:txBody>
          <a:bodyPr lIns="19050" tIns="19050" rIns="19050" bIns="19050" anchor="ctr"/>
          <a:lstStyle/>
          <a:p>
            <a:pPr algn="ctr" defTabSz="309563" hangingPunct="0">
              <a:defRPr sz="3200">
                <a:solidFill>
                  <a:srgbClr val="FFFFFF"/>
                </a:solidFill>
                <a:latin typeface="Helvetica Neue Medium"/>
                <a:ea typeface="Helvetica Neue Medium"/>
                <a:cs typeface="Helvetica Neue Medium"/>
                <a:sym typeface="Helvetica Neue Medium"/>
              </a:defRPr>
            </a:pPr>
            <a:endParaRPr sz="1200" kern="0">
              <a:solidFill>
                <a:srgbClr val="FFFFFF"/>
              </a:solidFill>
              <a:latin typeface="Helvetica Neue Medium"/>
              <a:ea typeface="Helvetica Neue Medium"/>
              <a:cs typeface="Helvetica Neue Medium"/>
              <a:sym typeface="Helvetica Neue Medium"/>
            </a:endParaRPr>
          </a:p>
        </p:txBody>
      </p:sp>
      <p:sp>
        <p:nvSpPr>
          <p:cNvPr id="5" name="Ongoing learning; read multiple books and/or attended multiple trainings (expert knowledge)">
            <a:extLst>
              <a:ext uri="{FF2B5EF4-FFF2-40B4-BE49-F238E27FC236}">
                <a16:creationId xmlns:a16="http://schemas.microsoft.com/office/drawing/2014/main" id="{63BCF46D-B2B3-F0B8-69A9-E19A81A820CB}"/>
              </a:ext>
            </a:extLst>
          </p:cNvPr>
          <p:cNvSpPr txBox="1"/>
          <p:nvPr/>
        </p:nvSpPr>
        <p:spPr>
          <a:xfrm>
            <a:off x="2571546" y="4891973"/>
            <a:ext cx="5933436" cy="2058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spAutoFit/>
          </a:bodyPr>
          <a:lstStyle>
            <a:lvl1pPr algn="l">
              <a:defRPr sz="2900">
                <a:solidFill>
                  <a:srgbClr val="FFFFFF"/>
                </a:solidFill>
                <a:latin typeface="Helvetica Neue Light"/>
                <a:ea typeface="Helvetica Neue Light"/>
                <a:cs typeface="Helvetica Neue Light"/>
                <a:sym typeface="Helvetica Neue Light"/>
              </a:defRPr>
            </a:lvl1pPr>
          </a:lstStyle>
          <a:p>
            <a:pPr defTabSz="914377" hangingPunct="0"/>
            <a:r>
              <a:rPr lang="en-US" sz="1088" kern="0" dirty="0"/>
              <a:t>Gender views</a:t>
            </a:r>
          </a:p>
        </p:txBody>
      </p:sp>
    </p:spTree>
    <p:extLst>
      <p:ext uri="{BB962C8B-B14F-4D97-AF65-F5344CB8AC3E}">
        <p14:creationId xmlns:p14="http://schemas.microsoft.com/office/powerpoint/2010/main" val="424066716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185" name="Understand Getty’s organization wide commitment to to putting in place antiracist structures and systems that will lead to enduring change…"/>
          <p:cNvSpPr txBox="1"/>
          <p:nvPr/>
        </p:nvSpPr>
        <p:spPr>
          <a:xfrm>
            <a:off x="462985" y="1541752"/>
            <a:ext cx="8102278" cy="55784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spAutoFit/>
          </a:bodyPr>
          <a:lstStyle/>
          <a:p>
            <a:pPr fontAlgn="base">
              <a:spcAft>
                <a:spcPts val="1200"/>
              </a:spcAft>
            </a:pPr>
            <a:r>
              <a:rPr lang="en-US" sz="2500" b="1" i="1" dirty="0">
                <a:solidFill>
                  <a:srgbClr val="50FFFE"/>
                </a:solidFill>
                <a:latin typeface="Optima" panose="02000503060000020004" pitchFamily="2" charset="0"/>
                <a:ea typeface="Times New Roman" panose="02020603050405020304" pitchFamily="18" charset="0"/>
              </a:rPr>
              <a:t>Which three items impacted your views on sexual orientation and gender identity the most </a:t>
            </a:r>
            <a:r>
              <a:rPr lang="en-US" sz="2500" b="1" i="1" u="sng" dirty="0">
                <a:solidFill>
                  <a:srgbClr val="50FFFE"/>
                </a:solidFill>
                <a:latin typeface="Optima" panose="02000503060000020004" pitchFamily="2" charset="0"/>
                <a:ea typeface="Times New Roman" panose="02020603050405020304" pitchFamily="18" charset="0"/>
              </a:rPr>
              <a:t>overall</a:t>
            </a:r>
            <a:r>
              <a:rPr lang="en-US" sz="2500" b="1" i="1" dirty="0">
                <a:solidFill>
                  <a:srgbClr val="50FFFE"/>
                </a:solidFill>
                <a:latin typeface="Optima" panose="02000503060000020004" pitchFamily="2" charset="0"/>
                <a:ea typeface="Times New Roman" panose="02020603050405020304" pitchFamily="18" charset="0"/>
              </a:rPr>
              <a:t>? </a:t>
            </a:r>
            <a:r>
              <a:rPr lang="en-US" sz="1500" i="1" u="sng" dirty="0">
                <a:solidFill>
                  <a:srgbClr val="5E5E5E">
                    <a:lumMod val="60000"/>
                    <a:lumOff val="40000"/>
                  </a:srgbClr>
                </a:solidFill>
              </a:rPr>
              <a:t>Rank the top three</a:t>
            </a:r>
            <a:r>
              <a:rPr lang="en-US" sz="1500" i="1" dirty="0">
                <a:solidFill>
                  <a:srgbClr val="5E5E5E">
                    <a:lumMod val="60000"/>
                    <a:lumOff val="40000"/>
                  </a:srgbClr>
                </a:solidFill>
              </a:rPr>
              <a:t> (“1” being the item most responsible for your views)</a:t>
            </a:r>
          </a:p>
          <a:p>
            <a:pPr fontAlgn="base">
              <a:spcAft>
                <a:spcPts val="1200"/>
              </a:spcAft>
            </a:pPr>
            <a:endParaRPr lang="en-US" sz="500" b="1" i="1" dirty="0">
              <a:solidFill>
                <a:srgbClr val="50FFFE"/>
              </a:solidFill>
              <a:latin typeface="Optima" panose="02000503060000020004" pitchFamily="2" charset="0"/>
              <a:ea typeface="Times New Roman" panose="02020603050405020304" pitchFamily="18" charset="0"/>
            </a:endParaRPr>
          </a:p>
          <a:p>
            <a:pPr marR="0" lvl="0" fontAlgn="base">
              <a:spcBef>
                <a:spcPts val="0"/>
              </a:spcBef>
              <a:spcAft>
                <a:spcPts val="1200"/>
              </a:spcAft>
            </a:pPr>
            <a:r>
              <a:rPr lang="en-US" b="1" dirty="0">
                <a:solidFill>
                  <a:schemeClr val="bg1"/>
                </a:solidFill>
                <a:latin typeface="Optima" panose="02000503060000020004" pitchFamily="2" charset="0"/>
                <a:ea typeface="Times New Roman" panose="02020603050405020304" pitchFamily="18" charset="0"/>
              </a:rPr>
              <a:t>__ LEVEL OF CONTACT </a:t>
            </a:r>
          </a:p>
          <a:p>
            <a:pPr marR="0" lvl="0" fontAlgn="base">
              <a:spcBef>
                <a:spcPts val="0"/>
              </a:spcBef>
              <a:spcAft>
                <a:spcPts val="1200"/>
              </a:spcAft>
            </a:pPr>
            <a:r>
              <a:rPr lang="en-US" b="1" dirty="0">
                <a:solidFill>
                  <a:schemeClr val="bg1"/>
                </a:solidFill>
                <a:latin typeface="Optima" panose="02000503060000020004" pitchFamily="2" charset="0"/>
                <a:ea typeface="Times New Roman" panose="02020603050405020304" pitchFamily="18" charset="0"/>
              </a:rPr>
              <a:t>__ RELIGIOUS VIEWS	</a:t>
            </a:r>
          </a:p>
          <a:p>
            <a:pPr fontAlgn="base">
              <a:spcAft>
                <a:spcPts val="1200"/>
              </a:spcAft>
            </a:pPr>
            <a:r>
              <a:rPr lang="en-US" b="1" dirty="0">
                <a:solidFill>
                  <a:schemeClr val="bg1"/>
                </a:solidFill>
                <a:latin typeface="Optima" panose="02000503060000020004" pitchFamily="2" charset="0"/>
                <a:ea typeface="Times New Roman" panose="02020603050405020304" pitchFamily="18" charset="0"/>
              </a:rPr>
              <a:t>__ HOME ENVIRONMENT</a:t>
            </a:r>
          </a:p>
          <a:p>
            <a:pPr fontAlgn="base">
              <a:spcAft>
                <a:spcPts val="1200"/>
              </a:spcAft>
            </a:pPr>
            <a:r>
              <a:rPr lang="en-US" b="1" dirty="0">
                <a:solidFill>
                  <a:schemeClr val="bg1"/>
                </a:solidFill>
                <a:latin typeface="Optima" panose="02000503060000020004" pitchFamily="2" charset="0"/>
                <a:ea typeface="Times New Roman" panose="02020603050405020304" pitchFamily="18" charset="0"/>
              </a:rPr>
              <a:t>__ SCHOOL ENVIRONMENT</a:t>
            </a:r>
          </a:p>
          <a:p>
            <a:pPr fontAlgn="base">
              <a:spcAft>
                <a:spcPts val="1200"/>
              </a:spcAft>
            </a:pPr>
            <a:r>
              <a:rPr lang="en-US" b="1" dirty="0">
                <a:solidFill>
                  <a:schemeClr val="bg1"/>
                </a:solidFill>
                <a:latin typeface="Optima" panose="02000503060000020004" pitchFamily="2" charset="0"/>
                <a:ea typeface="Times New Roman" panose="02020603050405020304" pitchFamily="18" charset="0"/>
              </a:rPr>
              <a:t>__ GENDER VIEWS</a:t>
            </a:r>
          </a:p>
          <a:p>
            <a:pPr fontAlgn="base">
              <a:spcAft>
                <a:spcPts val="1200"/>
              </a:spcAft>
            </a:pPr>
            <a:r>
              <a:rPr lang="en-US" b="1" dirty="0">
                <a:solidFill>
                  <a:schemeClr val="bg1"/>
                </a:solidFill>
                <a:latin typeface="Optima" panose="02000503060000020004" pitchFamily="2" charset="0"/>
                <a:ea typeface="Times New Roman" panose="02020603050405020304" pitchFamily="18" charset="0"/>
              </a:rPr>
              <a:t>__ PERSONAL EXPERIENCES</a:t>
            </a:r>
          </a:p>
          <a:p>
            <a:pPr fontAlgn="base">
              <a:spcAft>
                <a:spcPts val="1200"/>
              </a:spcAft>
            </a:pPr>
            <a:r>
              <a:rPr lang="en-US" b="1" dirty="0">
                <a:solidFill>
                  <a:schemeClr val="bg1"/>
                </a:solidFill>
                <a:latin typeface="Optima" panose="02000503060000020004" pitchFamily="2" charset="0"/>
                <a:ea typeface="Times New Roman" panose="02020603050405020304" pitchFamily="18" charset="0"/>
              </a:rPr>
              <a:t>__ MEDIA REPRESENTATION</a:t>
            </a:r>
          </a:p>
          <a:p>
            <a:pPr marL="342900" indent="-342900" fontAlgn="base">
              <a:spcAft>
                <a:spcPts val="1200"/>
              </a:spcAft>
              <a:buFont typeface="Wingdings" pitchFamily="2" charset="2"/>
              <a:buChar char="q"/>
            </a:pPr>
            <a:endParaRPr lang="en-US" b="1" dirty="0">
              <a:solidFill>
                <a:srgbClr val="50FFFE"/>
              </a:solidFill>
              <a:latin typeface="Optima" panose="02000503060000020004" pitchFamily="2" charset="0"/>
              <a:ea typeface="Times New Roman" panose="02020603050405020304" pitchFamily="18" charset="0"/>
            </a:endParaRPr>
          </a:p>
          <a:p>
            <a:pPr marL="342900" indent="-342900" fontAlgn="base">
              <a:spcAft>
                <a:spcPts val="1200"/>
              </a:spcAft>
              <a:buFont typeface="Wingdings" pitchFamily="2" charset="2"/>
              <a:buChar char="q"/>
            </a:pPr>
            <a:endParaRPr lang="en-US" b="1" dirty="0">
              <a:solidFill>
                <a:srgbClr val="50FFFE"/>
              </a:solidFill>
              <a:latin typeface="Optima" panose="02000503060000020004" pitchFamily="2" charset="0"/>
              <a:ea typeface="Times New Roman" panose="02020603050405020304" pitchFamily="18" charset="0"/>
            </a:endParaRPr>
          </a:p>
          <a:p>
            <a:pPr marL="342900" marR="0" lvl="0" indent="-342900" fontAlgn="base">
              <a:spcBef>
                <a:spcPts val="0"/>
              </a:spcBef>
              <a:spcAft>
                <a:spcPts val="1200"/>
              </a:spcAft>
              <a:buFont typeface="Wingdings" pitchFamily="2" charset="2"/>
              <a:buChar char="q"/>
            </a:pPr>
            <a:endParaRPr lang="en-US" b="1" dirty="0">
              <a:solidFill>
                <a:srgbClr val="50FFFE"/>
              </a:solidFill>
              <a:latin typeface="Optima" panose="02000503060000020004" pitchFamily="2" charset="0"/>
              <a:ea typeface="Times New Roman" panose="02020603050405020304" pitchFamily="18" charset="0"/>
            </a:endParaRPr>
          </a:p>
        </p:txBody>
      </p:sp>
      <p:sp>
        <p:nvSpPr>
          <p:cNvPr id="5" name="Title 1">
            <a:extLst>
              <a:ext uri="{FF2B5EF4-FFF2-40B4-BE49-F238E27FC236}">
                <a16:creationId xmlns:a16="http://schemas.microsoft.com/office/drawing/2014/main" id="{D79E9D49-8F08-70F7-A750-254206E2FC30}"/>
              </a:ext>
            </a:extLst>
          </p:cNvPr>
          <p:cNvSpPr txBox="1">
            <a:spLocks/>
          </p:cNvSpPr>
          <p:nvPr/>
        </p:nvSpPr>
        <p:spPr>
          <a:xfrm>
            <a:off x="366675" y="274638"/>
            <a:ext cx="8385175" cy="11430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pPr algn="ctr"/>
            <a:r>
              <a:rPr lang="en-US" sz="4000" dirty="0">
                <a:solidFill>
                  <a:schemeClr val="bg1"/>
                </a:solidFill>
                <a:latin typeface="Cambria" panose="02040503050406030204" pitchFamily="18" charset="0"/>
                <a:cs typeface="Calibri"/>
              </a:rPr>
              <a:t>Rank</a:t>
            </a:r>
          </a:p>
        </p:txBody>
      </p:sp>
      <p:sp>
        <p:nvSpPr>
          <p:cNvPr id="2" name="TextBox 1">
            <a:extLst>
              <a:ext uri="{FF2B5EF4-FFF2-40B4-BE49-F238E27FC236}">
                <a16:creationId xmlns:a16="http://schemas.microsoft.com/office/drawing/2014/main" id="{F738CEC0-D0DA-498E-4D39-70B21E98BCF9}"/>
              </a:ext>
            </a:extLst>
          </p:cNvPr>
          <p:cNvSpPr txBox="1"/>
          <p:nvPr/>
        </p:nvSpPr>
        <p:spPr>
          <a:xfrm>
            <a:off x="390777" y="5014883"/>
            <a:ext cx="375920" cy="33342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en-US" sz="1500" b="0" i="0" u="none" strike="noStrike" cap="none" spc="0" normalizeH="0" baseline="0" dirty="0">
                <a:ln>
                  <a:noFill/>
                </a:ln>
                <a:solidFill>
                  <a:schemeClr val="accent4">
                    <a:lumMod val="60000"/>
                    <a:lumOff val="40000"/>
                  </a:schemeClr>
                </a:solidFill>
                <a:effectLst/>
                <a:uFillTx/>
                <a:latin typeface="Ink Free" panose="03080402000500000000" pitchFamily="66" charset="0"/>
                <a:sym typeface="Helvetica Neue"/>
              </a:rPr>
              <a:t>1</a:t>
            </a:r>
          </a:p>
        </p:txBody>
      </p:sp>
      <p:sp>
        <p:nvSpPr>
          <p:cNvPr id="3" name="TextBox 2">
            <a:extLst>
              <a:ext uri="{FF2B5EF4-FFF2-40B4-BE49-F238E27FC236}">
                <a16:creationId xmlns:a16="http://schemas.microsoft.com/office/drawing/2014/main" id="{35C5BB3B-D09B-6AB6-5313-301AF0DC4434}"/>
              </a:ext>
            </a:extLst>
          </p:cNvPr>
          <p:cNvSpPr txBox="1"/>
          <p:nvPr/>
        </p:nvSpPr>
        <p:spPr>
          <a:xfrm>
            <a:off x="390777" y="5442693"/>
            <a:ext cx="375920" cy="33342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lang="en-US" sz="1500" dirty="0">
                <a:solidFill>
                  <a:schemeClr val="accent4">
                    <a:lumMod val="60000"/>
                    <a:lumOff val="40000"/>
                  </a:schemeClr>
                </a:solidFill>
                <a:latin typeface="Ink Free" panose="03080402000500000000" pitchFamily="66" charset="0"/>
                <a:sym typeface="Helvetica Neue"/>
              </a:rPr>
              <a:t>2</a:t>
            </a:r>
            <a:endParaRPr kumimoji="0" lang="en-US" sz="1500" b="0" i="0" u="none" strike="noStrike" cap="none" spc="0" normalizeH="0" baseline="0" dirty="0">
              <a:ln>
                <a:noFill/>
              </a:ln>
              <a:solidFill>
                <a:schemeClr val="accent4">
                  <a:lumMod val="60000"/>
                  <a:lumOff val="40000"/>
                </a:schemeClr>
              </a:solidFill>
              <a:effectLst/>
              <a:uFillTx/>
              <a:latin typeface="Ink Free" panose="03080402000500000000" pitchFamily="66" charset="0"/>
              <a:sym typeface="Helvetica Neue"/>
            </a:endParaRPr>
          </a:p>
        </p:txBody>
      </p:sp>
      <p:sp>
        <p:nvSpPr>
          <p:cNvPr id="4" name="TextBox 3">
            <a:extLst>
              <a:ext uri="{FF2B5EF4-FFF2-40B4-BE49-F238E27FC236}">
                <a16:creationId xmlns:a16="http://schemas.microsoft.com/office/drawing/2014/main" id="{1DB6BA94-9C95-22C2-DCC5-897093E92A10}"/>
              </a:ext>
            </a:extLst>
          </p:cNvPr>
          <p:cNvSpPr txBox="1"/>
          <p:nvPr/>
        </p:nvSpPr>
        <p:spPr>
          <a:xfrm>
            <a:off x="397106" y="3729647"/>
            <a:ext cx="375920" cy="33342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lang="en-US" sz="1500" dirty="0">
                <a:solidFill>
                  <a:schemeClr val="accent4">
                    <a:lumMod val="60000"/>
                    <a:lumOff val="40000"/>
                  </a:schemeClr>
                </a:solidFill>
                <a:latin typeface="Ink Free" panose="03080402000500000000" pitchFamily="66" charset="0"/>
                <a:sym typeface="Helvetica Neue"/>
              </a:rPr>
              <a:t>3</a:t>
            </a:r>
            <a:endParaRPr kumimoji="0" lang="en-US" sz="1500" b="0" i="0" u="none" strike="noStrike" cap="none" spc="0" normalizeH="0" baseline="0" dirty="0">
              <a:ln>
                <a:noFill/>
              </a:ln>
              <a:solidFill>
                <a:schemeClr val="accent4">
                  <a:lumMod val="60000"/>
                  <a:lumOff val="40000"/>
                </a:schemeClr>
              </a:solidFill>
              <a:effectLst/>
              <a:uFillTx/>
              <a:latin typeface="Ink Free" panose="03080402000500000000" pitchFamily="66" charset="0"/>
              <a:sym typeface="Helvetica Neue"/>
            </a:endParaRPr>
          </a:p>
        </p:txBody>
      </p:sp>
    </p:spTree>
    <p:extLst>
      <p:ext uri="{BB962C8B-B14F-4D97-AF65-F5344CB8AC3E}">
        <p14:creationId xmlns:p14="http://schemas.microsoft.com/office/powerpoint/2010/main" val="31185146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85">
                                            <p:txEl>
                                              <p:pRg st="0" end="0"/>
                                            </p:txEl>
                                          </p:spTgt>
                                        </p:tgtEl>
                                        <p:attrNameLst>
                                          <p:attrName>style.visibility</p:attrName>
                                        </p:attrNameLst>
                                      </p:cBhvr>
                                      <p:to>
                                        <p:strVal val="visible"/>
                                      </p:to>
                                    </p:set>
                                    <p:animEffect transition="in" filter="fade">
                                      <p:cBhvr>
                                        <p:cTn id="7" dur="500"/>
                                        <p:tgtEl>
                                          <p:spTgt spid="185">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2000"/>
                                        <p:tgtEl>
                                          <p:spTgt spid="2"/>
                                        </p:tgtEl>
                                      </p:cBhvr>
                                    </p:animEffect>
                                  </p:childTnLst>
                                </p:cTn>
                              </p:par>
                            </p:childTnLst>
                          </p:cTn>
                        </p:par>
                        <p:par>
                          <p:cTn id="12" fill="hold">
                            <p:stCondLst>
                              <p:cond delay="2500"/>
                            </p:stCondLst>
                            <p:childTnLst>
                              <p:par>
                                <p:cTn id="13" presetID="22" presetClass="entr" presetSubtype="1"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up)">
                                      <p:cBhvr>
                                        <p:cTn id="15" dur="2000"/>
                                        <p:tgtEl>
                                          <p:spTgt spid="3"/>
                                        </p:tgtEl>
                                      </p:cBhvr>
                                    </p:animEffect>
                                  </p:childTnLst>
                                </p:cTn>
                              </p:par>
                            </p:childTnLst>
                          </p:cTn>
                        </p:par>
                        <p:par>
                          <p:cTn id="16" fill="hold">
                            <p:stCondLst>
                              <p:cond delay="4500"/>
                            </p:stCondLst>
                            <p:childTnLst>
                              <p:par>
                                <p:cTn id="17" presetID="22" presetClass="entr" presetSubtype="1"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up)">
                                      <p:cBhvr>
                                        <p:cTn id="19"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9201B"/>
        </a:solidFill>
        <a:effectLst/>
      </p:bgPr>
    </p:bg>
    <p:spTree>
      <p:nvGrpSpPr>
        <p:cNvPr id="1" name=""/>
        <p:cNvGrpSpPr/>
        <p:nvPr/>
      </p:nvGrpSpPr>
      <p:grpSpPr>
        <a:xfrm>
          <a:off x="0" y="0"/>
          <a:ext cx="0" cy="0"/>
          <a:chOff x="0" y="0"/>
          <a:chExt cx="0" cy="0"/>
        </a:xfrm>
      </p:grpSpPr>
      <p:pic>
        <p:nvPicPr>
          <p:cNvPr id="187" name="Asset 1.png" descr="Asset 1.png"/>
          <p:cNvPicPr>
            <a:picLocks noChangeAspect="1"/>
          </p:cNvPicPr>
          <p:nvPr/>
        </p:nvPicPr>
        <p:blipFill>
          <a:blip r:embed="rId3">
            <a:alphaModFix amt="50486"/>
          </a:blip>
          <a:srcRect l="169" t="10121" r="169" b="10121"/>
          <a:stretch>
            <a:fillRect/>
          </a:stretch>
        </p:blipFill>
        <p:spPr>
          <a:xfrm>
            <a:off x="-2737284" y="26409"/>
            <a:ext cx="12363883" cy="6954684"/>
          </a:xfrm>
          <a:prstGeom prst="rect">
            <a:avLst/>
          </a:prstGeom>
          <a:ln w="12700">
            <a:miter lim="400000"/>
          </a:ln>
        </p:spPr>
      </p:pic>
      <p:sp>
        <p:nvSpPr>
          <p:cNvPr id="188" name="Rectangle"/>
          <p:cNvSpPr/>
          <p:nvPr/>
        </p:nvSpPr>
        <p:spPr>
          <a:xfrm>
            <a:off x="622027" y="1596660"/>
            <a:ext cx="8521973" cy="820077"/>
          </a:xfrm>
          <a:prstGeom prst="rect">
            <a:avLst/>
          </a:prstGeom>
          <a:solidFill>
            <a:srgbClr val="14483D"/>
          </a:solidFill>
          <a:ln w="12700">
            <a:miter lim="400000"/>
          </a:ln>
        </p:spPr>
        <p:txBody>
          <a:bodyPr lIns="19050" tIns="19050" rIns="19050" bIns="19050" anchor="ctr"/>
          <a:lstStyle/>
          <a:p>
            <a:pPr algn="ctr" defTabSz="309563" hangingPunct="0">
              <a:defRPr sz="3200">
                <a:solidFill>
                  <a:srgbClr val="000000"/>
                </a:solidFill>
                <a:latin typeface="Helvetica Neue Medium"/>
                <a:ea typeface="Helvetica Neue Medium"/>
                <a:cs typeface="Helvetica Neue Medium"/>
                <a:sym typeface="Helvetica Neue Medium"/>
              </a:defRPr>
            </a:pPr>
            <a:endParaRPr sz="1200" kern="0">
              <a:solidFill>
                <a:srgbClr val="000000"/>
              </a:solidFill>
              <a:latin typeface="Helvetica Neue Medium"/>
              <a:ea typeface="Helvetica Neue Medium"/>
              <a:cs typeface="Helvetica Neue Medium"/>
              <a:sym typeface="Helvetica Neue Medium"/>
            </a:endParaRPr>
          </a:p>
        </p:txBody>
      </p:sp>
      <p:sp>
        <p:nvSpPr>
          <p:cNvPr id="190" name="Rectangle"/>
          <p:cNvSpPr/>
          <p:nvPr/>
        </p:nvSpPr>
        <p:spPr>
          <a:xfrm>
            <a:off x="622027" y="2416737"/>
            <a:ext cx="8521973" cy="2969453"/>
          </a:xfrm>
          <a:prstGeom prst="rect">
            <a:avLst/>
          </a:prstGeom>
          <a:solidFill>
            <a:srgbClr val="09201B"/>
          </a:solidFill>
          <a:ln w="12700">
            <a:miter lim="400000"/>
          </a:ln>
        </p:spPr>
        <p:txBody>
          <a:bodyPr lIns="19050" tIns="19050" rIns="19050" bIns="19050" anchor="ctr"/>
          <a:lstStyle/>
          <a:p>
            <a:pPr algn="ctr" defTabSz="309563" hangingPunct="0">
              <a:defRPr sz="3200">
                <a:solidFill>
                  <a:srgbClr val="000000"/>
                </a:solidFill>
                <a:latin typeface="Helvetica Neue Medium"/>
                <a:ea typeface="Helvetica Neue Medium"/>
                <a:cs typeface="Helvetica Neue Medium"/>
                <a:sym typeface="Helvetica Neue Medium"/>
              </a:defRPr>
            </a:pPr>
            <a:endParaRPr sz="1200" kern="0">
              <a:solidFill>
                <a:srgbClr val="000000"/>
              </a:solidFill>
              <a:latin typeface="Helvetica Neue Medium"/>
              <a:ea typeface="Helvetica Neue Medium"/>
              <a:cs typeface="Helvetica Neue Medium"/>
              <a:sym typeface="Helvetica Neue Medium"/>
            </a:endParaRPr>
          </a:p>
        </p:txBody>
      </p:sp>
      <p:sp>
        <p:nvSpPr>
          <p:cNvPr id="191" name="Circle"/>
          <p:cNvSpPr/>
          <p:nvPr/>
        </p:nvSpPr>
        <p:spPr>
          <a:xfrm>
            <a:off x="2223799" y="2729670"/>
            <a:ext cx="163649" cy="163649"/>
          </a:xfrm>
          <a:prstGeom prst="ellipse">
            <a:avLst/>
          </a:prstGeom>
          <a:solidFill>
            <a:srgbClr val="FFFFFF"/>
          </a:solidFill>
          <a:ln w="12700">
            <a:miter lim="400000"/>
          </a:ln>
        </p:spPr>
        <p:txBody>
          <a:bodyPr lIns="19050" tIns="19050" rIns="19050" bIns="19050" anchor="ctr"/>
          <a:lstStyle/>
          <a:p>
            <a:pPr algn="ctr" defTabSz="309563" hangingPunct="0">
              <a:defRPr sz="3200">
                <a:solidFill>
                  <a:srgbClr val="FFFFFF"/>
                </a:solidFill>
                <a:latin typeface="Helvetica Neue Medium"/>
                <a:ea typeface="Helvetica Neue Medium"/>
                <a:cs typeface="Helvetica Neue Medium"/>
                <a:sym typeface="Helvetica Neue Medium"/>
              </a:defRPr>
            </a:pPr>
            <a:endParaRPr sz="1200" kern="0">
              <a:solidFill>
                <a:srgbClr val="FFFFFF"/>
              </a:solidFill>
              <a:latin typeface="Helvetica Neue Medium"/>
              <a:ea typeface="Helvetica Neue Medium"/>
              <a:cs typeface="Helvetica Neue Medium"/>
              <a:sym typeface="Helvetica Neue Medium"/>
            </a:endParaRPr>
          </a:p>
        </p:txBody>
      </p:sp>
      <p:sp>
        <p:nvSpPr>
          <p:cNvPr id="192" name="Circle"/>
          <p:cNvSpPr/>
          <p:nvPr/>
        </p:nvSpPr>
        <p:spPr>
          <a:xfrm>
            <a:off x="2223799" y="3093940"/>
            <a:ext cx="163649" cy="163649"/>
          </a:xfrm>
          <a:prstGeom prst="ellipse">
            <a:avLst/>
          </a:prstGeom>
          <a:solidFill>
            <a:srgbClr val="FFFFFF"/>
          </a:solidFill>
          <a:ln w="12700">
            <a:miter lim="400000"/>
          </a:ln>
        </p:spPr>
        <p:txBody>
          <a:bodyPr lIns="19050" tIns="19050" rIns="19050" bIns="19050" anchor="ctr"/>
          <a:lstStyle/>
          <a:p>
            <a:pPr algn="ctr" defTabSz="309563" hangingPunct="0">
              <a:defRPr sz="3200">
                <a:solidFill>
                  <a:srgbClr val="FFFFFF"/>
                </a:solidFill>
                <a:latin typeface="Helvetica Neue Medium"/>
                <a:ea typeface="Helvetica Neue Medium"/>
                <a:cs typeface="Helvetica Neue Medium"/>
                <a:sym typeface="Helvetica Neue Medium"/>
              </a:defRPr>
            </a:pPr>
            <a:endParaRPr sz="1200" kern="0">
              <a:solidFill>
                <a:srgbClr val="FFFFFF"/>
              </a:solidFill>
              <a:latin typeface="Helvetica Neue Medium"/>
              <a:ea typeface="Helvetica Neue Medium"/>
              <a:cs typeface="Helvetica Neue Medium"/>
              <a:sym typeface="Helvetica Neue Medium"/>
            </a:endParaRPr>
          </a:p>
        </p:txBody>
      </p:sp>
      <p:sp>
        <p:nvSpPr>
          <p:cNvPr id="193" name="Circle"/>
          <p:cNvSpPr/>
          <p:nvPr/>
        </p:nvSpPr>
        <p:spPr>
          <a:xfrm>
            <a:off x="2223799" y="3454898"/>
            <a:ext cx="163649" cy="163649"/>
          </a:xfrm>
          <a:prstGeom prst="ellipse">
            <a:avLst/>
          </a:prstGeom>
          <a:solidFill>
            <a:srgbClr val="FFFFFF"/>
          </a:solidFill>
          <a:ln w="12700">
            <a:miter lim="400000"/>
          </a:ln>
        </p:spPr>
        <p:txBody>
          <a:bodyPr lIns="19050" tIns="19050" rIns="19050" bIns="19050" anchor="ctr"/>
          <a:lstStyle/>
          <a:p>
            <a:pPr algn="ctr" defTabSz="309563" hangingPunct="0">
              <a:defRPr sz="3200">
                <a:solidFill>
                  <a:srgbClr val="FFFFFF"/>
                </a:solidFill>
                <a:latin typeface="Helvetica Neue Medium"/>
                <a:ea typeface="Helvetica Neue Medium"/>
                <a:cs typeface="Helvetica Neue Medium"/>
                <a:sym typeface="Helvetica Neue Medium"/>
              </a:defRPr>
            </a:pPr>
            <a:endParaRPr sz="1200" kern="0">
              <a:solidFill>
                <a:srgbClr val="FFFFFF"/>
              </a:solidFill>
              <a:latin typeface="Helvetica Neue Medium"/>
              <a:ea typeface="Helvetica Neue Medium"/>
              <a:cs typeface="Helvetica Neue Medium"/>
              <a:sym typeface="Helvetica Neue Medium"/>
            </a:endParaRPr>
          </a:p>
        </p:txBody>
      </p:sp>
      <p:sp>
        <p:nvSpPr>
          <p:cNvPr id="194" name="Circle"/>
          <p:cNvSpPr/>
          <p:nvPr/>
        </p:nvSpPr>
        <p:spPr>
          <a:xfrm>
            <a:off x="2223799" y="3819167"/>
            <a:ext cx="163649" cy="163649"/>
          </a:xfrm>
          <a:prstGeom prst="ellipse">
            <a:avLst/>
          </a:prstGeom>
          <a:solidFill>
            <a:srgbClr val="FFFFFF"/>
          </a:solidFill>
          <a:ln w="12700">
            <a:miter lim="400000"/>
          </a:ln>
        </p:spPr>
        <p:txBody>
          <a:bodyPr lIns="19050" tIns="19050" rIns="19050" bIns="19050" anchor="ctr"/>
          <a:lstStyle/>
          <a:p>
            <a:pPr algn="ctr" defTabSz="309563" hangingPunct="0">
              <a:defRPr sz="3200">
                <a:solidFill>
                  <a:srgbClr val="FFFFFF"/>
                </a:solidFill>
                <a:latin typeface="Helvetica Neue Medium"/>
                <a:ea typeface="Helvetica Neue Medium"/>
                <a:cs typeface="Helvetica Neue Medium"/>
                <a:sym typeface="Helvetica Neue Medium"/>
              </a:defRPr>
            </a:pPr>
            <a:endParaRPr sz="1200" kern="0">
              <a:solidFill>
                <a:srgbClr val="FFFFFF"/>
              </a:solidFill>
              <a:latin typeface="Helvetica Neue Medium"/>
              <a:ea typeface="Helvetica Neue Medium"/>
              <a:cs typeface="Helvetica Neue Medium"/>
              <a:sym typeface="Helvetica Neue Medium"/>
            </a:endParaRPr>
          </a:p>
        </p:txBody>
      </p:sp>
      <p:sp>
        <p:nvSpPr>
          <p:cNvPr id="195" name="No clue, never heard of it"/>
          <p:cNvSpPr txBox="1"/>
          <p:nvPr/>
        </p:nvSpPr>
        <p:spPr>
          <a:xfrm>
            <a:off x="2571546" y="2711104"/>
            <a:ext cx="5933436" cy="2058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9050" tIns="19050" rIns="19050" bIns="19050">
            <a:spAutoFit/>
          </a:bodyPr>
          <a:lstStyle>
            <a:lvl1pPr algn="l">
              <a:defRPr sz="2900">
                <a:solidFill>
                  <a:srgbClr val="FFFFFF"/>
                </a:solidFill>
                <a:latin typeface="Helvetica Neue Light"/>
                <a:ea typeface="Helvetica Neue Light"/>
                <a:cs typeface="Helvetica Neue Light"/>
                <a:sym typeface="Helvetica Neue Light"/>
              </a:defRPr>
            </a:lvl1pPr>
          </a:lstStyle>
          <a:p>
            <a:pPr defTabSz="914377" hangingPunct="0"/>
            <a:r>
              <a:rPr lang="en-US" sz="1088" kern="0" dirty="0"/>
              <a:t>Level of contact </a:t>
            </a:r>
          </a:p>
        </p:txBody>
      </p:sp>
      <p:sp>
        <p:nvSpPr>
          <p:cNvPr id="196" name="I have heard it, but don't really know what it means (wouldn't be able to explain it to someone else)"/>
          <p:cNvSpPr txBox="1"/>
          <p:nvPr/>
        </p:nvSpPr>
        <p:spPr>
          <a:xfrm>
            <a:off x="2571546" y="3075373"/>
            <a:ext cx="5933436" cy="2058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9050" tIns="19050" rIns="19050" bIns="19050">
            <a:spAutoFit/>
          </a:bodyPr>
          <a:lstStyle>
            <a:lvl1pPr algn="l">
              <a:defRPr sz="2900">
                <a:solidFill>
                  <a:srgbClr val="FFFFFF"/>
                </a:solidFill>
                <a:latin typeface="Helvetica Neue Light"/>
                <a:ea typeface="Helvetica Neue Light"/>
                <a:cs typeface="Helvetica Neue Light"/>
                <a:sym typeface="Helvetica Neue Light"/>
              </a:defRPr>
            </a:lvl1pPr>
          </a:lstStyle>
          <a:p>
            <a:pPr defTabSz="914377" hangingPunct="0"/>
            <a:r>
              <a:rPr lang="en-US" sz="1088" kern="0" dirty="0"/>
              <a:t>Religious views </a:t>
            </a:r>
          </a:p>
        </p:txBody>
      </p:sp>
      <p:sp>
        <p:nvSpPr>
          <p:cNvPr id="197" name="Read an article/saw a clip/friend tried to explain (basic knowledge)"/>
          <p:cNvSpPr txBox="1"/>
          <p:nvPr/>
        </p:nvSpPr>
        <p:spPr>
          <a:xfrm>
            <a:off x="2571546" y="3436331"/>
            <a:ext cx="5933436" cy="2058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9050" tIns="19050" rIns="19050" bIns="19050">
            <a:spAutoFit/>
          </a:bodyPr>
          <a:lstStyle>
            <a:lvl1pPr algn="l">
              <a:defRPr sz="2900">
                <a:solidFill>
                  <a:srgbClr val="FFFFFF"/>
                </a:solidFill>
                <a:latin typeface="Helvetica Neue Light"/>
                <a:ea typeface="Helvetica Neue Light"/>
                <a:cs typeface="Helvetica Neue Light"/>
                <a:sym typeface="Helvetica Neue Light"/>
              </a:defRPr>
            </a:lvl1pPr>
          </a:lstStyle>
          <a:p>
            <a:pPr defTabSz="914377" hangingPunct="0"/>
            <a:r>
              <a:rPr lang="en-US" sz="1088" kern="0" dirty="0"/>
              <a:t>Home environment</a:t>
            </a:r>
          </a:p>
        </p:txBody>
      </p:sp>
      <p:sp>
        <p:nvSpPr>
          <p:cNvPr id="198" name="Read a book/attended a training (moderate knowledge)"/>
          <p:cNvSpPr txBox="1"/>
          <p:nvPr/>
        </p:nvSpPr>
        <p:spPr>
          <a:xfrm>
            <a:off x="2571546" y="3800601"/>
            <a:ext cx="5933436" cy="2058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9050" tIns="19050" rIns="19050" bIns="19050">
            <a:spAutoFit/>
          </a:bodyPr>
          <a:lstStyle>
            <a:lvl1pPr algn="l">
              <a:defRPr sz="2900">
                <a:solidFill>
                  <a:srgbClr val="FFFFFF"/>
                </a:solidFill>
                <a:latin typeface="Helvetica Neue Light"/>
                <a:ea typeface="Helvetica Neue Light"/>
                <a:cs typeface="Helvetica Neue Light"/>
                <a:sym typeface="Helvetica Neue Light"/>
              </a:defRPr>
            </a:lvl1pPr>
          </a:lstStyle>
          <a:p>
            <a:pPr defTabSz="914377" hangingPunct="0"/>
            <a:r>
              <a:rPr lang="en-US" sz="1088" kern="0" dirty="0"/>
              <a:t>School environment</a:t>
            </a:r>
          </a:p>
        </p:txBody>
      </p:sp>
      <p:sp>
        <p:nvSpPr>
          <p:cNvPr id="199" name="What is your level of familiarity with antiracism?"/>
          <p:cNvSpPr txBox="1"/>
          <p:nvPr/>
        </p:nvSpPr>
        <p:spPr>
          <a:xfrm>
            <a:off x="2223799" y="1833573"/>
            <a:ext cx="6539201" cy="3462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nchor="ctr">
            <a:spAutoFit/>
          </a:bodyPr>
          <a:lstStyle>
            <a:lvl1pPr algn="l">
              <a:defRPr sz="5600" b="1">
                <a:solidFill>
                  <a:srgbClr val="E59D00"/>
                </a:solidFill>
              </a:defRPr>
            </a:lvl1pPr>
          </a:lstStyle>
          <a:p>
            <a:pPr defTabSz="914377" hangingPunct="0"/>
            <a:r>
              <a:rPr lang="en-US" sz="2000" kern="0" dirty="0">
                <a:solidFill>
                  <a:schemeClr val="accent4">
                    <a:lumMod val="40000"/>
                    <a:lumOff val="60000"/>
                  </a:schemeClr>
                </a:solidFill>
                <a:latin typeface="Helvetica Neue"/>
                <a:ea typeface="Helvetica Neue"/>
                <a:cs typeface="Helvetica Neue"/>
                <a:sym typeface="Helvetica Neue"/>
              </a:rPr>
              <a:t>Poll 3c: </a:t>
            </a:r>
            <a:r>
              <a:rPr lang="en-US" sz="2000" b="0" kern="0" dirty="0">
                <a:solidFill>
                  <a:schemeClr val="accent4">
                    <a:lumMod val="40000"/>
                    <a:lumOff val="60000"/>
                  </a:schemeClr>
                </a:solidFill>
                <a:latin typeface="Helvetica Neue"/>
                <a:ea typeface="Helvetica Neue"/>
                <a:cs typeface="Helvetica Neue"/>
                <a:sym typeface="Helvetica Neue"/>
              </a:rPr>
              <a:t>What did you rank for #1?</a:t>
            </a:r>
            <a:endParaRPr sz="2000" b="0" kern="0" dirty="0">
              <a:solidFill>
                <a:schemeClr val="accent4">
                  <a:lumMod val="40000"/>
                  <a:lumOff val="60000"/>
                </a:schemeClr>
              </a:solidFill>
              <a:latin typeface="Helvetica Neue"/>
              <a:ea typeface="Helvetica Neue"/>
              <a:cs typeface="Helvetica Neue"/>
              <a:sym typeface="Helvetica Neue"/>
            </a:endParaRPr>
          </a:p>
        </p:txBody>
      </p:sp>
      <p:sp>
        <p:nvSpPr>
          <p:cNvPr id="200" name="Circle"/>
          <p:cNvSpPr/>
          <p:nvPr/>
        </p:nvSpPr>
        <p:spPr>
          <a:xfrm>
            <a:off x="2223799" y="4183437"/>
            <a:ext cx="163649" cy="163649"/>
          </a:xfrm>
          <a:prstGeom prst="ellipse">
            <a:avLst/>
          </a:prstGeom>
          <a:solidFill>
            <a:srgbClr val="FFFFFF"/>
          </a:solidFill>
          <a:ln w="12700">
            <a:miter lim="400000"/>
          </a:ln>
        </p:spPr>
        <p:txBody>
          <a:bodyPr lIns="19050" tIns="19050" rIns="19050" bIns="19050" anchor="ctr"/>
          <a:lstStyle/>
          <a:p>
            <a:pPr algn="ctr" defTabSz="309563" hangingPunct="0">
              <a:defRPr sz="3200">
                <a:solidFill>
                  <a:srgbClr val="FFFFFF"/>
                </a:solidFill>
                <a:latin typeface="Helvetica Neue Medium"/>
                <a:ea typeface="Helvetica Neue Medium"/>
                <a:cs typeface="Helvetica Neue Medium"/>
                <a:sym typeface="Helvetica Neue Medium"/>
              </a:defRPr>
            </a:pPr>
            <a:endParaRPr sz="1200" kern="0">
              <a:solidFill>
                <a:srgbClr val="FFFFFF"/>
              </a:solidFill>
              <a:latin typeface="Helvetica Neue Medium"/>
              <a:ea typeface="Helvetica Neue Medium"/>
              <a:cs typeface="Helvetica Neue Medium"/>
              <a:sym typeface="Helvetica Neue Medium"/>
            </a:endParaRPr>
          </a:p>
        </p:txBody>
      </p:sp>
      <p:sp>
        <p:nvSpPr>
          <p:cNvPr id="201" name="Ongoing learning; read multiple books and/or attended multiple trainings (expert knowledge)"/>
          <p:cNvSpPr txBox="1"/>
          <p:nvPr/>
        </p:nvSpPr>
        <p:spPr>
          <a:xfrm>
            <a:off x="2571546" y="4164870"/>
            <a:ext cx="5933436" cy="2058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9050" tIns="19050" rIns="19050" bIns="19050">
            <a:spAutoFit/>
          </a:bodyPr>
          <a:lstStyle>
            <a:lvl1pPr algn="l">
              <a:defRPr sz="2900">
                <a:solidFill>
                  <a:srgbClr val="FFFFFF"/>
                </a:solidFill>
                <a:latin typeface="Helvetica Neue Light"/>
                <a:ea typeface="Helvetica Neue Light"/>
                <a:cs typeface="Helvetica Neue Light"/>
                <a:sym typeface="Helvetica Neue Light"/>
              </a:defRPr>
            </a:lvl1pPr>
          </a:lstStyle>
          <a:p>
            <a:pPr defTabSz="914377" hangingPunct="0"/>
            <a:r>
              <a:rPr lang="en-US" sz="1088" kern="0" dirty="0"/>
              <a:t>Gender views</a:t>
            </a:r>
          </a:p>
        </p:txBody>
      </p:sp>
      <p:sp>
        <p:nvSpPr>
          <p:cNvPr id="2" name="Circle">
            <a:extLst>
              <a:ext uri="{FF2B5EF4-FFF2-40B4-BE49-F238E27FC236}">
                <a16:creationId xmlns:a16="http://schemas.microsoft.com/office/drawing/2014/main" id="{40DCD14A-BD45-4E5F-E909-EDD33EB4FAF4}"/>
              </a:ext>
            </a:extLst>
          </p:cNvPr>
          <p:cNvSpPr/>
          <p:nvPr/>
        </p:nvSpPr>
        <p:spPr>
          <a:xfrm>
            <a:off x="2223799" y="4546270"/>
            <a:ext cx="163649" cy="163649"/>
          </a:xfrm>
          <a:prstGeom prst="ellipse">
            <a:avLst/>
          </a:prstGeom>
          <a:solidFill>
            <a:srgbClr val="FFFFFF"/>
          </a:solidFill>
          <a:ln w="12700">
            <a:miter lim="400000"/>
          </a:ln>
        </p:spPr>
        <p:txBody>
          <a:bodyPr lIns="19050" tIns="19050" rIns="19050" bIns="19050" anchor="ctr"/>
          <a:lstStyle/>
          <a:p>
            <a:pPr algn="ctr" defTabSz="309563" hangingPunct="0">
              <a:defRPr sz="3200">
                <a:solidFill>
                  <a:srgbClr val="FFFFFF"/>
                </a:solidFill>
                <a:latin typeface="Helvetica Neue Medium"/>
                <a:ea typeface="Helvetica Neue Medium"/>
                <a:cs typeface="Helvetica Neue Medium"/>
                <a:sym typeface="Helvetica Neue Medium"/>
              </a:defRPr>
            </a:pPr>
            <a:endParaRPr sz="1200" kern="0">
              <a:solidFill>
                <a:srgbClr val="FFFFFF"/>
              </a:solidFill>
              <a:latin typeface="Helvetica Neue Medium"/>
              <a:ea typeface="Helvetica Neue Medium"/>
              <a:cs typeface="Helvetica Neue Medium"/>
              <a:sym typeface="Helvetica Neue Medium"/>
            </a:endParaRPr>
          </a:p>
        </p:txBody>
      </p:sp>
      <p:sp>
        <p:nvSpPr>
          <p:cNvPr id="3" name="Read a book/attended a training (moderate knowledge)">
            <a:extLst>
              <a:ext uri="{FF2B5EF4-FFF2-40B4-BE49-F238E27FC236}">
                <a16:creationId xmlns:a16="http://schemas.microsoft.com/office/drawing/2014/main" id="{DE07FE6D-CFE5-3F7D-EE72-83CD4384FEBC}"/>
              </a:ext>
            </a:extLst>
          </p:cNvPr>
          <p:cNvSpPr txBox="1"/>
          <p:nvPr/>
        </p:nvSpPr>
        <p:spPr>
          <a:xfrm>
            <a:off x="2571546" y="4527704"/>
            <a:ext cx="5933436" cy="2058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9050" tIns="19050" rIns="19050" bIns="19050">
            <a:spAutoFit/>
          </a:bodyPr>
          <a:lstStyle>
            <a:lvl1pPr algn="l">
              <a:defRPr sz="2900">
                <a:solidFill>
                  <a:srgbClr val="FFFFFF"/>
                </a:solidFill>
                <a:latin typeface="Helvetica Neue Light"/>
                <a:ea typeface="Helvetica Neue Light"/>
                <a:cs typeface="Helvetica Neue Light"/>
                <a:sym typeface="Helvetica Neue Light"/>
              </a:defRPr>
            </a:lvl1pPr>
          </a:lstStyle>
          <a:p>
            <a:pPr defTabSz="914377" hangingPunct="0"/>
            <a:r>
              <a:rPr lang="en-US" sz="1088" kern="0" dirty="0"/>
              <a:t>School environment</a:t>
            </a:r>
          </a:p>
        </p:txBody>
      </p:sp>
      <p:sp>
        <p:nvSpPr>
          <p:cNvPr id="4" name="Circle">
            <a:extLst>
              <a:ext uri="{FF2B5EF4-FFF2-40B4-BE49-F238E27FC236}">
                <a16:creationId xmlns:a16="http://schemas.microsoft.com/office/drawing/2014/main" id="{05B7E46A-3D6C-19EB-1743-49D9BC4DDBBC}"/>
              </a:ext>
            </a:extLst>
          </p:cNvPr>
          <p:cNvSpPr/>
          <p:nvPr/>
        </p:nvSpPr>
        <p:spPr>
          <a:xfrm>
            <a:off x="2223799" y="4910540"/>
            <a:ext cx="163649" cy="163649"/>
          </a:xfrm>
          <a:prstGeom prst="ellipse">
            <a:avLst/>
          </a:prstGeom>
          <a:solidFill>
            <a:srgbClr val="FFFFFF"/>
          </a:solidFill>
          <a:ln w="12700">
            <a:miter lim="400000"/>
          </a:ln>
        </p:spPr>
        <p:txBody>
          <a:bodyPr lIns="19050" tIns="19050" rIns="19050" bIns="19050" anchor="ctr"/>
          <a:lstStyle/>
          <a:p>
            <a:pPr algn="ctr" defTabSz="309563" hangingPunct="0">
              <a:defRPr sz="3200">
                <a:solidFill>
                  <a:srgbClr val="FFFFFF"/>
                </a:solidFill>
                <a:latin typeface="Helvetica Neue Medium"/>
                <a:ea typeface="Helvetica Neue Medium"/>
                <a:cs typeface="Helvetica Neue Medium"/>
                <a:sym typeface="Helvetica Neue Medium"/>
              </a:defRPr>
            </a:pPr>
            <a:endParaRPr sz="1200" kern="0">
              <a:solidFill>
                <a:srgbClr val="FFFFFF"/>
              </a:solidFill>
              <a:latin typeface="Helvetica Neue Medium"/>
              <a:ea typeface="Helvetica Neue Medium"/>
              <a:cs typeface="Helvetica Neue Medium"/>
              <a:sym typeface="Helvetica Neue Medium"/>
            </a:endParaRPr>
          </a:p>
        </p:txBody>
      </p:sp>
      <p:sp>
        <p:nvSpPr>
          <p:cNvPr id="5" name="Ongoing learning; read multiple books and/or attended multiple trainings (expert knowledge)">
            <a:extLst>
              <a:ext uri="{FF2B5EF4-FFF2-40B4-BE49-F238E27FC236}">
                <a16:creationId xmlns:a16="http://schemas.microsoft.com/office/drawing/2014/main" id="{63BCF46D-B2B3-F0B8-69A9-E19A81A820CB}"/>
              </a:ext>
            </a:extLst>
          </p:cNvPr>
          <p:cNvSpPr txBox="1"/>
          <p:nvPr/>
        </p:nvSpPr>
        <p:spPr>
          <a:xfrm>
            <a:off x="2571546" y="4891973"/>
            <a:ext cx="5933436" cy="2058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9050" tIns="19050" rIns="19050" bIns="19050">
            <a:spAutoFit/>
          </a:bodyPr>
          <a:lstStyle>
            <a:lvl1pPr algn="l">
              <a:defRPr sz="2900">
                <a:solidFill>
                  <a:srgbClr val="FFFFFF"/>
                </a:solidFill>
                <a:latin typeface="Helvetica Neue Light"/>
                <a:ea typeface="Helvetica Neue Light"/>
                <a:cs typeface="Helvetica Neue Light"/>
                <a:sym typeface="Helvetica Neue Light"/>
              </a:defRPr>
            </a:lvl1pPr>
          </a:lstStyle>
          <a:p>
            <a:pPr defTabSz="914377" hangingPunct="0"/>
            <a:r>
              <a:rPr lang="en-US" sz="1088" kern="0" dirty="0"/>
              <a:t>Gender views</a:t>
            </a:r>
          </a:p>
        </p:txBody>
      </p:sp>
    </p:spTree>
    <p:extLst>
      <p:ext uri="{BB962C8B-B14F-4D97-AF65-F5344CB8AC3E}">
        <p14:creationId xmlns:p14="http://schemas.microsoft.com/office/powerpoint/2010/main" val="274118884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0DC98EB-4DF1-7FA8-9196-92C57C60D270}"/>
              </a:ext>
            </a:extLst>
          </p:cNvPr>
          <p:cNvSpPr>
            <a:spLocks noGrp="1"/>
          </p:cNvSpPr>
          <p:nvPr>
            <p:ph type="title"/>
          </p:nvPr>
        </p:nvSpPr>
        <p:spPr>
          <a:xfrm>
            <a:off x="1986280" y="1253896"/>
            <a:ext cx="5171440" cy="542397"/>
          </a:xfrm>
        </p:spPr>
        <p:txBody>
          <a:bodyPr/>
          <a:lstStyle/>
          <a:p>
            <a:r>
              <a:rPr lang="en-US" i="1" dirty="0">
                <a:solidFill>
                  <a:srgbClr val="50FFFE"/>
                </a:solidFill>
              </a:rPr>
              <a:t>None of us </a:t>
            </a:r>
            <a:r>
              <a:rPr lang="en-US" i="1" dirty="0"/>
              <a:t>were born with a biases towards LGBTQ+ people or issues. </a:t>
            </a:r>
            <a:endParaRPr lang="en-US" dirty="0"/>
          </a:p>
        </p:txBody>
      </p:sp>
      <p:sp>
        <p:nvSpPr>
          <p:cNvPr id="6" name="Title 7">
            <a:extLst>
              <a:ext uri="{FF2B5EF4-FFF2-40B4-BE49-F238E27FC236}">
                <a16:creationId xmlns:a16="http://schemas.microsoft.com/office/drawing/2014/main" id="{A2673857-4E93-E69B-0BDA-C73FE66E4E52}"/>
              </a:ext>
            </a:extLst>
          </p:cNvPr>
          <p:cNvSpPr txBox="1">
            <a:spLocks/>
          </p:cNvSpPr>
          <p:nvPr/>
        </p:nvSpPr>
        <p:spPr>
          <a:xfrm>
            <a:off x="2129742" y="2779603"/>
            <a:ext cx="4884516" cy="542397"/>
          </a:xfrm>
          <a:prstGeom prst="rect">
            <a:avLst/>
          </a:prstGeom>
        </p:spPr>
        <p:txBody>
          <a:bodyPr vert="horz"/>
          <a:lstStyle>
            <a:lvl1pPr algn="ctr" defTabSz="457200" rtl="0" eaLnBrk="1" latinLnBrk="0" hangingPunct="1">
              <a:spcBef>
                <a:spcPct val="0"/>
              </a:spcBef>
              <a:buNone/>
              <a:defRPr sz="3200" b="0" i="0" kern="1200">
                <a:solidFill>
                  <a:schemeClr val="tx1"/>
                </a:solidFill>
                <a:latin typeface="Futura LT Heavy"/>
                <a:ea typeface="+mj-ea"/>
                <a:cs typeface="Futura LT Heavy"/>
              </a:defRPr>
            </a:lvl1pPr>
          </a:lstStyle>
          <a:p>
            <a:br>
              <a:rPr lang="en-US" i="1" dirty="0"/>
            </a:br>
            <a:r>
              <a:rPr lang="en-US" i="1" dirty="0"/>
              <a:t>What factors influenced </a:t>
            </a:r>
            <a:r>
              <a:rPr lang="en-US" i="1" dirty="0">
                <a:solidFill>
                  <a:srgbClr val="50FFFE"/>
                </a:solidFill>
              </a:rPr>
              <a:t>your personal views</a:t>
            </a:r>
            <a:r>
              <a:rPr lang="en-US" i="1" dirty="0"/>
              <a:t> towards LGBTQ+ people, for better or for worse?</a:t>
            </a:r>
            <a:endParaRPr lang="en-US" dirty="0"/>
          </a:p>
        </p:txBody>
      </p:sp>
    </p:spTree>
    <p:extLst>
      <p:ext uri="{BB962C8B-B14F-4D97-AF65-F5344CB8AC3E}">
        <p14:creationId xmlns:p14="http://schemas.microsoft.com/office/powerpoint/2010/main" val="13437708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921541095"/>
              </p:ext>
            </p:extLst>
          </p:nvPr>
        </p:nvGraphicFramePr>
        <p:xfrm>
          <a:off x="286765" y="2718967"/>
          <a:ext cx="8002065" cy="3749472"/>
        </p:xfrm>
        <a:graphic>
          <a:graphicData uri="http://schemas.openxmlformats.org/drawingml/2006/table">
            <a:tbl>
              <a:tblPr firstRow="1" bandRow="1">
                <a:tableStyleId>{2D5ABB26-0587-4C30-8999-92F81FD0307C}</a:tableStyleId>
              </a:tblPr>
              <a:tblGrid>
                <a:gridCol w="2667355">
                  <a:extLst>
                    <a:ext uri="{9D8B030D-6E8A-4147-A177-3AD203B41FA5}">
                      <a16:colId xmlns:a16="http://schemas.microsoft.com/office/drawing/2014/main" val="20000"/>
                    </a:ext>
                  </a:extLst>
                </a:gridCol>
                <a:gridCol w="2667355">
                  <a:extLst>
                    <a:ext uri="{9D8B030D-6E8A-4147-A177-3AD203B41FA5}">
                      <a16:colId xmlns:a16="http://schemas.microsoft.com/office/drawing/2014/main" val="20001"/>
                    </a:ext>
                  </a:extLst>
                </a:gridCol>
                <a:gridCol w="2667355">
                  <a:extLst>
                    <a:ext uri="{9D8B030D-6E8A-4147-A177-3AD203B41FA5}">
                      <a16:colId xmlns:a16="http://schemas.microsoft.com/office/drawing/2014/main" val="20002"/>
                    </a:ext>
                  </a:extLst>
                </a:gridCol>
              </a:tblGrid>
              <a:tr h="577324">
                <a:tc>
                  <a:txBody>
                    <a:bodyPr/>
                    <a:lstStyle/>
                    <a:p>
                      <a:pPr algn="ctr"/>
                      <a:r>
                        <a:rPr lang="en-US" sz="2000" dirty="0">
                          <a:solidFill>
                            <a:schemeClr val="tx1"/>
                          </a:solidFill>
                        </a:rPr>
                        <a:t>Cisgender Woman  </a:t>
                      </a:r>
                    </a:p>
                  </a:txBody>
                  <a:tcPr/>
                </a:tc>
                <a:tc>
                  <a:txBody>
                    <a:bodyPr/>
                    <a:lstStyle/>
                    <a:p>
                      <a:pPr algn="ctr"/>
                      <a:r>
                        <a:rPr lang="en-US" sz="2000" dirty="0">
                          <a:solidFill>
                            <a:schemeClr val="tx1"/>
                          </a:solidFill>
                        </a:rPr>
                        <a:t>Asian</a:t>
                      </a:r>
                    </a:p>
                  </a:txBody>
                  <a:tcPr/>
                </a:tc>
                <a:tc>
                  <a:txBody>
                    <a:bodyPr/>
                    <a:lstStyle/>
                    <a:p>
                      <a:pPr algn="ctr"/>
                      <a:r>
                        <a:rPr lang="en-US" sz="2000" dirty="0">
                          <a:solidFill>
                            <a:schemeClr val="tx1"/>
                          </a:solidFill>
                        </a:rPr>
                        <a:t>Lesbian</a:t>
                      </a:r>
                    </a:p>
                  </a:txBody>
                  <a:tcPr/>
                </a:tc>
                <a:extLst>
                  <a:ext uri="{0D108BD9-81ED-4DB2-BD59-A6C34878D82A}">
                    <a16:rowId xmlns:a16="http://schemas.microsoft.com/office/drawing/2014/main" val="10000"/>
                  </a:ext>
                </a:extLst>
              </a:tr>
              <a:tr h="57732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rPr>
                        <a:t>Intersex</a:t>
                      </a:r>
                    </a:p>
                  </a:txBody>
                  <a:tcPr/>
                </a:tc>
                <a:tc>
                  <a:txBody>
                    <a:bodyPr/>
                    <a:lstStyle/>
                    <a:p>
                      <a:pPr algn="ctr"/>
                      <a:r>
                        <a:rPr lang="en-US" sz="2000" dirty="0">
                          <a:solidFill>
                            <a:schemeClr val="tx1"/>
                          </a:solidFill>
                        </a:rPr>
                        <a:t>Black</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rPr>
                        <a:t>Gay</a:t>
                      </a:r>
                    </a:p>
                  </a:txBody>
                  <a:tcPr/>
                </a:tc>
                <a:extLst>
                  <a:ext uri="{0D108BD9-81ED-4DB2-BD59-A6C34878D82A}">
                    <a16:rowId xmlns:a16="http://schemas.microsoft.com/office/drawing/2014/main" val="10001"/>
                  </a:ext>
                </a:extLst>
              </a:tr>
              <a:tr h="6725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rPr>
                        <a:t>Gender non-binary</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rPr>
                        <a:t>Multiracial</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rPr>
                        <a:t>Bisexual/Pansexual</a:t>
                      </a:r>
                    </a:p>
                  </a:txBody>
                  <a:tcPr/>
                </a:tc>
                <a:extLst>
                  <a:ext uri="{0D108BD9-81ED-4DB2-BD59-A6C34878D82A}">
                    <a16:rowId xmlns:a16="http://schemas.microsoft.com/office/drawing/2014/main" val="10002"/>
                  </a:ext>
                </a:extLst>
              </a:tr>
              <a:tr h="6725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rPr>
                        <a:t>Genderqueer</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rPr>
                        <a:t>Native/Indigenous</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rPr>
                        <a:t>Queer</a:t>
                      </a:r>
                    </a:p>
                  </a:txBody>
                  <a:tcPr/>
                </a:tc>
                <a:extLst>
                  <a:ext uri="{0D108BD9-81ED-4DB2-BD59-A6C34878D82A}">
                    <a16:rowId xmlns:a16="http://schemas.microsoft.com/office/drawing/2014/main" val="10003"/>
                  </a:ext>
                </a:extLst>
              </a:tr>
              <a:tr h="6725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rPr>
                        <a:t>Trans</a:t>
                      </a:r>
                      <a:r>
                        <a:rPr lang="en-US" sz="2000" baseline="0" dirty="0">
                          <a:solidFill>
                            <a:schemeClr val="tx1"/>
                          </a:solidFill>
                        </a:rPr>
                        <a:t> man</a:t>
                      </a:r>
                      <a:endParaRPr lang="en-US" sz="2000" dirty="0">
                        <a:solidFill>
                          <a:schemeClr val="tx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rPr>
                        <a:t>Latinx</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rPr>
                        <a:t>Same-gender loving</a:t>
                      </a:r>
                    </a:p>
                  </a:txBody>
                  <a:tcPr/>
                </a:tc>
                <a:extLst>
                  <a:ext uri="{0D108BD9-81ED-4DB2-BD59-A6C34878D82A}">
                    <a16:rowId xmlns:a16="http://schemas.microsoft.com/office/drawing/2014/main" val="10004"/>
                  </a:ext>
                </a:extLst>
              </a:tr>
              <a:tr h="57732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aseline="0" dirty="0">
                          <a:solidFill>
                            <a:schemeClr val="tx1"/>
                          </a:solidFill>
                        </a:rPr>
                        <a:t>Trans woman</a:t>
                      </a:r>
                      <a:endParaRPr lang="en-US" sz="2000" dirty="0">
                        <a:solidFill>
                          <a:schemeClr val="tx1"/>
                        </a:solidFill>
                      </a:endParaRPr>
                    </a:p>
                  </a:txBody>
                  <a:tcPr/>
                </a:tc>
                <a:tc>
                  <a:txBody>
                    <a:bodyPr/>
                    <a:lstStyle/>
                    <a:p>
                      <a:pPr algn="ctr"/>
                      <a:r>
                        <a:rPr lang="en-US" sz="2000" dirty="0">
                          <a:solidFill>
                            <a:schemeClr val="tx1"/>
                          </a:solidFill>
                        </a:rPr>
                        <a:t>Middle Eastern</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rPr>
                        <a:t>Asexual</a:t>
                      </a:r>
                    </a:p>
                  </a:txBody>
                  <a:tcPr/>
                </a:tc>
                <a:extLst>
                  <a:ext uri="{0D108BD9-81ED-4DB2-BD59-A6C34878D82A}">
                    <a16:rowId xmlns:a16="http://schemas.microsoft.com/office/drawing/2014/main" val="10005"/>
                  </a:ext>
                </a:extLst>
              </a:tr>
            </a:tbl>
          </a:graphicData>
        </a:graphic>
      </p:graphicFrame>
      <p:sp>
        <p:nvSpPr>
          <p:cNvPr id="5" name="TextBox 4"/>
          <p:cNvSpPr txBox="1"/>
          <p:nvPr/>
        </p:nvSpPr>
        <p:spPr>
          <a:xfrm>
            <a:off x="3265835" y="1592877"/>
            <a:ext cx="1884446" cy="553998"/>
          </a:xfrm>
          <a:prstGeom prst="rect">
            <a:avLst/>
          </a:prstGeom>
          <a:noFill/>
        </p:spPr>
        <p:txBody>
          <a:bodyPr wrap="square" rtlCol="0">
            <a:spAutoFit/>
          </a:bodyPr>
          <a:lstStyle/>
          <a:p>
            <a:pPr algn="ctr"/>
            <a:r>
              <a:rPr lang="en-US" sz="3000" dirty="0">
                <a:solidFill>
                  <a:srgbClr val="D16349"/>
                </a:solidFill>
                <a:latin typeface="Handwriting - Dakota"/>
                <a:cs typeface="Handwriting - Dakota"/>
              </a:rPr>
              <a:t>Race/</a:t>
            </a:r>
          </a:p>
        </p:txBody>
      </p:sp>
      <p:sp>
        <p:nvSpPr>
          <p:cNvPr id="6" name="TextBox 5"/>
          <p:cNvSpPr txBox="1"/>
          <p:nvPr/>
        </p:nvSpPr>
        <p:spPr>
          <a:xfrm>
            <a:off x="5817205" y="1547901"/>
            <a:ext cx="2403349" cy="553998"/>
          </a:xfrm>
          <a:prstGeom prst="rect">
            <a:avLst/>
          </a:prstGeom>
          <a:noFill/>
        </p:spPr>
        <p:txBody>
          <a:bodyPr wrap="square" rtlCol="0">
            <a:spAutoFit/>
          </a:bodyPr>
          <a:lstStyle/>
          <a:p>
            <a:pPr algn="ctr"/>
            <a:r>
              <a:rPr lang="en-US" sz="3000" dirty="0">
                <a:solidFill>
                  <a:srgbClr val="D16349"/>
                </a:solidFill>
                <a:latin typeface="Handwriting - Dakota"/>
                <a:cs typeface="Handwriting - Dakota"/>
              </a:rPr>
              <a:t>Sexual</a:t>
            </a:r>
          </a:p>
        </p:txBody>
      </p:sp>
      <p:sp>
        <p:nvSpPr>
          <p:cNvPr id="7" name="Title 1"/>
          <p:cNvSpPr>
            <a:spLocks noGrp="1"/>
          </p:cNvSpPr>
          <p:nvPr>
            <p:ph type="title"/>
          </p:nvPr>
        </p:nvSpPr>
        <p:spPr>
          <a:xfrm>
            <a:off x="457200" y="274638"/>
            <a:ext cx="7620000" cy="1143000"/>
          </a:xfrm>
        </p:spPr>
        <p:txBody>
          <a:bodyPr/>
          <a:lstStyle/>
          <a:p>
            <a:r>
              <a:rPr lang="en-US" dirty="0">
                <a:latin typeface="Calibri"/>
                <a:cs typeface="Calibri"/>
              </a:rPr>
              <a:t>Drawing Outside of the Lines</a:t>
            </a:r>
            <a:endParaRPr lang="en-US" sz="3600" dirty="0">
              <a:latin typeface="Calibri"/>
              <a:cs typeface="Calibri"/>
            </a:endParaRPr>
          </a:p>
        </p:txBody>
      </p:sp>
      <p:sp>
        <p:nvSpPr>
          <p:cNvPr id="12" name="TextBox 11"/>
          <p:cNvSpPr txBox="1"/>
          <p:nvPr/>
        </p:nvSpPr>
        <p:spPr>
          <a:xfrm>
            <a:off x="675680" y="1935531"/>
            <a:ext cx="1884446" cy="553998"/>
          </a:xfrm>
          <a:prstGeom prst="rect">
            <a:avLst/>
          </a:prstGeom>
          <a:noFill/>
        </p:spPr>
        <p:txBody>
          <a:bodyPr wrap="square" rtlCol="0">
            <a:spAutoFit/>
          </a:bodyPr>
          <a:lstStyle/>
          <a:p>
            <a:pPr algn="ctr"/>
            <a:r>
              <a:rPr lang="en-US" sz="3000" dirty="0">
                <a:solidFill>
                  <a:srgbClr val="D16349"/>
                </a:solidFill>
                <a:latin typeface="Handwriting - Dakota"/>
                <a:cs typeface="Handwriting - Dakota"/>
              </a:rPr>
              <a:t>Identity</a:t>
            </a:r>
          </a:p>
        </p:txBody>
      </p:sp>
      <p:sp>
        <p:nvSpPr>
          <p:cNvPr id="13" name="TextBox 12"/>
          <p:cNvSpPr txBox="1"/>
          <p:nvPr/>
        </p:nvSpPr>
        <p:spPr>
          <a:xfrm>
            <a:off x="3541135" y="1935531"/>
            <a:ext cx="1884446" cy="553998"/>
          </a:xfrm>
          <a:prstGeom prst="rect">
            <a:avLst/>
          </a:prstGeom>
          <a:noFill/>
        </p:spPr>
        <p:txBody>
          <a:bodyPr wrap="square" rtlCol="0">
            <a:spAutoFit/>
          </a:bodyPr>
          <a:lstStyle/>
          <a:p>
            <a:pPr algn="ctr"/>
            <a:r>
              <a:rPr lang="en-US" sz="3000" dirty="0">
                <a:solidFill>
                  <a:srgbClr val="D16349"/>
                </a:solidFill>
                <a:latin typeface="Handwriting - Dakota"/>
                <a:cs typeface="Handwriting - Dakota"/>
              </a:rPr>
              <a:t>ethnicity</a:t>
            </a:r>
          </a:p>
        </p:txBody>
      </p:sp>
      <p:sp>
        <p:nvSpPr>
          <p:cNvPr id="14" name="TextBox 13"/>
          <p:cNvSpPr txBox="1"/>
          <p:nvPr/>
        </p:nvSpPr>
        <p:spPr>
          <a:xfrm>
            <a:off x="5955955" y="1880911"/>
            <a:ext cx="2403349" cy="553998"/>
          </a:xfrm>
          <a:prstGeom prst="rect">
            <a:avLst/>
          </a:prstGeom>
          <a:noFill/>
        </p:spPr>
        <p:txBody>
          <a:bodyPr wrap="square" rtlCol="0">
            <a:spAutoFit/>
          </a:bodyPr>
          <a:lstStyle/>
          <a:p>
            <a:pPr algn="ctr"/>
            <a:r>
              <a:rPr lang="en-US" sz="3000" dirty="0">
                <a:solidFill>
                  <a:srgbClr val="D16349"/>
                </a:solidFill>
                <a:latin typeface="Handwriting - Dakota"/>
                <a:cs typeface="Handwriting - Dakota"/>
              </a:rPr>
              <a:t>Orientation</a:t>
            </a:r>
          </a:p>
        </p:txBody>
      </p:sp>
      <p:sp>
        <p:nvSpPr>
          <p:cNvPr id="15" name="TextBox 14"/>
          <p:cNvSpPr txBox="1"/>
          <p:nvPr/>
        </p:nvSpPr>
        <p:spPr>
          <a:xfrm>
            <a:off x="682771" y="1547901"/>
            <a:ext cx="1884446" cy="553998"/>
          </a:xfrm>
          <a:prstGeom prst="rect">
            <a:avLst/>
          </a:prstGeom>
          <a:noFill/>
        </p:spPr>
        <p:txBody>
          <a:bodyPr wrap="square" rtlCol="0">
            <a:spAutoFit/>
          </a:bodyPr>
          <a:lstStyle/>
          <a:p>
            <a:pPr algn="ctr"/>
            <a:r>
              <a:rPr lang="en-US" sz="3000" dirty="0">
                <a:solidFill>
                  <a:schemeClr val="accent1"/>
                </a:solidFill>
                <a:latin typeface="Handwriting - Dakota"/>
                <a:cs typeface="Handwriting - Dakota"/>
              </a:rPr>
              <a:t>Gender</a:t>
            </a:r>
          </a:p>
        </p:txBody>
      </p:sp>
      <p:sp>
        <p:nvSpPr>
          <p:cNvPr id="26" name="Freeform 25"/>
          <p:cNvSpPr/>
          <p:nvPr/>
        </p:nvSpPr>
        <p:spPr>
          <a:xfrm>
            <a:off x="2922254" y="2594358"/>
            <a:ext cx="154963" cy="4096374"/>
          </a:xfrm>
          <a:custGeom>
            <a:avLst/>
            <a:gdLst>
              <a:gd name="connsiteX0" fmla="*/ 81932 w 81932"/>
              <a:gd name="connsiteY0" fmla="*/ 0 h 3522875"/>
              <a:gd name="connsiteX1" fmla="*/ 68277 w 81932"/>
              <a:gd name="connsiteY1" fmla="*/ 2048183 h 3522875"/>
              <a:gd name="connsiteX2" fmla="*/ 40966 w 81932"/>
              <a:gd name="connsiteY2" fmla="*/ 2293965 h 3522875"/>
              <a:gd name="connsiteX3" fmla="*/ 13655 w 81932"/>
              <a:gd name="connsiteY3" fmla="*/ 2676292 h 3522875"/>
              <a:gd name="connsiteX4" fmla="*/ 0 w 81932"/>
              <a:gd name="connsiteY4" fmla="*/ 2771874 h 3522875"/>
              <a:gd name="connsiteX5" fmla="*/ 13655 w 81932"/>
              <a:gd name="connsiteY5" fmla="*/ 3236129 h 3522875"/>
              <a:gd name="connsiteX6" fmla="*/ 27311 w 81932"/>
              <a:gd name="connsiteY6" fmla="*/ 3522875 h 352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932" h="3522875">
                <a:moveTo>
                  <a:pt x="81932" y="0"/>
                </a:moveTo>
                <a:cubicBezTo>
                  <a:pt x="77380" y="682728"/>
                  <a:pt x="76758" y="1365493"/>
                  <a:pt x="68277" y="2048183"/>
                </a:cubicBezTo>
                <a:cubicBezTo>
                  <a:pt x="67375" y="2120759"/>
                  <a:pt x="51700" y="2218828"/>
                  <a:pt x="40966" y="2293965"/>
                </a:cubicBezTo>
                <a:cubicBezTo>
                  <a:pt x="36438" y="2361884"/>
                  <a:pt x="21220" y="2600649"/>
                  <a:pt x="13655" y="2676292"/>
                </a:cubicBezTo>
                <a:cubicBezTo>
                  <a:pt x="10452" y="2708316"/>
                  <a:pt x="4552" y="2740013"/>
                  <a:pt x="0" y="2771874"/>
                </a:cubicBezTo>
                <a:cubicBezTo>
                  <a:pt x="4552" y="2926626"/>
                  <a:pt x="6780" y="3081463"/>
                  <a:pt x="13655" y="3236129"/>
                </a:cubicBezTo>
                <a:cubicBezTo>
                  <a:pt x="31432" y="3636088"/>
                  <a:pt x="27311" y="3150972"/>
                  <a:pt x="27311" y="3522875"/>
                </a:cubicBezTo>
              </a:path>
            </a:pathLst>
          </a:custGeom>
          <a:solidFill>
            <a:srgbClr val="000000"/>
          </a:solidFill>
          <a:ln>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7" name="Freeform 26"/>
          <p:cNvSpPr/>
          <p:nvPr/>
        </p:nvSpPr>
        <p:spPr>
          <a:xfrm>
            <a:off x="5626027" y="2553389"/>
            <a:ext cx="109243" cy="4028101"/>
          </a:xfrm>
          <a:custGeom>
            <a:avLst/>
            <a:gdLst>
              <a:gd name="connsiteX0" fmla="*/ 0 w 109243"/>
              <a:gd name="connsiteY0" fmla="*/ 0 h 3604802"/>
              <a:gd name="connsiteX1" fmla="*/ 13655 w 109243"/>
              <a:gd name="connsiteY1" fmla="*/ 2171074 h 3604802"/>
              <a:gd name="connsiteX2" fmla="*/ 27310 w 109243"/>
              <a:gd name="connsiteY2" fmla="*/ 2471474 h 3604802"/>
              <a:gd name="connsiteX3" fmla="*/ 54621 w 109243"/>
              <a:gd name="connsiteY3" fmla="*/ 3304402 h 3604802"/>
              <a:gd name="connsiteX4" fmla="*/ 68277 w 109243"/>
              <a:gd name="connsiteY4" fmla="*/ 3536529 h 3604802"/>
              <a:gd name="connsiteX5" fmla="*/ 81932 w 109243"/>
              <a:gd name="connsiteY5" fmla="*/ 3577493 h 3604802"/>
              <a:gd name="connsiteX6" fmla="*/ 109243 w 109243"/>
              <a:gd name="connsiteY6" fmla="*/ 3604802 h 3604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243" h="3604802">
                <a:moveTo>
                  <a:pt x="0" y="0"/>
                </a:moveTo>
                <a:cubicBezTo>
                  <a:pt x="4552" y="723691"/>
                  <a:pt x="5658" y="1447413"/>
                  <a:pt x="13655" y="2171074"/>
                </a:cubicBezTo>
                <a:cubicBezTo>
                  <a:pt x="14763" y="2271305"/>
                  <a:pt x="24447" y="2371278"/>
                  <a:pt x="27310" y="2471474"/>
                </a:cubicBezTo>
                <a:cubicBezTo>
                  <a:pt x="63078" y="3723259"/>
                  <a:pt x="18536" y="2763172"/>
                  <a:pt x="54621" y="3304402"/>
                </a:cubicBezTo>
                <a:cubicBezTo>
                  <a:pt x="59777" y="3381740"/>
                  <a:pt x="60564" y="3459404"/>
                  <a:pt x="68277" y="3536529"/>
                </a:cubicBezTo>
                <a:cubicBezTo>
                  <a:pt x="69709" y="3550851"/>
                  <a:pt x="74526" y="3565151"/>
                  <a:pt x="81932" y="3577493"/>
                </a:cubicBezTo>
                <a:cubicBezTo>
                  <a:pt x="88556" y="3588532"/>
                  <a:pt x="100139" y="3595699"/>
                  <a:pt x="109243" y="3604802"/>
                </a:cubicBezTo>
              </a:path>
            </a:pathLst>
          </a:custGeom>
          <a:solidFill>
            <a:schemeClr val="tx1"/>
          </a:solidFill>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 name="Freeform 2"/>
          <p:cNvSpPr/>
          <p:nvPr/>
        </p:nvSpPr>
        <p:spPr>
          <a:xfrm>
            <a:off x="434911" y="2696233"/>
            <a:ext cx="4610055" cy="1232079"/>
          </a:xfrm>
          <a:custGeom>
            <a:avLst/>
            <a:gdLst>
              <a:gd name="connsiteX0" fmla="*/ 1165561 w 4610055"/>
              <a:gd name="connsiteY0" fmla="*/ 0 h 1232079"/>
              <a:gd name="connsiteX1" fmla="*/ 452307 w 4610055"/>
              <a:gd name="connsiteY1" fmla="*/ 17395 h 1232079"/>
              <a:gd name="connsiteX2" fmla="*/ 208757 w 4610055"/>
              <a:gd name="connsiteY2" fmla="*/ 86976 h 1232079"/>
              <a:gd name="connsiteX3" fmla="*/ 104378 w 4610055"/>
              <a:gd name="connsiteY3" fmla="*/ 156556 h 1232079"/>
              <a:gd name="connsiteX4" fmla="*/ 34793 w 4610055"/>
              <a:gd name="connsiteY4" fmla="*/ 260926 h 1232079"/>
              <a:gd name="connsiteX5" fmla="*/ 0 w 4610055"/>
              <a:gd name="connsiteY5" fmla="*/ 365296 h 1232079"/>
              <a:gd name="connsiteX6" fmla="*/ 17396 w 4610055"/>
              <a:gd name="connsiteY6" fmla="*/ 452272 h 1232079"/>
              <a:gd name="connsiteX7" fmla="*/ 226153 w 4610055"/>
              <a:gd name="connsiteY7" fmla="*/ 556642 h 1232079"/>
              <a:gd name="connsiteX8" fmla="*/ 347928 w 4610055"/>
              <a:gd name="connsiteY8" fmla="*/ 591432 h 1232079"/>
              <a:gd name="connsiteX9" fmla="*/ 2174554 w 4610055"/>
              <a:gd name="connsiteY9" fmla="*/ 608827 h 1232079"/>
              <a:gd name="connsiteX10" fmla="*/ 2261536 w 4610055"/>
              <a:gd name="connsiteY10" fmla="*/ 626222 h 1232079"/>
              <a:gd name="connsiteX11" fmla="*/ 2365915 w 4610055"/>
              <a:gd name="connsiteY11" fmla="*/ 661012 h 1232079"/>
              <a:gd name="connsiteX12" fmla="*/ 2418104 w 4610055"/>
              <a:gd name="connsiteY12" fmla="*/ 678407 h 1232079"/>
              <a:gd name="connsiteX13" fmla="*/ 2470293 w 4610055"/>
              <a:gd name="connsiteY13" fmla="*/ 695803 h 1232079"/>
              <a:gd name="connsiteX14" fmla="*/ 2522483 w 4610055"/>
              <a:gd name="connsiteY14" fmla="*/ 713198 h 1232079"/>
              <a:gd name="connsiteX15" fmla="*/ 2679050 w 4610055"/>
              <a:gd name="connsiteY15" fmla="*/ 800173 h 1232079"/>
              <a:gd name="connsiteX16" fmla="*/ 2783429 w 4610055"/>
              <a:gd name="connsiteY16" fmla="*/ 869753 h 1232079"/>
              <a:gd name="connsiteX17" fmla="*/ 2887808 w 4610055"/>
              <a:gd name="connsiteY17" fmla="*/ 921938 h 1232079"/>
              <a:gd name="connsiteX18" fmla="*/ 3009583 w 4610055"/>
              <a:gd name="connsiteY18" fmla="*/ 991518 h 1232079"/>
              <a:gd name="connsiteX19" fmla="*/ 3113961 w 4610055"/>
              <a:gd name="connsiteY19" fmla="*/ 1026309 h 1232079"/>
              <a:gd name="connsiteX20" fmla="*/ 3218340 w 4610055"/>
              <a:gd name="connsiteY20" fmla="*/ 1061099 h 1232079"/>
              <a:gd name="connsiteX21" fmla="*/ 3270529 w 4610055"/>
              <a:gd name="connsiteY21" fmla="*/ 1078494 h 1232079"/>
              <a:gd name="connsiteX22" fmla="*/ 3374908 w 4610055"/>
              <a:gd name="connsiteY22" fmla="*/ 1130679 h 1232079"/>
              <a:gd name="connsiteX23" fmla="*/ 3618458 w 4610055"/>
              <a:gd name="connsiteY23" fmla="*/ 1182864 h 1232079"/>
              <a:gd name="connsiteX24" fmla="*/ 3809819 w 4610055"/>
              <a:gd name="connsiteY24" fmla="*/ 1200259 h 1232079"/>
              <a:gd name="connsiteX25" fmla="*/ 4401297 w 4610055"/>
              <a:gd name="connsiteY25" fmla="*/ 1200259 h 1232079"/>
              <a:gd name="connsiteX26" fmla="*/ 4557865 w 4610055"/>
              <a:gd name="connsiteY26" fmla="*/ 1130679 h 1232079"/>
              <a:gd name="connsiteX27" fmla="*/ 4610055 w 4610055"/>
              <a:gd name="connsiteY27" fmla="*/ 1026309 h 1232079"/>
              <a:gd name="connsiteX28" fmla="*/ 4592658 w 4610055"/>
              <a:gd name="connsiteY28" fmla="*/ 747988 h 1232079"/>
              <a:gd name="connsiteX29" fmla="*/ 4523072 w 4610055"/>
              <a:gd name="connsiteY29" fmla="*/ 661012 h 1232079"/>
              <a:gd name="connsiteX30" fmla="*/ 4401297 w 4610055"/>
              <a:gd name="connsiteY30" fmla="*/ 574037 h 1232079"/>
              <a:gd name="connsiteX31" fmla="*/ 4331712 w 4610055"/>
              <a:gd name="connsiteY31" fmla="*/ 556642 h 1232079"/>
              <a:gd name="connsiteX32" fmla="*/ 4279522 w 4610055"/>
              <a:gd name="connsiteY32" fmla="*/ 521852 h 1232079"/>
              <a:gd name="connsiteX33" fmla="*/ 4157747 w 4610055"/>
              <a:gd name="connsiteY33" fmla="*/ 487062 h 1232079"/>
              <a:gd name="connsiteX34" fmla="*/ 4105558 w 4610055"/>
              <a:gd name="connsiteY34" fmla="*/ 469667 h 1232079"/>
              <a:gd name="connsiteX35" fmla="*/ 3322718 w 4610055"/>
              <a:gd name="connsiteY35" fmla="*/ 452272 h 1232079"/>
              <a:gd name="connsiteX36" fmla="*/ 3253133 w 4610055"/>
              <a:gd name="connsiteY36" fmla="*/ 434877 h 1232079"/>
              <a:gd name="connsiteX37" fmla="*/ 3148754 w 4610055"/>
              <a:gd name="connsiteY37" fmla="*/ 400087 h 1232079"/>
              <a:gd name="connsiteX38" fmla="*/ 3079168 w 4610055"/>
              <a:gd name="connsiteY38" fmla="*/ 382692 h 1232079"/>
              <a:gd name="connsiteX39" fmla="*/ 2905204 w 4610055"/>
              <a:gd name="connsiteY39" fmla="*/ 295716 h 1232079"/>
              <a:gd name="connsiteX40" fmla="*/ 2853015 w 4610055"/>
              <a:gd name="connsiteY40" fmla="*/ 260926 h 1232079"/>
              <a:gd name="connsiteX41" fmla="*/ 2696447 w 4610055"/>
              <a:gd name="connsiteY41" fmla="*/ 208741 h 1232079"/>
              <a:gd name="connsiteX42" fmla="*/ 2609465 w 4610055"/>
              <a:gd name="connsiteY42" fmla="*/ 156556 h 1232079"/>
              <a:gd name="connsiteX43" fmla="*/ 2505086 w 4610055"/>
              <a:gd name="connsiteY43" fmla="*/ 121766 h 1232079"/>
              <a:gd name="connsiteX44" fmla="*/ 2383311 w 4610055"/>
              <a:gd name="connsiteY44" fmla="*/ 86976 h 1232079"/>
              <a:gd name="connsiteX45" fmla="*/ 2331122 w 4610055"/>
              <a:gd name="connsiteY45" fmla="*/ 69581 h 1232079"/>
              <a:gd name="connsiteX46" fmla="*/ 2174554 w 4610055"/>
              <a:gd name="connsiteY46" fmla="*/ 52186 h 1232079"/>
              <a:gd name="connsiteX47" fmla="*/ 2017986 w 4610055"/>
              <a:gd name="connsiteY47" fmla="*/ 17395 h 1232079"/>
              <a:gd name="connsiteX48" fmla="*/ 1896211 w 4610055"/>
              <a:gd name="connsiteY48" fmla="*/ 0 h 1232079"/>
              <a:gd name="connsiteX49" fmla="*/ 1165561 w 4610055"/>
              <a:gd name="connsiteY49" fmla="*/ 17395 h 1232079"/>
              <a:gd name="connsiteX50" fmla="*/ 974200 w 4610055"/>
              <a:gd name="connsiteY50" fmla="*/ 34790 h 1232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4610055" h="1232079">
                <a:moveTo>
                  <a:pt x="1165561" y="0"/>
                </a:moveTo>
                <a:cubicBezTo>
                  <a:pt x="927810" y="5798"/>
                  <a:pt x="689685" y="2863"/>
                  <a:pt x="452307" y="17395"/>
                </a:cubicBezTo>
                <a:cubicBezTo>
                  <a:pt x="439538" y="18177"/>
                  <a:pt x="234266" y="69972"/>
                  <a:pt x="208757" y="86976"/>
                </a:cubicBezTo>
                <a:lnTo>
                  <a:pt x="104378" y="156556"/>
                </a:lnTo>
                <a:cubicBezTo>
                  <a:pt x="81183" y="191346"/>
                  <a:pt x="48017" y="221259"/>
                  <a:pt x="34793" y="260926"/>
                </a:cubicBezTo>
                <a:lnTo>
                  <a:pt x="0" y="365296"/>
                </a:lnTo>
                <a:cubicBezTo>
                  <a:pt x="5799" y="394288"/>
                  <a:pt x="-757" y="428935"/>
                  <a:pt x="17396" y="452272"/>
                </a:cubicBezTo>
                <a:cubicBezTo>
                  <a:pt x="64608" y="512969"/>
                  <a:pt x="159009" y="534263"/>
                  <a:pt x="226153" y="556642"/>
                </a:cubicBezTo>
                <a:cubicBezTo>
                  <a:pt x="251738" y="565170"/>
                  <a:pt x="324814" y="591008"/>
                  <a:pt x="347928" y="591432"/>
                </a:cubicBezTo>
                <a:lnTo>
                  <a:pt x="2174554" y="608827"/>
                </a:lnTo>
                <a:cubicBezTo>
                  <a:pt x="2203548" y="614625"/>
                  <a:pt x="2233010" y="618443"/>
                  <a:pt x="2261536" y="626222"/>
                </a:cubicBezTo>
                <a:cubicBezTo>
                  <a:pt x="2296919" y="635871"/>
                  <a:pt x="2331122" y="649415"/>
                  <a:pt x="2365915" y="661012"/>
                </a:cubicBezTo>
                <a:lnTo>
                  <a:pt x="2418104" y="678407"/>
                </a:lnTo>
                <a:lnTo>
                  <a:pt x="2470293" y="695803"/>
                </a:lnTo>
                <a:lnTo>
                  <a:pt x="2522483" y="713198"/>
                </a:lnTo>
                <a:cubicBezTo>
                  <a:pt x="2642119" y="792949"/>
                  <a:pt x="2587192" y="769556"/>
                  <a:pt x="2679050" y="800173"/>
                </a:cubicBezTo>
                <a:cubicBezTo>
                  <a:pt x="2777985" y="899098"/>
                  <a:pt x="2682724" y="819404"/>
                  <a:pt x="2783429" y="869753"/>
                </a:cubicBezTo>
                <a:cubicBezTo>
                  <a:pt x="2918321" y="937194"/>
                  <a:pt x="2756629" y="878216"/>
                  <a:pt x="2887808" y="921938"/>
                </a:cubicBezTo>
                <a:cubicBezTo>
                  <a:pt x="2934885" y="953320"/>
                  <a:pt x="2954402" y="969447"/>
                  <a:pt x="3009583" y="991518"/>
                </a:cubicBezTo>
                <a:cubicBezTo>
                  <a:pt x="3043635" y="1005138"/>
                  <a:pt x="3079168" y="1014712"/>
                  <a:pt x="3113961" y="1026309"/>
                </a:cubicBezTo>
                <a:lnTo>
                  <a:pt x="3218340" y="1061099"/>
                </a:lnTo>
                <a:cubicBezTo>
                  <a:pt x="3235736" y="1066897"/>
                  <a:pt x="3255271" y="1068323"/>
                  <a:pt x="3270529" y="1078494"/>
                </a:cubicBezTo>
                <a:cubicBezTo>
                  <a:pt x="3325344" y="1115034"/>
                  <a:pt x="3313963" y="1114059"/>
                  <a:pt x="3374908" y="1130679"/>
                </a:cubicBezTo>
                <a:cubicBezTo>
                  <a:pt x="3457950" y="1153325"/>
                  <a:pt x="3533557" y="1172877"/>
                  <a:pt x="3618458" y="1182864"/>
                </a:cubicBezTo>
                <a:cubicBezTo>
                  <a:pt x="3682069" y="1190347"/>
                  <a:pt x="3746032" y="1194461"/>
                  <a:pt x="3809819" y="1200259"/>
                </a:cubicBezTo>
                <a:cubicBezTo>
                  <a:pt x="4044972" y="1247286"/>
                  <a:pt x="3963010" y="1237823"/>
                  <a:pt x="4401297" y="1200259"/>
                </a:cubicBezTo>
                <a:cubicBezTo>
                  <a:pt x="4472568" y="1194151"/>
                  <a:pt x="4505341" y="1165692"/>
                  <a:pt x="4557865" y="1130679"/>
                </a:cubicBezTo>
                <a:cubicBezTo>
                  <a:pt x="4575455" y="1104297"/>
                  <a:pt x="4610055" y="1062317"/>
                  <a:pt x="4610055" y="1026309"/>
                </a:cubicBezTo>
                <a:cubicBezTo>
                  <a:pt x="4610055" y="933354"/>
                  <a:pt x="4607157" y="839805"/>
                  <a:pt x="4592658" y="747988"/>
                </a:cubicBezTo>
                <a:cubicBezTo>
                  <a:pt x="4589253" y="726426"/>
                  <a:pt x="4540888" y="675857"/>
                  <a:pt x="4523072" y="661012"/>
                </a:cubicBezTo>
                <a:cubicBezTo>
                  <a:pt x="4516778" y="655767"/>
                  <a:pt x="4419909" y="582013"/>
                  <a:pt x="4401297" y="574037"/>
                </a:cubicBezTo>
                <a:cubicBezTo>
                  <a:pt x="4379321" y="564620"/>
                  <a:pt x="4354907" y="562440"/>
                  <a:pt x="4331712" y="556642"/>
                </a:cubicBezTo>
                <a:cubicBezTo>
                  <a:pt x="4314315" y="545045"/>
                  <a:pt x="4298223" y="531202"/>
                  <a:pt x="4279522" y="521852"/>
                </a:cubicBezTo>
                <a:cubicBezTo>
                  <a:pt x="4251714" y="507949"/>
                  <a:pt x="4183759" y="494493"/>
                  <a:pt x="4157747" y="487062"/>
                </a:cubicBezTo>
                <a:cubicBezTo>
                  <a:pt x="4140115" y="482025"/>
                  <a:pt x="4123879" y="470430"/>
                  <a:pt x="4105558" y="469667"/>
                </a:cubicBezTo>
                <a:cubicBezTo>
                  <a:pt x="3844773" y="458802"/>
                  <a:pt x="3583665" y="458070"/>
                  <a:pt x="3322718" y="452272"/>
                </a:cubicBezTo>
                <a:cubicBezTo>
                  <a:pt x="3299523" y="446474"/>
                  <a:pt x="3276034" y="441747"/>
                  <a:pt x="3253133" y="434877"/>
                </a:cubicBezTo>
                <a:cubicBezTo>
                  <a:pt x="3218005" y="424339"/>
                  <a:pt x="3184334" y="408981"/>
                  <a:pt x="3148754" y="400087"/>
                </a:cubicBezTo>
                <a:lnTo>
                  <a:pt x="3079168" y="382692"/>
                </a:lnTo>
                <a:cubicBezTo>
                  <a:pt x="2954896" y="299849"/>
                  <a:pt x="3015357" y="323252"/>
                  <a:pt x="2905204" y="295716"/>
                </a:cubicBezTo>
                <a:cubicBezTo>
                  <a:pt x="2887808" y="284119"/>
                  <a:pt x="2872232" y="269161"/>
                  <a:pt x="2853015" y="260926"/>
                </a:cubicBezTo>
                <a:cubicBezTo>
                  <a:pt x="2620465" y="161270"/>
                  <a:pt x="2978905" y="349959"/>
                  <a:pt x="2696447" y="208741"/>
                </a:cubicBezTo>
                <a:cubicBezTo>
                  <a:pt x="2666204" y="193621"/>
                  <a:pt x="2640247" y="170546"/>
                  <a:pt x="2609465" y="156556"/>
                </a:cubicBezTo>
                <a:cubicBezTo>
                  <a:pt x="2576077" y="141381"/>
                  <a:pt x="2539879" y="133363"/>
                  <a:pt x="2505086" y="121766"/>
                </a:cubicBezTo>
                <a:cubicBezTo>
                  <a:pt x="2379950" y="80057"/>
                  <a:pt x="2536225" y="130662"/>
                  <a:pt x="2383311" y="86976"/>
                </a:cubicBezTo>
                <a:cubicBezTo>
                  <a:pt x="2365679" y="81939"/>
                  <a:pt x="2349210" y="72595"/>
                  <a:pt x="2331122" y="69581"/>
                </a:cubicBezTo>
                <a:cubicBezTo>
                  <a:pt x="2279326" y="60949"/>
                  <a:pt x="2226537" y="59612"/>
                  <a:pt x="2174554" y="52186"/>
                </a:cubicBezTo>
                <a:cubicBezTo>
                  <a:pt x="2013425" y="29169"/>
                  <a:pt x="2157256" y="42715"/>
                  <a:pt x="2017986" y="17395"/>
                </a:cubicBezTo>
                <a:cubicBezTo>
                  <a:pt x="1977644" y="10061"/>
                  <a:pt x="1936803" y="5798"/>
                  <a:pt x="1896211" y="0"/>
                </a:cubicBezTo>
                <a:lnTo>
                  <a:pt x="1165561" y="17395"/>
                </a:lnTo>
                <a:cubicBezTo>
                  <a:pt x="633649" y="39556"/>
                  <a:pt x="1424375" y="34790"/>
                  <a:pt x="974200" y="34790"/>
                </a:cubicBezTo>
              </a:path>
            </a:pathLst>
          </a:custGeom>
          <a:ln>
            <a:solidFill>
              <a:schemeClr val="accent3"/>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0" name="Freeform 9"/>
          <p:cNvSpPr/>
          <p:nvPr/>
        </p:nvSpPr>
        <p:spPr>
          <a:xfrm>
            <a:off x="591480" y="4522714"/>
            <a:ext cx="7149933" cy="1245875"/>
          </a:xfrm>
          <a:custGeom>
            <a:avLst/>
            <a:gdLst>
              <a:gd name="connsiteX0" fmla="*/ 5601651 w 7149934"/>
              <a:gd name="connsiteY0" fmla="*/ 313111 h 1346459"/>
              <a:gd name="connsiteX1" fmla="*/ 5793012 w 7149934"/>
              <a:gd name="connsiteY1" fmla="*/ 173950 h 1346459"/>
              <a:gd name="connsiteX2" fmla="*/ 5845201 w 7149934"/>
              <a:gd name="connsiteY2" fmla="*/ 139160 h 1346459"/>
              <a:gd name="connsiteX3" fmla="*/ 5897390 w 7149934"/>
              <a:gd name="connsiteY3" fmla="*/ 104370 h 1346459"/>
              <a:gd name="connsiteX4" fmla="*/ 6053958 w 7149934"/>
              <a:gd name="connsiteY4" fmla="*/ 52185 h 1346459"/>
              <a:gd name="connsiteX5" fmla="*/ 6106148 w 7149934"/>
              <a:gd name="connsiteY5" fmla="*/ 34790 h 1346459"/>
              <a:gd name="connsiteX6" fmla="*/ 6158337 w 7149934"/>
              <a:gd name="connsiteY6" fmla="*/ 17395 h 1346459"/>
              <a:gd name="connsiteX7" fmla="*/ 6297508 w 7149934"/>
              <a:gd name="connsiteY7" fmla="*/ 0 h 1346459"/>
              <a:gd name="connsiteX8" fmla="*/ 6784609 w 7149934"/>
              <a:gd name="connsiteY8" fmla="*/ 17395 h 1346459"/>
              <a:gd name="connsiteX9" fmla="*/ 6958573 w 7149934"/>
              <a:gd name="connsiteY9" fmla="*/ 69580 h 1346459"/>
              <a:gd name="connsiteX10" fmla="*/ 7062951 w 7149934"/>
              <a:gd name="connsiteY10" fmla="*/ 139160 h 1346459"/>
              <a:gd name="connsiteX11" fmla="*/ 7149934 w 7149934"/>
              <a:gd name="connsiteY11" fmla="*/ 295716 h 1346459"/>
              <a:gd name="connsiteX12" fmla="*/ 7132537 w 7149934"/>
              <a:gd name="connsiteY12" fmla="*/ 400086 h 1346459"/>
              <a:gd name="connsiteX13" fmla="*/ 6993366 w 7149934"/>
              <a:gd name="connsiteY13" fmla="*/ 521851 h 1346459"/>
              <a:gd name="connsiteX14" fmla="*/ 6836798 w 7149934"/>
              <a:gd name="connsiteY14" fmla="*/ 591432 h 1346459"/>
              <a:gd name="connsiteX15" fmla="*/ 6680230 w 7149934"/>
              <a:gd name="connsiteY15" fmla="*/ 643617 h 1346459"/>
              <a:gd name="connsiteX16" fmla="*/ 6628041 w 7149934"/>
              <a:gd name="connsiteY16" fmla="*/ 661012 h 1346459"/>
              <a:gd name="connsiteX17" fmla="*/ 6419283 w 7149934"/>
              <a:gd name="connsiteY17" fmla="*/ 695802 h 1346459"/>
              <a:gd name="connsiteX18" fmla="*/ 6245319 w 7149934"/>
              <a:gd name="connsiteY18" fmla="*/ 713197 h 1346459"/>
              <a:gd name="connsiteX19" fmla="*/ 6106148 w 7149934"/>
              <a:gd name="connsiteY19" fmla="*/ 730592 h 1346459"/>
              <a:gd name="connsiteX20" fmla="*/ 5879994 w 7149934"/>
              <a:gd name="connsiteY20" fmla="*/ 747987 h 1346459"/>
              <a:gd name="connsiteX21" fmla="*/ 5758219 w 7149934"/>
              <a:gd name="connsiteY21" fmla="*/ 765382 h 1346459"/>
              <a:gd name="connsiteX22" fmla="*/ 5427687 w 7149934"/>
              <a:gd name="connsiteY22" fmla="*/ 800172 h 1346459"/>
              <a:gd name="connsiteX23" fmla="*/ 5097155 w 7149934"/>
              <a:gd name="connsiteY23" fmla="*/ 782777 h 1346459"/>
              <a:gd name="connsiteX24" fmla="*/ 5010172 w 7149934"/>
              <a:gd name="connsiteY24" fmla="*/ 765382 h 1346459"/>
              <a:gd name="connsiteX25" fmla="*/ 4836208 w 7149934"/>
              <a:gd name="connsiteY25" fmla="*/ 747987 h 1346459"/>
              <a:gd name="connsiteX26" fmla="*/ 4140351 w 7149934"/>
              <a:gd name="connsiteY26" fmla="*/ 765382 h 1346459"/>
              <a:gd name="connsiteX27" fmla="*/ 4035972 w 7149934"/>
              <a:gd name="connsiteY27" fmla="*/ 800172 h 1346459"/>
              <a:gd name="connsiteX28" fmla="*/ 3705440 w 7149934"/>
              <a:gd name="connsiteY28" fmla="*/ 817567 h 1346459"/>
              <a:gd name="connsiteX29" fmla="*/ 3653251 w 7149934"/>
              <a:gd name="connsiteY29" fmla="*/ 834962 h 1346459"/>
              <a:gd name="connsiteX30" fmla="*/ 3409701 w 7149934"/>
              <a:gd name="connsiteY30" fmla="*/ 869752 h 1346459"/>
              <a:gd name="connsiteX31" fmla="*/ 3340115 w 7149934"/>
              <a:gd name="connsiteY31" fmla="*/ 887147 h 1346459"/>
              <a:gd name="connsiteX32" fmla="*/ 3235736 w 7149934"/>
              <a:gd name="connsiteY32" fmla="*/ 921938 h 1346459"/>
              <a:gd name="connsiteX33" fmla="*/ 3131358 w 7149934"/>
              <a:gd name="connsiteY33" fmla="*/ 956728 h 1346459"/>
              <a:gd name="connsiteX34" fmla="*/ 3079168 w 7149934"/>
              <a:gd name="connsiteY34" fmla="*/ 974123 h 1346459"/>
              <a:gd name="connsiteX35" fmla="*/ 2939997 w 7149934"/>
              <a:gd name="connsiteY35" fmla="*/ 1008913 h 1346459"/>
              <a:gd name="connsiteX36" fmla="*/ 2818222 w 7149934"/>
              <a:gd name="connsiteY36" fmla="*/ 1043703 h 1346459"/>
              <a:gd name="connsiteX37" fmla="*/ 2226743 w 7149934"/>
              <a:gd name="connsiteY37" fmla="*/ 1078493 h 1346459"/>
              <a:gd name="connsiteX38" fmla="*/ 2104968 w 7149934"/>
              <a:gd name="connsiteY38" fmla="*/ 1095888 h 1346459"/>
              <a:gd name="connsiteX39" fmla="*/ 1931004 w 7149934"/>
              <a:gd name="connsiteY39" fmla="*/ 1113283 h 1346459"/>
              <a:gd name="connsiteX40" fmla="*/ 1791832 w 7149934"/>
              <a:gd name="connsiteY40" fmla="*/ 1148073 h 1346459"/>
              <a:gd name="connsiteX41" fmla="*/ 1670057 w 7149934"/>
              <a:gd name="connsiteY41" fmla="*/ 1182863 h 1346459"/>
              <a:gd name="connsiteX42" fmla="*/ 1565679 w 7149934"/>
              <a:gd name="connsiteY42" fmla="*/ 1200258 h 1346459"/>
              <a:gd name="connsiteX43" fmla="*/ 1322129 w 7149934"/>
              <a:gd name="connsiteY43" fmla="*/ 1235049 h 1346459"/>
              <a:gd name="connsiteX44" fmla="*/ 1182957 w 7149934"/>
              <a:gd name="connsiteY44" fmla="*/ 1269839 h 1346459"/>
              <a:gd name="connsiteX45" fmla="*/ 991596 w 7149934"/>
              <a:gd name="connsiteY45" fmla="*/ 1304629 h 1346459"/>
              <a:gd name="connsiteX46" fmla="*/ 939407 w 7149934"/>
              <a:gd name="connsiteY46" fmla="*/ 1322024 h 1346459"/>
              <a:gd name="connsiteX47" fmla="*/ 260946 w 7149934"/>
              <a:gd name="connsiteY47" fmla="*/ 1322024 h 1346459"/>
              <a:gd name="connsiteX48" fmla="*/ 104378 w 7149934"/>
              <a:gd name="connsiteY48" fmla="*/ 1252444 h 1346459"/>
              <a:gd name="connsiteX49" fmla="*/ 52189 w 7149934"/>
              <a:gd name="connsiteY49" fmla="*/ 1200258 h 1346459"/>
              <a:gd name="connsiteX50" fmla="*/ 17396 w 7149934"/>
              <a:gd name="connsiteY50" fmla="*/ 1148073 h 1346459"/>
              <a:gd name="connsiteX51" fmla="*/ 0 w 7149934"/>
              <a:gd name="connsiteY51" fmla="*/ 1095888 h 1346459"/>
              <a:gd name="connsiteX52" fmla="*/ 52189 w 7149934"/>
              <a:gd name="connsiteY52" fmla="*/ 991518 h 1346459"/>
              <a:gd name="connsiteX53" fmla="*/ 104378 w 7149934"/>
              <a:gd name="connsiteY53" fmla="*/ 921938 h 1346459"/>
              <a:gd name="connsiteX54" fmla="*/ 260946 w 7149934"/>
              <a:gd name="connsiteY54" fmla="*/ 834962 h 1346459"/>
              <a:gd name="connsiteX55" fmla="*/ 330532 w 7149934"/>
              <a:gd name="connsiteY55" fmla="*/ 817567 h 1346459"/>
              <a:gd name="connsiteX56" fmla="*/ 382721 w 7149934"/>
              <a:gd name="connsiteY56" fmla="*/ 782777 h 1346459"/>
              <a:gd name="connsiteX57" fmla="*/ 434911 w 7149934"/>
              <a:gd name="connsiteY57" fmla="*/ 765382 h 1346459"/>
              <a:gd name="connsiteX58" fmla="*/ 591478 w 7149934"/>
              <a:gd name="connsiteY58" fmla="*/ 713197 h 1346459"/>
              <a:gd name="connsiteX59" fmla="*/ 643668 w 7149934"/>
              <a:gd name="connsiteY59" fmla="*/ 695802 h 1346459"/>
              <a:gd name="connsiteX60" fmla="*/ 817632 w 7149934"/>
              <a:gd name="connsiteY60" fmla="*/ 661012 h 1346459"/>
              <a:gd name="connsiteX61" fmla="*/ 956804 w 7149934"/>
              <a:gd name="connsiteY61" fmla="*/ 626222 h 1346459"/>
              <a:gd name="connsiteX62" fmla="*/ 1008993 w 7149934"/>
              <a:gd name="connsiteY62" fmla="*/ 608827 h 1346459"/>
              <a:gd name="connsiteX63" fmla="*/ 1130768 w 7149934"/>
              <a:gd name="connsiteY63" fmla="*/ 591432 h 1346459"/>
              <a:gd name="connsiteX64" fmla="*/ 1200354 w 7149934"/>
              <a:gd name="connsiteY64" fmla="*/ 574037 h 1346459"/>
              <a:gd name="connsiteX65" fmla="*/ 1374318 w 7149934"/>
              <a:gd name="connsiteY65" fmla="*/ 556641 h 1346459"/>
              <a:gd name="connsiteX66" fmla="*/ 1791832 w 7149934"/>
              <a:gd name="connsiteY66" fmla="*/ 521851 h 1346459"/>
              <a:gd name="connsiteX67" fmla="*/ 1931004 w 7149934"/>
              <a:gd name="connsiteY67" fmla="*/ 504456 h 1346459"/>
              <a:gd name="connsiteX68" fmla="*/ 2122365 w 7149934"/>
              <a:gd name="connsiteY68" fmla="*/ 487061 h 1346459"/>
              <a:gd name="connsiteX69" fmla="*/ 2226743 w 7149934"/>
              <a:gd name="connsiteY69" fmla="*/ 469666 h 1346459"/>
              <a:gd name="connsiteX70" fmla="*/ 2661654 w 7149934"/>
              <a:gd name="connsiteY70" fmla="*/ 452271 h 1346459"/>
              <a:gd name="connsiteX71" fmla="*/ 4957983 w 7149934"/>
              <a:gd name="connsiteY71" fmla="*/ 417481 h 1346459"/>
              <a:gd name="connsiteX72" fmla="*/ 5218930 w 7149934"/>
              <a:gd name="connsiteY72" fmla="*/ 400086 h 1346459"/>
              <a:gd name="connsiteX73" fmla="*/ 5392894 w 7149934"/>
              <a:gd name="connsiteY73" fmla="*/ 365296 h 1346459"/>
              <a:gd name="connsiteX74" fmla="*/ 5549462 w 7149934"/>
              <a:gd name="connsiteY74" fmla="*/ 330506 h 1346459"/>
              <a:gd name="connsiteX75" fmla="*/ 5601651 w 7149934"/>
              <a:gd name="connsiteY75" fmla="*/ 313111 h 1346459"/>
              <a:gd name="connsiteX76" fmla="*/ 5671237 w 7149934"/>
              <a:gd name="connsiteY76" fmla="*/ 295716 h 1346459"/>
              <a:gd name="connsiteX77" fmla="*/ 5740823 w 7149934"/>
              <a:gd name="connsiteY77" fmla="*/ 278321 h 1346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7149934" h="1346459">
                <a:moveTo>
                  <a:pt x="5601651" y="313111"/>
                </a:moveTo>
                <a:cubicBezTo>
                  <a:pt x="5721288" y="217408"/>
                  <a:pt x="5657736" y="264126"/>
                  <a:pt x="5793012" y="173950"/>
                </a:cubicBezTo>
                <a:lnTo>
                  <a:pt x="5845201" y="139160"/>
                </a:lnTo>
                <a:cubicBezTo>
                  <a:pt x="5862597" y="127563"/>
                  <a:pt x="5877555" y="110981"/>
                  <a:pt x="5897390" y="104370"/>
                </a:cubicBezTo>
                <a:lnTo>
                  <a:pt x="6053958" y="52185"/>
                </a:lnTo>
                <a:lnTo>
                  <a:pt x="6106148" y="34790"/>
                </a:lnTo>
                <a:cubicBezTo>
                  <a:pt x="6123544" y="28992"/>
                  <a:pt x="6140141" y="19669"/>
                  <a:pt x="6158337" y="17395"/>
                </a:cubicBezTo>
                <a:lnTo>
                  <a:pt x="6297508" y="0"/>
                </a:lnTo>
                <a:cubicBezTo>
                  <a:pt x="6459875" y="5798"/>
                  <a:pt x="6622455" y="7261"/>
                  <a:pt x="6784609" y="17395"/>
                </a:cubicBezTo>
                <a:cubicBezTo>
                  <a:pt x="6811435" y="19071"/>
                  <a:pt x="6951680" y="64985"/>
                  <a:pt x="6958573" y="69580"/>
                </a:cubicBezTo>
                <a:lnTo>
                  <a:pt x="7062951" y="139160"/>
                </a:lnTo>
                <a:cubicBezTo>
                  <a:pt x="7142709" y="258786"/>
                  <a:pt x="7119313" y="203863"/>
                  <a:pt x="7149934" y="295716"/>
                </a:cubicBezTo>
                <a:cubicBezTo>
                  <a:pt x="7144135" y="330506"/>
                  <a:pt x="7143691" y="366626"/>
                  <a:pt x="7132537" y="400086"/>
                </a:cubicBezTo>
                <a:cubicBezTo>
                  <a:pt x="7111827" y="462211"/>
                  <a:pt x="7040581" y="490377"/>
                  <a:pt x="6993366" y="521851"/>
                </a:cubicBezTo>
                <a:cubicBezTo>
                  <a:pt x="6839859" y="624181"/>
                  <a:pt x="7085205" y="467239"/>
                  <a:pt x="6836798" y="591432"/>
                </a:cubicBezTo>
                <a:cubicBezTo>
                  <a:pt x="6721047" y="649303"/>
                  <a:pt x="6815124" y="609896"/>
                  <a:pt x="6680230" y="643617"/>
                </a:cubicBezTo>
                <a:cubicBezTo>
                  <a:pt x="6662440" y="648064"/>
                  <a:pt x="6645831" y="656565"/>
                  <a:pt x="6628041" y="661012"/>
                </a:cubicBezTo>
                <a:cubicBezTo>
                  <a:pt x="6569649" y="675609"/>
                  <a:pt x="6474924" y="689257"/>
                  <a:pt x="6419283" y="695802"/>
                </a:cubicBezTo>
                <a:cubicBezTo>
                  <a:pt x="6361405" y="702611"/>
                  <a:pt x="6303240" y="706762"/>
                  <a:pt x="6245319" y="713197"/>
                </a:cubicBezTo>
                <a:cubicBezTo>
                  <a:pt x="6198854" y="718359"/>
                  <a:pt x="6152689" y="726160"/>
                  <a:pt x="6106148" y="730592"/>
                </a:cubicBezTo>
                <a:cubicBezTo>
                  <a:pt x="6030881" y="737760"/>
                  <a:pt x="5955226" y="740464"/>
                  <a:pt x="5879994" y="747987"/>
                </a:cubicBezTo>
                <a:cubicBezTo>
                  <a:pt x="5839194" y="752067"/>
                  <a:pt x="5798952" y="760682"/>
                  <a:pt x="5758219" y="765382"/>
                </a:cubicBezTo>
                <a:cubicBezTo>
                  <a:pt x="5648163" y="778080"/>
                  <a:pt x="5427687" y="800172"/>
                  <a:pt x="5427687" y="800172"/>
                </a:cubicBezTo>
                <a:cubicBezTo>
                  <a:pt x="5317510" y="794374"/>
                  <a:pt x="5207104" y="791939"/>
                  <a:pt x="5097155" y="782777"/>
                </a:cubicBezTo>
                <a:cubicBezTo>
                  <a:pt x="5067689" y="780322"/>
                  <a:pt x="5039481" y="769290"/>
                  <a:pt x="5010172" y="765382"/>
                </a:cubicBezTo>
                <a:cubicBezTo>
                  <a:pt x="4952406" y="757681"/>
                  <a:pt x="4894196" y="753785"/>
                  <a:pt x="4836208" y="747987"/>
                </a:cubicBezTo>
                <a:cubicBezTo>
                  <a:pt x="4604256" y="753785"/>
                  <a:pt x="4371884" y="750283"/>
                  <a:pt x="4140351" y="765382"/>
                </a:cubicBezTo>
                <a:cubicBezTo>
                  <a:pt x="4103754" y="767769"/>
                  <a:pt x="4072596" y="798245"/>
                  <a:pt x="4035972" y="800172"/>
                </a:cubicBezTo>
                <a:lnTo>
                  <a:pt x="3705440" y="817567"/>
                </a:lnTo>
                <a:cubicBezTo>
                  <a:pt x="3688044" y="823365"/>
                  <a:pt x="3671152" y="830984"/>
                  <a:pt x="3653251" y="834962"/>
                </a:cubicBezTo>
                <a:cubicBezTo>
                  <a:pt x="3554697" y="856861"/>
                  <a:pt x="3515030" y="852199"/>
                  <a:pt x="3409701" y="869752"/>
                </a:cubicBezTo>
                <a:cubicBezTo>
                  <a:pt x="3386117" y="873682"/>
                  <a:pt x="3363016" y="880277"/>
                  <a:pt x="3340115" y="887147"/>
                </a:cubicBezTo>
                <a:cubicBezTo>
                  <a:pt x="3304987" y="897685"/>
                  <a:pt x="3270529" y="910341"/>
                  <a:pt x="3235736" y="921938"/>
                </a:cubicBezTo>
                <a:lnTo>
                  <a:pt x="3131358" y="956728"/>
                </a:lnTo>
                <a:cubicBezTo>
                  <a:pt x="3113961" y="962526"/>
                  <a:pt x="3096958" y="969676"/>
                  <a:pt x="3079168" y="974123"/>
                </a:cubicBezTo>
                <a:cubicBezTo>
                  <a:pt x="3032778" y="985720"/>
                  <a:pt x="2985361" y="993793"/>
                  <a:pt x="2939997" y="1008913"/>
                </a:cubicBezTo>
                <a:cubicBezTo>
                  <a:pt x="2898632" y="1022700"/>
                  <a:pt x="2861911" y="1036422"/>
                  <a:pt x="2818222" y="1043703"/>
                </a:cubicBezTo>
                <a:cubicBezTo>
                  <a:pt x="2623223" y="1076200"/>
                  <a:pt x="2422763" y="1070954"/>
                  <a:pt x="2226743" y="1078493"/>
                </a:cubicBezTo>
                <a:cubicBezTo>
                  <a:pt x="2186151" y="1084291"/>
                  <a:pt x="2145691" y="1091097"/>
                  <a:pt x="2104968" y="1095888"/>
                </a:cubicBezTo>
                <a:cubicBezTo>
                  <a:pt x="2047090" y="1102697"/>
                  <a:pt x="1988488" y="1103703"/>
                  <a:pt x="1931004" y="1113283"/>
                </a:cubicBezTo>
                <a:cubicBezTo>
                  <a:pt x="1883836" y="1121144"/>
                  <a:pt x="1837197" y="1132953"/>
                  <a:pt x="1791832" y="1148073"/>
                </a:cubicBezTo>
                <a:cubicBezTo>
                  <a:pt x="1742090" y="1164652"/>
                  <a:pt x="1724668" y="1171942"/>
                  <a:pt x="1670057" y="1182863"/>
                </a:cubicBezTo>
                <a:cubicBezTo>
                  <a:pt x="1635469" y="1189780"/>
                  <a:pt x="1600597" y="1195270"/>
                  <a:pt x="1565679" y="1200258"/>
                </a:cubicBezTo>
                <a:cubicBezTo>
                  <a:pt x="1480953" y="1212361"/>
                  <a:pt x="1405139" y="1217263"/>
                  <a:pt x="1322129" y="1235049"/>
                </a:cubicBezTo>
                <a:cubicBezTo>
                  <a:pt x="1275372" y="1245068"/>
                  <a:pt x="1229847" y="1260462"/>
                  <a:pt x="1182957" y="1269839"/>
                </a:cubicBezTo>
                <a:cubicBezTo>
                  <a:pt x="1061387" y="1294151"/>
                  <a:pt x="1125141" y="1282373"/>
                  <a:pt x="991596" y="1304629"/>
                </a:cubicBezTo>
                <a:cubicBezTo>
                  <a:pt x="974200" y="1310427"/>
                  <a:pt x="957308" y="1318046"/>
                  <a:pt x="939407" y="1322024"/>
                </a:cubicBezTo>
                <a:cubicBezTo>
                  <a:pt x="710694" y="1372845"/>
                  <a:pt x="520149" y="1329878"/>
                  <a:pt x="260946" y="1322024"/>
                </a:cubicBezTo>
                <a:cubicBezTo>
                  <a:pt x="185096" y="1296743"/>
                  <a:pt x="159513" y="1298386"/>
                  <a:pt x="104378" y="1252444"/>
                </a:cubicBezTo>
                <a:cubicBezTo>
                  <a:pt x="85478" y="1236695"/>
                  <a:pt x="67939" y="1219157"/>
                  <a:pt x="52189" y="1200258"/>
                </a:cubicBezTo>
                <a:cubicBezTo>
                  <a:pt x="38804" y="1184197"/>
                  <a:pt x="28994" y="1165468"/>
                  <a:pt x="17396" y="1148073"/>
                </a:cubicBezTo>
                <a:cubicBezTo>
                  <a:pt x="11597" y="1130678"/>
                  <a:pt x="0" y="1114224"/>
                  <a:pt x="0" y="1095888"/>
                </a:cubicBezTo>
                <a:cubicBezTo>
                  <a:pt x="0" y="1061420"/>
                  <a:pt x="34598" y="1016144"/>
                  <a:pt x="52189" y="991518"/>
                </a:cubicBezTo>
                <a:cubicBezTo>
                  <a:pt x="69041" y="967927"/>
                  <a:pt x="82708" y="941199"/>
                  <a:pt x="104378" y="921938"/>
                </a:cubicBezTo>
                <a:cubicBezTo>
                  <a:pt x="163401" y="869477"/>
                  <a:pt x="195668" y="853611"/>
                  <a:pt x="260946" y="834962"/>
                </a:cubicBezTo>
                <a:cubicBezTo>
                  <a:pt x="283935" y="828394"/>
                  <a:pt x="307337" y="823365"/>
                  <a:pt x="330532" y="817567"/>
                </a:cubicBezTo>
                <a:cubicBezTo>
                  <a:pt x="347928" y="805970"/>
                  <a:pt x="364021" y="792126"/>
                  <a:pt x="382721" y="782777"/>
                </a:cubicBezTo>
                <a:cubicBezTo>
                  <a:pt x="399123" y="774577"/>
                  <a:pt x="417741" y="771820"/>
                  <a:pt x="434911" y="765382"/>
                </a:cubicBezTo>
                <a:cubicBezTo>
                  <a:pt x="626844" y="693413"/>
                  <a:pt x="428240" y="759833"/>
                  <a:pt x="591478" y="713197"/>
                </a:cubicBezTo>
                <a:cubicBezTo>
                  <a:pt x="609110" y="708160"/>
                  <a:pt x="625800" y="699925"/>
                  <a:pt x="643668" y="695802"/>
                </a:cubicBezTo>
                <a:cubicBezTo>
                  <a:pt x="701290" y="682506"/>
                  <a:pt x="761530" y="679711"/>
                  <a:pt x="817632" y="661012"/>
                </a:cubicBezTo>
                <a:cubicBezTo>
                  <a:pt x="936929" y="621250"/>
                  <a:pt x="788862" y="668204"/>
                  <a:pt x="956804" y="626222"/>
                </a:cubicBezTo>
                <a:cubicBezTo>
                  <a:pt x="974594" y="621775"/>
                  <a:pt x="991012" y="612423"/>
                  <a:pt x="1008993" y="608827"/>
                </a:cubicBezTo>
                <a:cubicBezTo>
                  <a:pt x="1049201" y="600786"/>
                  <a:pt x="1090426" y="598766"/>
                  <a:pt x="1130768" y="591432"/>
                </a:cubicBezTo>
                <a:cubicBezTo>
                  <a:pt x="1154291" y="587155"/>
                  <a:pt x="1176685" y="577418"/>
                  <a:pt x="1200354" y="574037"/>
                </a:cubicBezTo>
                <a:cubicBezTo>
                  <a:pt x="1258046" y="565796"/>
                  <a:pt x="1316440" y="563450"/>
                  <a:pt x="1374318" y="556641"/>
                </a:cubicBezTo>
                <a:cubicBezTo>
                  <a:pt x="1687918" y="519749"/>
                  <a:pt x="1228617" y="554979"/>
                  <a:pt x="1791832" y="521851"/>
                </a:cubicBezTo>
                <a:lnTo>
                  <a:pt x="1931004" y="504456"/>
                </a:lnTo>
                <a:cubicBezTo>
                  <a:pt x="1994702" y="497752"/>
                  <a:pt x="2058754" y="494544"/>
                  <a:pt x="2122365" y="487061"/>
                </a:cubicBezTo>
                <a:cubicBezTo>
                  <a:pt x="2157396" y="482940"/>
                  <a:pt x="2191544" y="471937"/>
                  <a:pt x="2226743" y="469666"/>
                </a:cubicBezTo>
                <a:cubicBezTo>
                  <a:pt x="2371528" y="460326"/>
                  <a:pt x="2516684" y="458069"/>
                  <a:pt x="2661654" y="452271"/>
                </a:cubicBezTo>
                <a:cubicBezTo>
                  <a:pt x="3553051" y="363138"/>
                  <a:pt x="2613879" y="451699"/>
                  <a:pt x="4957983" y="417481"/>
                </a:cubicBezTo>
                <a:cubicBezTo>
                  <a:pt x="5045149" y="416209"/>
                  <a:pt x="5131948" y="405884"/>
                  <a:pt x="5218930" y="400086"/>
                </a:cubicBezTo>
                <a:cubicBezTo>
                  <a:pt x="5423462" y="366000"/>
                  <a:pt x="5237186" y="399895"/>
                  <a:pt x="5392894" y="365296"/>
                </a:cubicBezTo>
                <a:cubicBezTo>
                  <a:pt x="5473606" y="347361"/>
                  <a:pt x="5475218" y="351717"/>
                  <a:pt x="5549462" y="330506"/>
                </a:cubicBezTo>
                <a:cubicBezTo>
                  <a:pt x="5567094" y="325469"/>
                  <a:pt x="5584019" y="318148"/>
                  <a:pt x="5601651" y="313111"/>
                </a:cubicBezTo>
                <a:cubicBezTo>
                  <a:pt x="5624640" y="306543"/>
                  <a:pt x="5648248" y="302284"/>
                  <a:pt x="5671237" y="295716"/>
                </a:cubicBezTo>
                <a:cubicBezTo>
                  <a:pt x="5738543" y="276487"/>
                  <a:pt x="5702048" y="278321"/>
                  <a:pt x="5740823" y="278321"/>
                </a:cubicBezTo>
              </a:path>
            </a:pathLst>
          </a:custGeom>
          <a:ln>
            <a:solidFill>
              <a:srgbClr val="8CADAE"/>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Freeform 23"/>
          <p:cNvSpPr/>
          <p:nvPr/>
        </p:nvSpPr>
        <p:spPr>
          <a:xfrm>
            <a:off x="3670647" y="2487493"/>
            <a:ext cx="4088162" cy="765382"/>
          </a:xfrm>
          <a:custGeom>
            <a:avLst/>
            <a:gdLst>
              <a:gd name="connsiteX0" fmla="*/ 226154 w 4088162"/>
              <a:gd name="connsiteY0" fmla="*/ 139160 h 765382"/>
              <a:gd name="connsiteX1" fmla="*/ 1182958 w 4088162"/>
              <a:gd name="connsiteY1" fmla="*/ 121765 h 765382"/>
              <a:gd name="connsiteX2" fmla="*/ 1322129 w 4088162"/>
              <a:gd name="connsiteY2" fmla="*/ 104370 h 765382"/>
              <a:gd name="connsiteX3" fmla="*/ 1513490 w 4088162"/>
              <a:gd name="connsiteY3" fmla="*/ 86975 h 765382"/>
              <a:gd name="connsiteX4" fmla="*/ 1617869 w 4088162"/>
              <a:gd name="connsiteY4" fmla="*/ 69580 h 765382"/>
              <a:gd name="connsiteX5" fmla="*/ 1757040 w 4088162"/>
              <a:gd name="connsiteY5" fmla="*/ 52185 h 765382"/>
              <a:gd name="connsiteX6" fmla="*/ 1861419 w 4088162"/>
              <a:gd name="connsiteY6" fmla="*/ 34790 h 765382"/>
              <a:gd name="connsiteX7" fmla="*/ 2278933 w 4088162"/>
              <a:gd name="connsiteY7" fmla="*/ 0 h 765382"/>
              <a:gd name="connsiteX8" fmla="*/ 2870412 w 4088162"/>
              <a:gd name="connsiteY8" fmla="*/ 17395 h 765382"/>
              <a:gd name="connsiteX9" fmla="*/ 3218340 w 4088162"/>
              <a:gd name="connsiteY9" fmla="*/ 69580 h 765382"/>
              <a:gd name="connsiteX10" fmla="*/ 3392305 w 4088162"/>
              <a:gd name="connsiteY10" fmla="*/ 86975 h 765382"/>
              <a:gd name="connsiteX11" fmla="*/ 3444494 w 4088162"/>
              <a:gd name="connsiteY11" fmla="*/ 104370 h 765382"/>
              <a:gd name="connsiteX12" fmla="*/ 3670648 w 4088162"/>
              <a:gd name="connsiteY12" fmla="*/ 139160 h 765382"/>
              <a:gd name="connsiteX13" fmla="*/ 3722837 w 4088162"/>
              <a:gd name="connsiteY13" fmla="*/ 156555 h 765382"/>
              <a:gd name="connsiteX14" fmla="*/ 3792423 w 4088162"/>
              <a:gd name="connsiteY14" fmla="*/ 173950 h 765382"/>
              <a:gd name="connsiteX15" fmla="*/ 3844612 w 4088162"/>
              <a:gd name="connsiteY15" fmla="*/ 208740 h 765382"/>
              <a:gd name="connsiteX16" fmla="*/ 3948991 w 4088162"/>
              <a:gd name="connsiteY16" fmla="*/ 243530 h 765382"/>
              <a:gd name="connsiteX17" fmla="*/ 4053369 w 4088162"/>
              <a:gd name="connsiteY17" fmla="*/ 330506 h 765382"/>
              <a:gd name="connsiteX18" fmla="*/ 4088162 w 4088162"/>
              <a:gd name="connsiteY18" fmla="*/ 382691 h 765382"/>
              <a:gd name="connsiteX19" fmla="*/ 4070766 w 4088162"/>
              <a:gd name="connsiteY19" fmla="*/ 608827 h 765382"/>
              <a:gd name="connsiteX20" fmla="*/ 4018576 w 4088162"/>
              <a:gd name="connsiteY20" fmla="*/ 643617 h 765382"/>
              <a:gd name="connsiteX21" fmla="*/ 3914198 w 4088162"/>
              <a:gd name="connsiteY21" fmla="*/ 678407 h 765382"/>
              <a:gd name="connsiteX22" fmla="*/ 3844612 w 4088162"/>
              <a:gd name="connsiteY22" fmla="*/ 695802 h 765382"/>
              <a:gd name="connsiteX23" fmla="*/ 3740233 w 4088162"/>
              <a:gd name="connsiteY23" fmla="*/ 730592 h 765382"/>
              <a:gd name="connsiteX24" fmla="*/ 3688044 w 4088162"/>
              <a:gd name="connsiteY24" fmla="*/ 747987 h 765382"/>
              <a:gd name="connsiteX25" fmla="*/ 3618458 w 4088162"/>
              <a:gd name="connsiteY25" fmla="*/ 765382 h 765382"/>
              <a:gd name="connsiteX26" fmla="*/ 2696447 w 4088162"/>
              <a:gd name="connsiteY26" fmla="*/ 747987 h 765382"/>
              <a:gd name="connsiteX27" fmla="*/ 2539880 w 4088162"/>
              <a:gd name="connsiteY27" fmla="*/ 730592 h 765382"/>
              <a:gd name="connsiteX28" fmla="*/ 1983194 w 4088162"/>
              <a:gd name="connsiteY28" fmla="*/ 695802 h 765382"/>
              <a:gd name="connsiteX29" fmla="*/ 1739644 w 4088162"/>
              <a:gd name="connsiteY29" fmla="*/ 678407 h 765382"/>
              <a:gd name="connsiteX30" fmla="*/ 504497 w 4088162"/>
              <a:gd name="connsiteY30" fmla="*/ 661012 h 765382"/>
              <a:gd name="connsiteX31" fmla="*/ 347929 w 4088162"/>
              <a:gd name="connsiteY31" fmla="*/ 626222 h 765382"/>
              <a:gd name="connsiteX32" fmla="*/ 243550 w 4088162"/>
              <a:gd name="connsiteY32" fmla="*/ 591432 h 765382"/>
              <a:gd name="connsiteX33" fmla="*/ 139172 w 4088162"/>
              <a:gd name="connsiteY33" fmla="*/ 521851 h 765382"/>
              <a:gd name="connsiteX34" fmla="*/ 34793 w 4088162"/>
              <a:gd name="connsiteY34" fmla="*/ 434876 h 765382"/>
              <a:gd name="connsiteX35" fmla="*/ 0 w 4088162"/>
              <a:gd name="connsiteY35" fmla="*/ 365296 h 765382"/>
              <a:gd name="connsiteX36" fmla="*/ 86982 w 4088162"/>
              <a:gd name="connsiteY36" fmla="*/ 139160 h 765382"/>
              <a:gd name="connsiteX37" fmla="*/ 191361 w 4088162"/>
              <a:gd name="connsiteY37" fmla="*/ 104370 h 765382"/>
              <a:gd name="connsiteX38" fmla="*/ 400118 w 4088162"/>
              <a:gd name="connsiteY38" fmla="*/ 139160 h 765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088162" h="765382">
                <a:moveTo>
                  <a:pt x="226154" y="139160"/>
                </a:moveTo>
                <a:lnTo>
                  <a:pt x="1182958" y="121765"/>
                </a:lnTo>
                <a:cubicBezTo>
                  <a:pt x="1229686" y="120282"/>
                  <a:pt x="1275635" y="109264"/>
                  <a:pt x="1322129" y="104370"/>
                </a:cubicBezTo>
                <a:cubicBezTo>
                  <a:pt x="1385827" y="97665"/>
                  <a:pt x="1449879" y="94458"/>
                  <a:pt x="1513490" y="86975"/>
                </a:cubicBezTo>
                <a:cubicBezTo>
                  <a:pt x="1548521" y="82854"/>
                  <a:pt x="1582951" y="74568"/>
                  <a:pt x="1617869" y="69580"/>
                </a:cubicBezTo>
                <a:cubicBezTo>
                  <a:pt x="1664150" y="62969"/>
                  <a:pt x="1710759" y="58796"/>
                  <a:pt x="1757040" y="52185"/>
                </a:cubicBezTo>
                <a:cubicBezTo>
                  <a:pt x="1791958" y="47197"/>
                  <a:pt x="1826388" y="38911"/>
                  <a:pt x="1861419" y="34790"/>
                </a:cubicBezTo>
                <a:cubicBezTo>
                  <a:pt x="1953001" y="24017"/>
                  <a:pt x="2195585" y="6411"/>
                  <a:pt x="2278933" y="0"/>
                </a:cubicBezTo>
                <a:lnTo>
                  <a:pt x="2870412" y="17395"/>
                </a:lnTo>
                <a:cubicBezTo>
                  <a:pt x="2985552" y="22877"/>
                  <a:pt x="3105357" y="58283"/>
                  <a:pt x="3218340" y="69580"/>
                </a:cubicBezTo>
                <a:lnTo>
                  <a:pt x="3392305" y="86975"/>
                </a:lnTo>
                <a:cubicBezTo>
                  <a:pt x="3409701" y="92773"/>
                  <a:pt x="3426593" y="100392"/>
                  <a:pt x="3444494" y="104370"/>
                </a:cubicBezTo>
                <a:cubicBezTo>
                  <a:pt x="3487940" y="114024"/>
                  <a:pt x="3631804" y="133611"/>
                  <a:pt x="3670648" y="139160"/>
                </a:cubicBezTo>
                <a:cubicBezTo>
                  <a:pt x="3688044" y="144958"/>
                  <a:pt x="3705205" y="151518"/>
                  <a:pt x="3722837" y="156555"/>
                </a:cubicBezTo>
                <a:cubicBezTo>
                  <a:pt x="3745826" y="163123"/>
                  <a:pt x="3770447" y="164532"/>
                  <a:pt x="3792423" y="173950"/>
                </a:cubicBezTo>
                <a:cubicBezTo>
                  <a:pt x="3811640" y="182185"/>
                  <a:pt x="3825506" y="200249"/>
                  <a:pt x="3844612" y="208740"/>
                </a:cubicBezTo>
                <a:cubicBezTo>
                  <a:pt x="3878126" y="223634"/>
                  <a:pt x="3948991" y="243530"/>
                  <a:pt x="3948991" y="243530"/>
                </a:cubicBezTo>
                <a:cubicBezTo>
                  <a:pt x="4000305" y="277738"/>
                  <a:pt x="4011511" y="280281"/>
                  <a:pt x="4053369" y="330506"/>
                </a:cubicBezTo>
                <a:cubicBezTo>
                  <a:pt x="4066754" y="346566"/>
                  <a:pt x="4076564" y="365296"/>
                  <a:pt x="4088162" y="382691"/>
                </a:cubicBezTo>
                <a:cubicBezTo>
                  <a:pt x="4082363" y="458070"/>
                  <a:pt x="4090247" y="535779"/>
                  <a:pt x="4070766" y="608827"/>
                </a:cubicBezTo>
                <a:cubicBezTo>
                  <a:pt x="4065378" y="629029"/>
                  <a:pt x="4037682" y="635126"/>
                  <a:pt x="4018576" y="643617"/>
                </a:cubicBezTo>
                <a:cubicBezTo>
                  <a:pt x="3985062" y="658511"/>
                  <a:pt x="3949326" y="667869"/>
                  <a:pt x="3914198" y="678407"/>
                </a:cubicBezTo>
                <a:cubicBezTo>
                  <a:pt x="3891297" y="685277"/>
                  <a:pt x="3867513" y="688932"/>
                  <a:pt x="3844612" y="695802"/>
                </a:cubicBezTo>
                <a:cubicBezTo>
                  <a:pt x="3809484" y="706340"/>
                  <a:pt x="3775026" y="718995"/>
                  <a:pt x="3740233" y="730592"/>
                </a:cubicBezTo>
                <a:cubicBezTo>
                  <a:pt x="3722837" y="736390"/>
                  <a:pt x="3705834" y="743540"/>
                  <a:pt x="3688044" y="747987"/>
                </a:cubicBezTo>
                <a:lnTo>
                  <a:pt x="3618458" y="765382"/>
                </a:lnTo>
                <a:lnTo>
                  <a:pt x="2696447" y="747987"/>
                </a:lnTo>
                <a:cubicBezTo>
                  <a:pt x="2643964" y="746294"/>
                  <a:pt x="2592175" y="735346"/>
                  <a:pt x="2539880" y="730592"/>
                </a:cubicBezTo>
                <a:cubicBezTo>
                  <a:pt x="2285650" y="707482"/>
                  <a:pt x="2269674" y="713163"/>
                  <a:pt x="1983194" y="695802"/>
                </a:cubicBezTo>
                <a:cubicBezTo>
                  <a:pt x="1901953" y="690879"/>
                  <a:pt x="1821012" y="680321"/>
                  <a:pt x="1739644" y="678407"/>
                </a:cubicBezTo>
                <a:lnTo>
                  <a:pt x="504497" y="661012"/>
                </a:lnTo>
                <a:cubicBezTo>
                  <a:pt x="454836" y="651081"/>
                  <a:pt x="397064" y="640961"/>
                  <a:pt x="347929" y="626222"/>
                </a:cubicBezTo>
                <a:cubicBezTo>
                  <a:pt x="312801" y="615684"/>
                  <a:pt x="243550" y="591432"/>
                  <a:pt x="243550" y="591432"/>
                </a:cubicBezTo>
                <a:lnTo>
                  <a:pt x="139172" y="521851"/>
                </a:lnTo>
                <a:cubicBezTo>
                  <a:pt x="97557" y="494109"/>
                  <a:pt x="65237" y="477495"/>
                  <a:pt x="34793" y="434876"/>
                </a:cubicBezTo>
                <a:cubicBezTo>
                  <a:pt x="19720" y="413775"/>
                  <a:pt x="11598" y="388489"/>
                  <a:pt x="0" y="365296"/>
                </a:cubicBezTo>
                <a:cubicBezTo>
                  <a:pt x="7467" y="313035"/>
                  <a:pt x="10811" y="164548"/>
                  <a:pt x="86982" y="139160"/>
                </a:cubicBezTo>
                <a:lnTo>
                  <a:pt x="191361" y="104370"/>
                </a:lnTo>
                <a:cubicBezTo>
                  <a:pt x="390889" y="122507"/>
                  <a:pt x="337431" y="76476"/>
                  <a:pt x="400118" y="139160"/>
                </a:cubicBezTo>
              </a:path>
            </a:pathLst>
          </a:custGeom>
          <a:ln>
            <a:solidFill>
              <a:srgbClr val="8CADAE"/>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459085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down)">
                                      <p:cBhvr>
                                        <p:cTn id="7" dur="30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3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3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P spid="24"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8" name="Content Placeholder 7"/>
          <p:cNvSpPr>
            <a:spLocks noGrp="1"/>
          </p:cNvSpPr>
          <p:nvPr>
            <p:ph idx="1"/>
          </p:nvPr>
        </p:nvSpPr>
        <p:spPr/>
        <p:txBody>
          <a:bodyPr/>
          <a:lstStyle/>
          <a:p>
            <a:endParaRPr lang="en-US"/>
          </a:p>
        </p:txBody>
      </p:sp>
      <p:pic>
        <p:nvPicPr>
          <p:cNvPr id="9" name="Picture 8" descr="https _s3-us-west-2.amazonaws.com_maven-user-photos_rinkusen_politics_k3KS57Defk2lQG86EhKnJw_WYdmPxubwEiMk4dwq06LZA.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05112" cy="6858000"/>
          </a:xfrm>
          <a:prstGeom prst="rect">
            <a:avLst/>
          </a:prstGeom>
        </p:spPr>
      </p:pic>
      <p:sp>
        <p:nvSpPr>
          <p:cNvPr id="10" name="TextBox 9"/>
          <p:cNvSpPr txBox="1"/>
          <p:nvPr/>
        </p:nvSpPr>
        <p:spPr>
          <a:xfrm>
            <a:off x="305309" y="2251865"/>
            <a:ext cx="4456471" cy="1015663"/>
          </a:xfrm>
          <a:prstGeom prst="rect">
            <a:avLst/>
          </a:prstGeom>
          <a:solidFill>
            <a:schemeClr val="accent5"/>
          </a:solidFill>
        </p:spPr>
        <p:txBody>
          <a:bodyPr wrap="square" rtlCol="0">
            <a:spAutoFit/>
          </a:bodyPr>
          <a:lstStyle/>
          <a:p>
            <a:r>
              <a:rPr lang="en-US" sz="6000" dirty="0">
                <a:solidFill>
                  <a:prstClr val="black"/>
                </a:solidFill>
                <a:latin typeface="Helvetica Neue Thin"/>
                <a:cs typeface="Helvetica Neue Thin"/>
              </a:rPr>
              <a:t>What is</a:t>
            </a:r>
            <a:r>
              <a:rPr lang="mr-IN" sz="6000" dirty="0">
                <a:solidFill>
                  <a:prstClr val="black"/>
                </a:solidFill>
                <a:latin typeface="Helvetica Neue Thin"/>
                <a:cs typeface="Helvetica Neue Thin"/>
              </a:rPr>
              <a:t>…</a:t>
            </a:r>
            <a:endParaRPr lang="en-US" sz="6000" dirty="0">
              <a:solidFill>
                <a:prstClr val="black"/>
              </a:solidFill>
              <a:latin typeface="Helvetica Neue Thin"/>
              <a:cs typeface="Helvetica Neue Thin"/>
            </a:endParaRPr>
          </a:p>
        </p:txBody>
      </p:sp>
    </p:spTree>
    <p:extLst>
      <p:ext uri="{BB962C8B-B14F-4D97-AF65-F5344CB8AC3E}">
        <p14:creationId xmlns:p14="http://schemas.microsoft.com/office/powerpoint/2010/main" val="13857864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500" dirty="0">
                <a:latin typeface="Calibri"/>
                <a:cs typeface="Calibri"/>
              </a:rPr>
              <a:t>Framework of Intersectionality</a:t>
            </a:r>
          </a:p>
        </p:txBody>
      </p:sp>
      <p:sp>
        <p:nvSpPr>
          <p:cNvPr id="3" name="Content Placeholder 2"/>
          <p:cNvSpPr>
            <a:spLocks noGrp="1"/>
          </p:cNvSpPr>
          <p:nvPr>
            <p:ph idx="1"/>
          </p:nvPr>
        </p:nvSpPr>
        <p:spPr>
          <a:xfrm>
            <a:off x="314324" y="1524065"/>
            <a:ext cx="3687330" cy="3495675"/>
          </a:xfrm>
        </p:spPr>
        <p:txBody>
          <a:bodyPr>
            <a:noAutofit/>
          </a:bodyPr>
          <a:lstStyle/>
          <a:p>
            <a:r>
              <a:rPr lang="en-US" dirty="0"/>
              <a:t>Roots in Black feminist activism, legal studies, and critical race theory</a:t>
            </a:r>
            <a:endParaRPr lang="en-US" sz="1800" dirty="0"/>
          </a:p>
          <a:p>
            <a:endParaRPr lang="en-US" sz="1200" dirty="0"/>
          </a:p>
          <a:p>
            <a:r>
              <a:rPr lang="en-US" dirty="0"/>
              <a:t>Aims to understand people unique experiences, risks, and resiliencies of people impacted by multiple systems of power</a:t>
            </a:r>
          </a:p>
          <a:p>
            <a:endParaRPr lang="en-US" sz="1600" dirty="0"/>
          </a:p>
        </p:txBody>
      </p:sp>
      <p:sp>
        <p:nvSpPr>
          <p:cNvPr id="15" name="Content Placeholder 2"/>
          <p:cNvSpPr txBox="1">
            <a:spLocks/>
          </p:cNvSpPr>
          <p:nvPr/>
        </p:nvSpPr>
        <p:spPr>
          <a:xfrm>
            <a:off x="329785" y="4663454"/>
            <a:ext cx="7567214" cy="2192792"/>
          </a:xfrm>
          <a:prstGeom prst="rect">
            <a:avLst/>
          </a:prstGeom>
        </p:spPr>
        <p:txBody>
          <a:bodyPr vert="horz" lIns="91440" tIns="45720" rIns="91440" bIns="45720" rtlCol="0">
            <a:no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a:buClr>
                <a:srgbClr val="D16349"/>
              </a:buClr>
            </a:pPr>
            <a:r>
              <a:rPr lang="en-US" dirty="0">
                <a:solidFill>
                  <a:prstClr val="black"/>
                </a:solidFill>
                <a:latin typeface="Calibri"/>
              </a:rPr>
              <a:t>Argues their experience is greater than a sum of its parts</a:t>
            </a:r>
          </a:p>
          <a:p>
            <a:pPr>
              <a:buClr>
                <a:srgbClr val="D16349"/>
              </a:buClr>
            </a:pPr>
            <a:endParaRPr lang="en-US" sz="1200" dirty="0">
              <a:solidFill>
                <a:prstClr val="black"/>
              </a:solidFill>
              <a:latin typeface="Calibri"/>
            </a:endParaRPr>
          </a:p>
          <a:p>
            <a:pPr>
              <a:buClr>
                <a:srgbClr val="D16349"/>
              </a:buClr>
            </a:pPr>
            <a:r>
              <a:rPr lang="en-US" dirty="0">
                <a:solidFill>
                  <a:prstClr val="black"/>
                </a:solidFill>
                <a:latin typeface="Calibri"/>
              </a:rPr>
              <a:t>To understand interlocking nature of oppression, best to assess simultaneously, in integrated manner</a:t>
            </a:r>
          </a:p>
          <a:p>
            <a:pPr>
              <a:buClr>
                <a:srgbClr val="D16349"/>
              </a:buClr>
            </a:pPr>
            <a:endParaRPr lang="en-US" sz="1200" dirty="0">
              <a:solidFill>
                <a:prstClr val="black"/>
              </a:solidFill>
              <a:latin typeface="Calibri"/>
            </a:endParaRPr>
          </a:p>
          <a:p>
            <a:pPr marL="114300" indent="0">
              <a:buClr>
                <a:srgbClr val="D16349"/>
              </a:buClr>
              <a:buFont typeface="Arial" pitchFamily="34" charset="0"/>
              <a:buNone/>
            </a:pPr>
            <a:endParaRPr lang="en-US" sz="1600" dirty="0">
              <a:solidFill>
                <a:prstClr val="black"/>
              </a:solidFill>
              <a:latin typeface="Calibri"/>
            </a:endParaRPr>
          </a:p>
          <a:p>
            <a:pPr>
              <a:buClr>
                <a:srgbClr val="D16349"/>
              </a:buClr>
            </a:pPr>
            <a:endParaRPr lang="en-US" dirty="0">
              <a:solidFill>
                <a:prstClr val="black"/>
              </a:solidFill>
              <a:latin typeface="Calibri"/>
            </a:endParaRPr>
          </a:p>
        </p:txBody>
      </p:sp>
      <p:pic>
        <p:nvPicPr>
          <p:cNvPr id="4" name="Picture 3" descr="Teaching_Tolerance_CTA_Intersectionality_Webinar_400x240.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94038" y="1715766"/>
            <a:ext cx="3983161" cy="2753857"/>
          </a:xfrm>
          <a:prstGeom prst="rect">
            <a:avLst/>
          </a:prstGeom>
        </p:spPr>
      </p:pic>
    </p:spTree>
    <p:custDataLst>
      <p:tags r:id="rId1"/>
    </p:custDataLst>
    <p:extLst>
      <p:ext uri="{BB962C8B-B14F-4D97-AF65-F5344CB8AC3E}">
        <p14:creationId xmlns:p14="http://schemas.microsoft.com/office/powerpoint/2010/main" val="1658265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uiExpand="1"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979926" cy="1143000"/>
          </a:xfrm>
        </p:spPr>
        <p:txBody>
          <a:bodyPr/>
          <a:lstStyle/>
          <a:p>
            <a:r>
              <a:rPr lang="en-US" dirty="0"/>
              <a:t>Long History</a:t>
            </a:r>
          </a:p>
        </p:txBody>
      </p:sp>
      <p:pic>
        <p:nvPicPr>
          <p:cNvPr id="7" name="Picture 6"/>
          <p:cNvPicPr>
            <a:picLocks noChangeAspect="1"/>
          </p:cNvPicPr>
          <p:nvPr/>
        </p:nvPicPr>
        <p:blipFill>
          <a:blip r:embed="rId3"/>
          <a:stretch>
            <a:fillRect/>
          </a:stretch>
        </p:blipFill>
        <p:spPr>
          <a:xfrm>
            <a:off x="4428870" y="1921386"/>
            <a:ext cx="3822024" cy="3095839"/>
          </a:xfrm>
          <a:prstGeom prst="rect">
            <a:avLst/>
          </a:prstGeom>
        </p:spPr>
      </p:pic>
      <p:sp>
        <p:nvSpPr>
          <p:cNvPr id="8" name="TextBox 7"/>
          <p:cNvSpPr txBox="1"/>
          <p:nvPr/>
        </p:nvSpPr>
        <p:spPr>
          <a:xfrm>
            <a:off x="457200" y="1799066"/>
            <a:ext cx="3942807" cy="418576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200" b="0" i="1" u="none" strike="noStrike" kern="1200" cap="none" spc="0" normalizeH="0" baseline="0" noProof="0" dirty="0">
                <a:ln>
                  <a:noFill/>
                </a:ln>
                <a:solidFill>
                  <a:prstClr val="black"/>
                </a:solidFill>
                <a:effectLst/>
                <a:uLnTx/>
                <a:uFillTx/>
                <a:latin typeface="Calibri"/>
                <a:ea typeface="+mn-ea"/>
                <a:cs typeface="+mn-cs"/>
              </a:rPr>
              <a:t>“That man over there says that women need to be helped into carriages, and lifted over ditches, and to have the best place everywhere. Nobody ever helps me into carriages, or over mud-puddles, or gives me any best place! And </a:t>
            </a:r>
            <a:r>
              <a:rPr kumimoji="0" lang="en-US" sz="2200" b="0" i="1" u="none" strike="noStrike" kern="1200" cap="none" spc="0" normalizeH="0" baseline="0" noProof="0" dirty="0" err="1">
                <a:ln>
                  <a:noFill/>
                </a:ln>
                <a:solidFill>
                  <a:prstClr val="black"/>
                </a:solidFill>
                <a:effectLst/>
                <a:uLnTx/>
                <a:uFillTx/>
                <a:latin typeface="Calibri"/>
                <a:ea typeface="+mn-ea"/>
                <a:cs typeface="+mn-cs"/>
              </a:rPr>
              <a:t>ain’t</a:t>
            </a:r>
            <a:r>
              <a:rPr kumimoji="0" lang="en-US" sz="2200" b="0" i="1" u="none" strike="noStrike" kern="1200" cap="none" spc="0" normalizeH="0" baseline="0" noProof="0" dirty="0">
                <a:ln>
                  <a:noFill/>
                </a:ln>
                <a:solidFill>
                  <a:prstClr val="black"/>
                </a:solidFill>
                <a:effectLst/>
                <a:uLnTx/>
                <a:uFillTx/>
                <a:latin typeface="Calibri"/>
                <a:ea typeface="+mn-ea"/>
                <a:cs typeface="+mn-cs"/>
              </a:rPr>
              <a:t> I a woman?”</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alibri"/>
                <a:ea typeface="+mn-ea"/>
                <a:cs typeface="+mn-cs"/>
              </a:rPr>
              <a:t>Ain’t</a:t>
            </a:r>
            <a:r>
              <a:rPr kumimoji="0" lang="en-US" sz="1800" b="0" i="0" u="none" strike="noStrike" kern="1200" cap="none" spc="0" normalizeH="0" baseline="0" noProof="0" dirty="0">
                <a:ln>
                  <a:noFill/>
                </a:ln>
                <a:solidFill>
                  <a:prstClr val="black"/>
                </a:solidFill>
                <a:effectLst/>
                <a:uLnTx/>
                <a:uFillTx/>
                <a:latin typeface="Calibri"/>
                <a:ea typeface="+mn-ea"/>
                <a:cs typeface="+mn-cs"/>
              </a:rPr>
              <a:t> I a Woman?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1851 Women's Rights Convention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Akron, Ohio</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167853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3"/>
          <a:stretch>
            <a:fillRect/>
          </a:stretch>
        </p:blipFill>
        <p:spPr>
          <a:xfrm>
            <a:off x="4007611" y="238566"/>
            <a:ext cx="4495110" cy="3164558"/>
          </a:xfrm>
          <a:prstGeom prst="rect">
            <a:avLst/>
          </a:prstGeom>
        </p:spPr>
      </p:pic>
      <p:pic>
        <p:nvPicPr>
          <p:cNvPr id="14" name="Picture 13"/>
          <p:cNvPicPr>
            <a:picLocks noChangeAspect="1"/>
          </p:cNvPicPr>
          <p:nvPr/>
        </p:nvPicPr>
        <p:blipFill>
          <a:blip r:embed="rId4"/>
          <a:stretch>
            <a:fillRect/>
          </a:stretch>
        </p:blipFill>
        <p:spPr>
          <a:xfrm>
            <a:off x="665784" y="238566"/>
            <a:ext cx="3160151" cy="3164558"/>
          </a:xfrm>
          <a:prstGeom prst="rect">
            <a:avLst/>
          </a:prstGeom>
        </p:spPr>
      </p:pic>
      <p:pic>
        <p:nvPicPr>
          <p:cNvPr id="15" name="Picture 14"/>
          <p:cNvPicPr>
            <a:picLocks noChangeAspect="1"/>
          </p:cNvPicPr>
          <p:nvPr/>
        </p:nvPicPr>
        <p:blipFill>
          <a:blip r:embed="rId5"/>
          <a:stretch>
            <a:fillRect/>
          </a:stretch>
        </p:blipFill>
        <p:spPr>
          <a:xfrm>
            <a:off x="665784" y="3593973"/>
            <a:ext cx="4526282" cy="3004949"/>
          </a:xfrm>
          <a:prstGeom prst="rect">
            <a:avLst/>
          </a:prstGeom>
        </p:spPr>
      </p:pic>
      <p:pic>
        <p:nvPicPr>
          <p:cNvPr id="16" name="Picture 15"/>
          <p:cNvPicPr>
            <a:picLocks noChangeAspect="1"/>
          </p:cNvPicPr>
          <p:nvPr/>
        </p:nvPicPr>
        <p:blipFill>
          <a:blip r:embed="rId6"/>
          <a:stretch>
            <a:fillRect/>
          </a:stretch>
        </p:blipFill>
        <p:spPr>
          <a:xfrm>
            <a:off x="5514815" y="3593973"/>
            <a:ext cx="2987906" cy="2987906"/>
          </a:xfrm>
          <a:prstGeom prst="rect">
            <a:avLst/>
          </a:prstGeom>
        </p:spPr>
      </p:pic>
    </p:spTree>
    <p:extLst>
      <p:ext uri="{BB962C8B-B14F-4D97-AF65-F5344CB8AC3E}">
        <p14:creationId xmlns:p14="http://schemas.microsoft.com/office/powerpoint/2010/main" val="14448455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955096" cy="1143000"/>
          </a:xfrm>
        </p:spPr>
        <p:txBody>
          <a:bodyPr/>
          <a:lstStyle/>
          <a:p>
            <a:r>
              <a:rPr lang="en-US" dirty="0"/>
              <a:t>Misconceptions about Intersectional Stigma &amp; Health </a:t>
            </a:r>
          </a:p>
        </p:txBody>
      </p:sp>
      <p:sp>
        <p:nvSpPr>
          <p:cNvPr id="3" name="Content Placeholder 2"/>
          <p:cNvSpPr>
            <a:spLocks noGrp="1"/>
          </p:cNvSpPr>
          <p:nvPr>
            <p:ph idx="1"/>
          </p:nvPr>
        </p:nvSpPr>
        <p:spPr>
          <a:xfrm>
            <a:off x="284028" y="3073570"/>
            <a:ext cx="7955096" cy="3784430"/>
          </a:xfrm>
        </p:spPr>
        <p:txBody>
          <a:bodyPr>
            <a:normAutofit fontScale="92500"/>
          </a:bodyPr>
          <a:lstStyle/>
          <a:p>
            <a:r>
              <a:rPr lang="en-US" dirty="0">
                <a:solidFill>
                  <a:srgbClr val="000000"/>
                </a:solidFill>
              </a:rPr>
              <a:t>First articulated by Dr. </a:t>
            </a:r>
            <a:r>
              <a:rPr lang="en-US" dirty="0" err="1">
                <a:solidFill>
                  <a:srgbClr val="000000"/>
                </a:solidFill>
              </a:rPr>
              <a:t>Kimberlé</a:t>
            </a:r>
            <a:r>
              <a:rPr lang="en-US" dirty="0">
                <a:solidFill>
                  <a:srgbClr val="000000"/>
                </a:solidFill>
              </a:rPr>
              <a:t>  Crenshaw </a:t>
            </a:r>
            <a:r>
              <a:rPr lang="en-US" u="sng" dirty="0">
                <a:solidFill>
                  <a:srgbClr val="000000"/>
                </a:solidFill>
              </a:rPr>
              <a:t>within academia</a:t>
            </a:r>
            <a:r>
              <a:rPr lang="en-US" dirty="0">
                <a:solidFill>
                  <a:srgbClr val="000000"/>
                </a:solidFill>
              </a:rPr>
              <a:t>.</a:t>
            </a:r>
          </a:p>
          <a:p>
            <a:endParaRPr lang="en-US" sz="1100" dirty="0">
              <a:solidFill>
                <a:srgbClr val="000000"/>
              </a:solidFill>
            </a:endParaRPr>
          </a:p>
          <a:p>
            <a:r>
              <a:rPr lang="en-US" dirty="0">
                <a:solidFill>
                  <a:srgbClr val="000000"/>
                </a:solidFill>
              </a:rPr>
              <a:t>Created by and for Black feminists to articulate their (often obscured) experiences, barriers, and standpoints.</a:t>
            </a:r>
          </a:p>
          <a:p>
            <a:endParaRPr lang="en-US" sz="1100" dirty="0">
              <a:solidFill>
                <a:srgbClr val="000000"/>
              </a:solidFill>
            </a:endParaRPr>
          </a:p>
          <a:p>
            <a:pPr lvl="1"/>
            <a:r>
              <a:rPr lang="en-US" dirty="0">
                <a:solidFill>
                  <a:srgbClr val="000000"/>
                </a:solidFill>
              </a:rPr>
              <a:t>Black feminist and womanist organizations </a:t>
            </a:r>
            <a:r>
              <a:rPr lang="en-US" sz="1100" dirty="0">
                <a:solidFill>
                  <a:srgbClr val="000000"/>
                </a:solidFill>
              </a:rPr>
              <a:t>(Combahee River Collective, 1979).</a:t>
            </a:r>
          </a:p>
          <a:p>
            <a:endParaRPr lang="en-US" sz="1100" dirty="0">
              <a:solidFill>
                <a:srgbClr val="000000"/>
              </a:solidFill>
            </a:endParaRPr>
          </a:p>
          <a:p>
            <a:pPr lvl="1"/>
            <a:r>
              <a:rPr lang="en-US" dirty="0">
                <a:solidFill>
                  <a:srgbClr val="000000"/>
                </a:solidFill>
              </a:rPr>
              <a:t>Black women activists, ethicists, literary authors, poets, and theologians</a:t>
            </a:r>
            <a:r>
              <a:rPr lang="en-US" sz="1300" dirty="0">
                <a:solidFill>
                  <a:srgbClr val="000000"/>
                </a:solidFill>
              </a:rPr>
              <a:t> (e.g., Cannon, 1985; Collins, 1989; Davis, 1983; hooks, 1981; </a:t>
            </a:r>
            <a:r>
              <a:rPr lang="en-US" sz="1300" dirty="0" err="1">
                <a:solidFill>
                  <a:srgbClr val="000000"/>
                </a:solidFill>
              </a:rPr>
              <a:t>Lorde</a:t>
            </a:r>
            <a:r>
              <a:rPr lang="en-US" sz="1300" dirty="0">
                <a:solidFill>
                  <a:srgbClr val="000000"/>
                </a:solidFill>
              </a:rPr>
              <a:t>, 1984; Walker, 1983). </a:t>
            </a:r>
          </a:p>
          <a:p>
            <a:pPr marL="114300" indent="0">
              <a:buNone/>
            </a:pPr>
            <a:endParaRPr lang="en-US" sz="1100" dirty="0">
              <a:solidFill>
                <a:srgbClr val="000000"/>
              </a:solidFill>
            </a:endParaRPr>
          </a:p>
          <a:p>
            <a:r>
              <a:rPr lang="en-US" dirty="0">
                <a:solidFill>
                  <a:srgbClr val="000000"/>
                </a:solidFill>
              </a:rPr>
              <a:t>In fact, many argue that intersectionality is somewhat incongruent with contemporary (Western) academic research methods.</a:t>
            </a:r>
          </a:p>
          <a:p>
            <a:endParaRPr lang="en-US" dirty="0">
              <a:solidFill>
                <a:srgbClr val="000000"/>
              </a:solidFill>
            </a:endParaRPr>
          </a:p>
        </p:txBody>
      </p:sp>
      <p:sp>
        <p:nvSpPr>
          <p:cNvPr id="4" name="Content Placeholder 2"/>
          <p:cNvSpPr txBox="1">
            <a:spLocks/>
          </p:cNvSpPr>
          <p:nvPr/>
        </p:nvSpPr>
        <p:spPr>
          <a:xfrm>
            <a:off x="420383" y="1931491"/>
            <a:ext cx="7647673" cy="912197"/>
          </a:xfrm>
          <a:prstGeom prst="rect">
            <a:avLst/>
          </a:prstGeom>
          <a:solidFill>
            <a:schemeClr val="bg1">
              <a:lumMod val="85000"/>
            </a:schemeClr>
          </a:solidFill>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marR="0" lvl="0" indent="0" algn="l" defTabSz="914400" rtl="0" eaLnBrk="1" fontAlgn="auto" latinLnBrk="0" hangingPunct="1">
              <a:lnSpc>
                <a:spcPct val="100000"/>
              </a:lnSpc>
              <a:spcBef>
                <a:spcPct val="20000"/>
              </a:spcBef>
              <a:spcAft>
                <a:spcPts val="0"/>
              </a:spcAft>
              <a:buClr>
                <a:srgbClr val="D16349"/>
              </a:buClr>
              <a:buSzTx/>
              <a:buFont typeface="Arial" pitchFamily="34" charset="0"/>
              <a:buNone/>
              <a:tabLst/>
              <a:defRPr/>
            </a:pPr>
            <a:r>
              <a:rPr kumimoji="0" lang="en-US" sz="4400" b="0" i="0" u="none" strike="noStrike" kern="1200" cap="none" spc="0" normalizeH="0" baseline="0" noProof="0" dirty="0">
                <a:ln>
                  <a:noFill/>
                </a:ln>
                <a:solidFill>
                  <a:srgbClr val="D16349"/>
                </a:solidFill>
                <a:effectLst/>
                <a:uLnTx/>
                <a:uFillTx/>
                <a:latin typeface="Helvetica Neue Thin"/>
                <a:ea typeface="+mn-ea"/>
                <a:cs typeface="Helvetica Neue Thin"/>
              </a:rPr>
              <a:t>Myth 1:</a:t>
            </a:r>
          </a:p>
        </p:txBody>
      </p:sp>
      <p:sp>
        <p:nvSpPr>
          <p:cNvPr id="5" name="Content Placeholder 2"/>
          <p:cNvSpPr txBox="1">
            <a:spLocks/>
          </p:cNvSpPr>
          <p:nvPr/>
        </p:nvSpPr>
        <p:spPr>
          <a:xfrm>
            <a:off x="2356178" y="1968300"/>
            <a:ext cx="5684206" cy="1105270"/>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marR="0" lvl="0" indent="0" algn="l" defTabSz="914400" rtl="0" eaLnBrk="1" fontAlgn="auto" latinLnBrk="0" hangingPunct="1">
              <a:lnSpc>
                <a:spcPct val="100000"/>
              </a:lnSpc>
              <a:spcBef>
                <a:spcPct val="20000"/>
              </a:spcBef>
              <a:spcAft>
                <a:spcPts val="0"/>
              </a:spcAft>
              <a:buClr>
                <a:srgbClr val="D16349"/>
              </a:buClr>
              <a:buSzTx/>
              <a:buFont typeface="Arial" pitchFamily="34" charset="0"/>
              <a:buNone/>
              <a:tabLst/>
              <a:defRPr/>
            </a:pPr>
            <a:r>
              <a:rPr kumimoji="0" lang="en-US" sz="2200" b="1" i="0" u="none" strike="noStrike" kern="1200" cap="none" spc="0" normalizeH="0" baseline="0" noProof="0" dirty="0">
                <a:ln>
                  <a:noFill/>
                </a:ln>
                <a:solidFill>
                  <a:srgbClr val="8CADAE">
                    <a:lumMod val="75000"/>
                  </a:srgbClr>
                </a:solidFill>
                <a:effectLst/>
                <a:uLnTx/>
                <a:uFillTx/>
                <a:latin typeface="Calibri"/>
                <a:ea typeface="+mn-ea"/>
                <a:cs typeface="Helvetica Neue"/>
              </a:rPr>
              <a:t>Intersectionality is a framework developed to understand health disparities.</a:t>
            </a:r>
          </a:p>
        </p:txBody>
      </p:sp>
    </p:spTree>
    <p:extLst>
      <p:ext uri="{BB962C8B-B14F-4D97-AF65-F5344CB8AC3E}">
        <p14:creationId xmlns:p14="http://schemas.microsoft.com/office/powerpoint/2010/main" val="234290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Picture 5" descr="Screen Shot 2020-02-06 at 10.56.53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55654" y="2465303"/>
            <a:ext cx="3956642" cy="3956642"/>
          </a:xfrm>
          <a:prstGeom prst="rect">
            <a:avLst/>
          </a:prstGeom>
          <a:ln>
            <a:noFill/>
          </a:ln>
          <a:effectLst>
            <a:softEdge rad="112500"/>
          </a:effectLst>
        </p:spPr>
      </p:pic>
      <p:sp>
        <p:nvSpPr>
          <p:cNvPr id="2" name="Title 1"/>
          <p:cNvSpPr>
            <a:spLocks noGrp="1"/>
          </p:cNvSpPr>
          <p:nvPr>
            <p:ph type="title"/>
          </p:nvPr>
        </p:nvSpPr>
        <p:spPr>
          <a:xfrm>
            <a:off x="457200" y="274638"/>
            <a:ext cx="7955096" cy="1143000"/>
          </a:xfrm>
        </p:spPr>
        <p:txBody>
          <a:bodyPr/>
          <a:lstStyle/>
          <a:p>
            <a:r>
              <a:rPr lang="en-US" dirty="0"/>
              <a:t>Misconceptions about Intersectional Stigma &amp; Health </a:t>
            </a:r>
          </a:p>
        </p:txBody>
      </p:sp>
      <p:sp>
        <p:nvSpPr>
          <p:cNvPr id="3" name="Content Placeholder 2"/>
          <p:cNvSpPr>
            <a:spLocks noGrp="1"/>
          </p:cNvSpPr>
          <p:nvPr>
            <p:ph idx="1"/>
          </p:nvPr>
        </p:nvSpPr>
        <p:spPr>
          <a:xfrm>
            <a:off x="259762" y="3073570"/>
            <a:ext cx="4222591" cy="3784430"/>
          </a:xfrm>
        </p:spPr>
        <p:txBody>
          <a:bodyPr>
            <a:normAutofit lnSpcReduction="10000"/>
          </a:bodyPr>
          <a:lstStyle/>
          <a:p>
            <a:r>
              <a:rPr lang="en-US" dirty="0"/>
              <a:t>Increasing emphasis on </a:t>
            </a:r>
            <a:r>
              <a:rPr lang="en-US" b="1" dirty="0"/>
              <a:t>structural-level stigma</a:t>
            </a:r>
            <a:r>
              <a:rPr lang="en-US" dirty="0"/>
              <a:t> in health research.</a:t>
            </a:r>
            <a:endParaRPr lang="en-US" b="1" dirty="0"/>
          </a:p>
          <a:p>
            <a:endParaRPr lang="en-US" sz="1200" dirty="0"/>
          </a:p>
          <a:p>
            <a:r>
              <a:rPr lang="en-US" dirty="0"/>
              <a:t>For many, it’s about the connection between </a:t>
            </a:r>
            <a:r>
              <a:rPr lang="en-US" b="1" dirty="0"/>
              <a:t>macro level factors </a:t>
            </a:r>
            <a:r>
              <a:rPr lang="en-US" dirty="0"/>
              <a:t>(e.g., laws/policies) and </a:t>
            </a:r>
            <a:r>
              <a:rPr lang="en-US" b="1" dirty="0"/>
              <a:t>micro-level experiences </a:t>
            </a:r>
            <a:r>
              <a:rPr lang="en-US" dirty="0"/>
              <a:t>(e.g., stress, sexual risk).</a:t>
            </a:r>
            <a:endParaRPr lang="en-US" b="1" dirty="0"/>
          </a:p>
          <a:p>
            <a:endParaRPr lang="en-US" sz="1200" dirty="0"/>
          </a:p>
          <a:p>
            <a:r>
              <a:rPr lang="en-US" dirty="0"/>
              <a:t>In short, less about </a:t>
            </a:r>
            <a:r>
              <a:rPr lang="en-US" b="1" dirty="0"/>
              <a:t>identity</a:t>
            </a:r>
            <a:r>
              <a:rPr lang="en-US" dirty="0"/>
              <a:t> and more </a:t>
            </a:r>
            <a:r>
              <a:rPr lang="en-US" b="1" dirty="0"/>
              <a:t>social processes</a:t>
            </a:r>
            <a:r>
              <a:rPr lang="mr-IN" dirty="0"/>
              <a:t>…</a:t>
            </a:r>
            <a:endParaRPr lang="en-US" dirty="0"/>
          </a:p>
          <a:p>
            <a:endParaRPr lang="en-US" dirty="0"/>
          </a:p>
        </p:txBody>
      </p:sp>
      <p:sp>
        <p:nvSpPr>
          <p:cNvPr id="4" name="Content Placeholder 2"/>
          <p:cNvSpPr txBox="1">
            <a:spLocks/>
          </p:cNvSpPr>
          <p:nvPr/>
        </p:nvSpPr>
        <p:spPr>
          <a:xfrm>
            <a:off x="420383" y="1931491"/>
            <a:ext cx="7647673" cy="912197"/>
          </a:xfrm>
          <a:prstGeom prst="rect">
            <a:avLst/>
          </a:prstGeom>
          <a:solidFill>
            <a:schemeClr val="bg1">
              <a:lumMod val="85000"/>
            </a:schemeClr>
          </a:solidFill>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marR="0" lvl="0" indent="0" algn="l" defTabSz="914400" rtl="0" eaLnBrk="1" fontAlgn="auto" latinLnBrk="0" hangingPunct="1">
              <a:lnSpc>
                <a:spcPct val="100000"/>
              </a:lnSpc>
              <a:spcBef>
                <a:spcPct val="20000"/>
              </a:spcBef>
              <a:spcAft>
                <a:spcPts val="0"/>
              </a:spcAft>
              <a:buClr>
                <a:srgbClr val="D16349"/>
              </a:buClr>
              <a:buSzTx/>
              <a:buFont typeface="Arial" pitchFamily="34" charset="0"/>
              <a:buNone/>
              <a:tabLst/>
              <a:defRPr/>
            </a:pPr>
            <a:r>
              <a:rPr kumimoji="0" lang="en-US" sz="4400" b="0" i="0" u="none" strike="noStrike" kern="1200" cap="none" spc="0" normalizeH="0" baseline="0" noProof="0" dirty="0">
                <a:ln>
                  <a:noFill/>
                </a:ln>
                <a:solidFill>
                  <a:srgbClr val="D16349"/>
                </a:solidFill>
                <a:effectLst/>
                <a:uLnTx/>
                <a:uFillTx/>
                <a:latin typeface="Helvetica Neue Thin"/>
                <a:ea typeface="+mn-ea"/>
                <a:cs typeface="Helvetica Neue Thin"/>
              </a:rPr>
              <a:t>Myth 2:</a:t>
            </a:r>
          </a:p>
        </p:txBody>
      </p:sp>
      <p:sp>
        <p:nvSpPr>
          <p:cNvPr id="5" name="Content Placeholder 2"/>
          <p:cNvSpPr txBox="1">
            <a:spLocks/>
          </p:cNvSpPr>
          <p:nvPr/>
        </p:nvSpPr>
        <p:spPr>
          <a:xfrm>
            <a:off x="2356178" y="1968300"/>
            <a:ext cx="5684206" cy="875388"/>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marR="0" lvl="0" indent="0" algn="l" defTabSz="914400" rtl="0" eaLnBrk="1" fontAlgn="auto" latinLnBrk="0" hangingPunct="1">
              <a:lnSpc>
                <a:spcPct val="100000"/>
              </a:lnSpc>
              <a:spcBef>
                <a:spcPct val="20000"/>
              </a:spcBef>
              <a:spcAft>
                <a:spcPts val="0"/>
              </a:spcAft>
              <a:buClr>
                <a:srgbClr val="D16349"/>
              </a:buClr>
              <a:buSzTx/>
              <a:buFont typeface="Arial" pitchFamily="34" charset="0"/>
              <a:buNone/>
              <a:tabLst/>
              <a:defRPr/>
            </a:pPr>
            <a:r>
              <a:rPr kumimoji="0" lang="en-US" sz="2200" b="1" i="0" u="none" strike="noStrike" kern="1200" cap="none" spc="0" normalizeH="0" baseline="0" noProof="0" dirty="0">
                <a:ln>
                  <a:noFill/>
                </a:ln>
                <a:solidFill>
                  <a:srgbClr val="8CADAE">
                    <a:lumMod val="75000"/>
                  </a:srgbClr>
                </a:solidFill>
                <a:effectLst/>
                <a:uLnTx/>
                <a:uFillTx/>
                <a:latin typeface="Calibri"/>
                <a:ea typeface="+mn-ea"/>
                <a:cs typeface="Helvetica Neue"/>
              </a:rPr>
              <a:t>Intersectionality helps health providers assess how multiple </a:t>
            </a:r>
            <a:r>
              <a:rPr kumimoji="0" lang="en-US" sz="2200" b="1" i="0" strike="noStrike" kern="1200" cap="none" spc="0" normalizeH="0" baseline="0" noProof="0" dirty="0">
                <a:ln>
                  <a:noFill/>
                </a:ln>
                <a:solidFill>
                  <a:srgbClr val="8CADAE">
                    <a:lumMod val="75000"/>
                  </a:srgbClr>
                </a:solidFill>
                <a:effectLst/>
                <a:uLnTx/>
                <a:uFillTx/>
                <a:latin typeface="Calibri"/>
                <a:ea typeface="+mn-ea"/>
                <a:cs typeface="Helvetica Neue"/>
              </a:rPr>
              <a:t>identities</a:t>
            </a:r>
            <a:r>
              <a:rPr kumimoji="0" lang="en-US" sz="2200" b="1" i="0" u="none" strike="noStrike" kern="1200" cap="none" spc="0" normalizeH="0" baseline="0" noProof="0" dirty="0">
                <a:ln>
                  <a:noFill/>
                </a:ln>
                <a:solidFill>
                  <a:srgbClr val="8CADAE">
                    <a:lumMod val="75000"/>
                  </a:srgbClr>
                </a:solidFill>
                <a:effectLst/>
                <a:uLnTx/>
                <a:uFillTx/>
                <a:latin typeface="Calibri"/>
                <a:ea typeface="+mn-ea"/>
                <a:cs typeface="Helvetica Neue"/>
              </a:rPr>
              <a:t> impact health.</a:t>
            </a:r>
          </a:p>
        </p:txBody>
      </p:sp>
    </p:spTree>
    <p:extLst>
      <p:ext uri="{BB962C8B-B14F-4D97-AF65-F5344CB8AC3E}">
        <p14:creationId xmlns:p14="http://schemas.microsoft.com/office/powerpoint/2010/main" val="2123266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8" name="Picture 17"/>
          <p:cNvPicPr>
            <a:picLocks noChangeAspect="1"/>
          </p:cNvPicPr>
          <p:nvPr/>
        </p:nvPicPr>
        <p:blipFill>
          <a:blip r:embed="rId3"/>
          <a:stretch>
            <a:fillRect/>
          </a:stretch>
        </p:blipFill>
        <p:spPr>
          <a:xfrm>
            <a:off x="606114" y="3925042"/>
            <a:ext cx="2395587" cy="2395587"/>
          </a:xfrm>
          <a:prstGeom prst="rect">
            <a:avLst/>
          </a:prstGeom>
        </p:spPr>
      </p:pic>
      <p:pic>
        <p:nvPicPr>
          <p:cNvPr id="19" name="Picture 18"/>
          <p:cNvPicPr>
            <a:picLocks noChangeAspect="1"/>
          </p:cNvPicPr>
          <p:nvPr/>
        </p:nvPicPr>
        <p:blipFill>
          <a:blip r:embed="rId4"/>
          <a:stretch>
            <a:fillRect/>
          </a:stretch>
        </p:blipFill>
        <p:spPr>
          <a:xfrm>
            <a:off x="606114" y="1370877"/>
            <a:ext cx="2409861" cy="2409861"/>
          </a:xfrm>
          <a:prstGeom prst="rect">
            <a:avLst/>
          </a:prstGeom>
        </p:spPr>
      </p:pic>
      <p:sp>
        <p:nvSpPr>
          <p:cNvPr id="20" name="Title 1"/>
          <p:cNvSpPr>
            <a:spLocks noGrp="1"/>
          </p:cNvSpPr>
          <p:nvPr>
            <p:ph type="title"/>
          </p:nvPr>
        </p:nvSpPr>
        <p:spPr>
          <a:xfrm>
            <a:off x="457200" y="274638"/>
            <a:ext cx="8461312" cy="1143000"/>
          </a:xfrm>
        </p:spPr>
        <p:txBody>
          <a:bodyPr>
            <a:normAutofit fontScale="90000"/>
          </a:bodyPr>
          <a:lstStyle/>
          <a:p>
            <a:r>
              <a:rPr lang="mr-IN" dirty="0"/>
              <a:t>…</a:t>
            </a:r>
            <a:r>
              <a:rPr lang="en-US" dirty="0"/>
              <a:t>it’s what </a:t>
            </a:r>
            <a:r>
              <a:rPr lang="en-US" i="1" dirty="0"/>
              <a:t>happens</a:t>
            </a:r>
            <a:r>
              <a:rPr lang="en-US" dirty="0"/>
              <a:t> in the intersections.</a:t>
            </a:r>
          </a:p>
        </p:txBody>
      </p:sp>
      <p:sp>
        <p:nvSpPr>
          <p:cNvPr id="21" name="TextBox 20"/>
          <p:cNvSpPr txBox="1"/>
          <p:nvPr/>
        </p:nvSpPr>
        <p:spPr>
          <a:xfrm>
            <a:off x="3247031" y="1319175"/>
            <a:ext cx="5512737" cy="490903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prstClr val="white"/>
                </a:solidFill>
                <a:effectLst/>
                <a:uLnTx/>
                <a:uFillTx/>
                <a:latin typeface="Calibri"/>
                <a:ea typeface="+mn-ea"/>
                <a:cs typeface="+mn-cs"/>
              </a:rPr>
              <a:t>“Consider an analogy to traffic in an intersection, coming and going in all four directions. Discrimination, like traffic through an intersection, may flow in one direction, and it may flow in another. If an accident happens in an intersection, it can be caused by cars traveling from any number of directions and, sometimes, from all of them.”</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500" b="0" i="1" u="none" strike="noStrike" kern="1200" cap="none" spc="0" normalizeH="0" baseline="0" noProof="0" dirty="0">
              <a:ln>
                <a:noFill/>
              </a:ln>
              <a:solidFill>
                <a:prstClr val="white"/>
              </a:solidFill>
              <a:effectLst/>
              <a:uLnTx/>
              <a:uFillTx/>
              <a:latin typeface="Calibri"/>
              <a:ea typeface="+mn-ea"/>
              <a:cs typeface="+mn-cs"/>
            </a:endParaRP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prstClr val="white"/>
                </a:solidFill>
                <a:effectLst/>
                <a:uLnTx/>
                <a:uFillTx/>
                <a:latin typeface="Calibri"/>
                <a:ea typeface="+mn-ea"/>
                <a:cs typeface="+mn-cs"/>
              </a:rPr>
              <a:t> - Crenshaw, 1989</a:t>
            </a:r>
          </a:p>
        </p:txBody>
      </p:sp>
    </p:spTree>
    <p:extLst>
      <p:ext uri="{BB962C8B-B14F-4D97-AF65-F5344CB8AC3E}">
        <p14:creationId xmlns:p14="http://schemas.microsoft.com/office/powerpoint/2010/main" val="7282900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955096" cy="1143000"/>
          </a:xfrm>
        </p:spPr>
        <p:txBody>
          <a:bodyPr/>
          <a:lstStyle/>
          <a:p>
            <a:r>
              <a:rPr lang="en-US" dirty="0"/>
              <a:t>Misconceptions about Intersectional Stigma &amp; Health </a:t>
            </a:r>
          </a:p>
        </p:txBody>
      </p:sp>
      <p:sp>
        <p:nvSpPr>
          <p:cNvPr id="3" name="Content Placeholder 2"/>
          <p:cNvSpPr>
            <a:spLocks noGrp="1"/>
          </p:cNvSpPr>
          <p:nvPr>
            <p:ph idx="1"/>
          </p:nvPr>
        </p:nvSpPr>
        <p:spPr>
          <a:xfrm>
            <a:off x="457199" y="3073570"/>
            <a:ext cx="7176931" cy="3327229"/>
          </a:xfrm>
        </p:spPr>
        <p:txBody>
          <a:bodyPr>
            <a:normAutofit lnSpcReduction="10000"/>
          </a:bodyPr>
          <a:lstStyle/>
          <a:p>
            <a:r>
              <a:rPr lang="en-US" dirty="0"/>
              <a:t>It’s more complicated than that more stigma = more strife</a:t>
            </a:r>
          </a:p>
          <a:p>
            <a:pPr lvl="1"/>
            <a:r>
              <a:rPr lang="en-US" dirty="0"/>
              <a:t>e.g., past stigma, stress inoculation, and resilience</a:t>
            </a:r>
          </a:p>
          <a:p>
            <a:pPr marL="411480" lvl="1" indent="0">
              <a:buNone/>
            </a:pPr>
            <a:endParaRPr lang="en-US" dirty="0"/>
          </a:p>
          <a:p>
            <a:r>
              <a:rPr lang="en-US" dirty="0"/>
              <a:t>Intersectionality more of a </a:t>
            </a:r>
            <a:r>
              <a:rPr lang="en-US" b="1" i="1" dirty="0"/>
              <a:t>framework</a:t>
            </a:r>
            <a:r>
              <a:rPr lang="en-US" dirty="0"/>
              <a:t> than a </a:t>
            </a:r>
            <a:r>
              <a:rPr lang="en-US" b="1" i="1" dirty="0"/>
              <a:t>theory</a:t>
            </a:r>
          </a:p>
          <a:p>
            <a:pPr lvl="1"/>
            <a:r>
              <a:rPr lang="en-US" dirty="0"/>
              <a:t>There is no specific or overarching theory about the relations between study variables </a:t>
            </a:r>
          </a:p>
          <a:p>
            <a:endParaRPr lang="en-US" dirty="0"/>
          </a:p>
          <a:p>
            <a:r>
              <a:rPr lang="en-US" dirty="0"/>
              <a:t>One of many helpful metaphors</a:t>
            </a:r>
          </a:p>
          <a:p>
            <a:pPr lvl="1"/>
            <a:r>
              <a:rPr lang="en-US" dirty="0"/>
              <a:t>It’s like making a cake</a:t>
            </a:r>
            <a:r>
              <a:rPr lang="mr-IN" dirty="0"/>
              <a:t>…</a:t>
            </a:r>
            <a:endParaRPr lang="en-US" dirty="0"/>
          </a:p>
          <a:p>
            <a:endParaRPr lang="en-US" dirty="0"/>
          </a:p>
          <a:p>
            <a:endParaRPr lang="en-US" dirty="0"/>
          </a:p>
          <a:p>
            <a:endParaRPr lang="en-US" dirty="0"/>
          </a:p>
        </p:txBody>
      </p:sp>
      <p:sp>
        <p:nvSpPr>
          <p:cNvPr id="4" name="Content Placeholder 2"/>
          <p:cNvSpPr txBox="1">
            <a:spLocks/>
          </p:cNvSpPr>
          <p:nvPr/>
        </p:nvSpPr>
        <p:spPr>
          <a:xfrm>
            <a:off x="420383" y="1931491"/>
            <a:ext cx="7647673" cy="912197"/>
          </a:xfrm>
          <a:prstGeom prst="rect">
            <a:avLst/>
          </a:prstGeom>
          <a:solidFill>
            <a:schemeClr val="bg1">
              <a:lumMod val="85000"/>
            </a:schemeClr>
          </a:solidFill>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marR="0" lvl="0" indent="0" algn="l" defTabSz="914400" rtl="0" eaLnBrk="1" fontAlgn="auto" latinLnBrk="0" hangingPunct="1">
              <a:lnSpc>
                <a:spcPct val="100000"/>
              </a:lnSpc>
              <a:spcBef>
                <a:spcPct val="20000"/>
              </a:spcBef>
              <a:spcAft>
                <a:spcPts val="0"/>
              </a:spcAft>
              <a:buClr>
                <a:srgbClr val="D16349"/>
              </a:buClr>
              <a:buSzTx/>
              <a:buFont typeface="Arial" pitchFamily="34" charset="0"/>
              <a:buNone/>
              <a:tabLst/>
              <a:defRPr/>
            </a:pPr>
            <a:r>
              <a:rPr kumimoji="0" lang="en-US" sz="4400" b="0" i="0" u="none" strike="noStrike" kern="1200" cap="none" spc="0" normalizeH="0" baseline="0" noProof="0" dirty="0">
                <a:ln>
                  <a:noFill/>
                </a:ln>
                <a:solidFill>
                  <a:srgbClr val="D16349"/>
                </a:solidFill>
                <a:effectLst/>
                <a:uLnTx/>
                <a:uFillTx/>
                <a:latin typeface="Helvetica Neue Thin"/>
                <a:ea typeface="+mn-ea"/>
                <a:cs typeface="Helvetica Neue Thin"/>
              </a:rPr>
              <a:t>Myth 3:</a:t>
            </a:r>
          </a:p>
        </p:txBody>
      </p:sp>
      <p:sp>
        <p:nvSpPr>
          <p:cNvPr id="5" name="Content Placeholder 2"/>
          <p:cNvSpPr txBox="1">
            <a:spLocks/>
          </p:cNvSpPr>
          <p:nvPr/>
        </p:nvSpPr>
        <p:spPr>
          <a:xfrm>
            <a:off x="2356178" y="1968300"/>
            <a:ext cx="5684206" cy="1105270"/>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marR="0" lvl="0" indent="0" algn="l" defTabSz="914400" rtl="0" eaLnBrk="1" fontAlgn="auto" latinLnBrk="0" hangingPunct="1">
              <a:lnSpc>
                <a:spcPct val="100000"/>
              </a:lnSpc>
              <a:spcBef>
                <a:spcPct val="20000"/>
              </a:spcBef>
              <a:spcAft>
                <a:spcPts val="0"/>
              </a:spcAft>
              <a:buClr>
                <a:srgbClr val="D16349"/>
              </a:buClr>
              <a:buSzTx/>
              <a:buFont typeface="Arial" pitchFamily="34" charset="0"/>
              <a:buNone/>
              <a:tabLst/>
              <a:defRPr/>
            </a:pPr>
            <a:r>
              <a:rPr kumimoji="0" lang="en-US" sz="2200" b="1" i="0" u="none" strike="noStrike" kern="1200" cap="none" spc="0" normalizeH="0" baseline="0" noProof="0" dirty="0">
                <a:ln>
                  <a:noFill/>
                </a:ln>
                <a:solidFill>
                  <a:srgbClr val="8CADAE">
                    <a:lumMod val="75000"/>
                  </a:srgbClr>
                </a:solidFill>
                <a:effectLst/>
                <a:uLnTx/>
                <a:uFillTx/>
                <a:latin typeface="Calibri"/>
                <a:ea typeface="+mn-ea"/>
                <a:cs typeface="Helvetica Neue"/>
              </a:rPr>
              <a:t>Intersectionality argues that individuals with more oppressed identities fair worse.</a:t>
            </a:r>
          </a:p>
        </p:txBody>
      </p:sp>
    </p:spTree>
    <p:extLst>
      <p:ext uri="{BB962C8B-B14F-4D97-AF65-F5344CB8AC3E}">
        <p14:creationId xmlns:p14="http://schemas.microsoft.com/office/powerpoint/2010/main" val="1147814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3"/>
          <a:stretch>
            <a:fillRect/>
          </a:stretch>
        </p:blipFill>
        <p:spPr>
          <a:xfrm>
            <a:off x="5486407" y="3861584"/>
            <a:ext cx="2981351" cy="2129537"/>
          </a:xfrm>
          <a:prstGeom prst="rect">
            <a:avLst/>
          </a:prstGeom>
          <a:ln>
            <a:noFill/>
          </a:ln>
          <a:effectLst>
            <a:softEdge rad="112500"/>
          </a:effectLst>
        </p:spPr>
      </p:pic>
      <p:sp>
        <p:nvSpPr>
          <p:cNvPr id="7" name="TextBox 6"/>
          <p:cNvSpPr txBox="1"/>
          <p:nvPr/>
        </p:nvSpPr>
        <p:spPr>
          <a:xfrm>
            <a:off x="821471" y="5933400"/>
            <a:ext cx="4386884" cy="60016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small" spc="0" normalizeH="0" baseline="0" noProof="0" dirty="0">
                <a:ln>
                  <a:noFill/>
                </a:ln>
                <a:solidFill>
                  <a:prstClr val="white"/>
                </a:solidFill>
                <a:effectLst/>
                <a:uLnTx/>
                <a:uFillTx/>
                <a:latin typeface="Calibri"/>
                <a:ea typeface="+mn-ea"/>
                <a:cs typeface="+mn-cs"/>
              </a:rPr>
              <a:t>Dr. Lisa Bowleg</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0" i="1" u="none" strike="noStrike" kern="1200" cap="none" spc="0" normalizeH="0" baseline="0" noProof="0" dirty="0">
                <a:ln>
                  <a:noFill/>
                </a:ln>
                <a:solidFill>
                  <a:prstClr val="white"/>
                </a:solidFill>
                <a:effectLst/>
                <a:uLnTx/>
                <a:uFillTx/>
                <a:latin typeface="Calibri"/>
                <a:ea typeface="+mn-ea"/>
                <a:cs typeface="+mn-cs"/>
              </a:rPr>
              <a:t>George Washington University</a:t>
            </a:r>
          </a:p>
        </p:txBody>
      </p:sp>
      <p:sp>
        <p:nvSpPr>
          <p:cNvPr id="12" name="Title 1"/>
          <p:cNvSpPr>
            <a:spLocks noGrp="1"/>
          </p:cNvSpPr>
          <p:nvPr>
            <p:ph type="title"/>
          </p:nvPr>
        </p:nvSpPr>
        <p:spPr>
          <a:xfrm>
            <a:off x="457200" y="274638"/>
            <a:ext cx="8302568" cy="1143000"/>
          </a:xfrm>
        </p:spPr>
        <p:txBody>
          <a:bodyPr>
            <a:normAutofit/>
          </a:bodyPr>
          <a:lstStyle/>
          <a:p>
            <a:r>
              <a:rPr lang="mr-IN" dirty="0"/>
              <a:t>…</a:t>
            </a:r>
            <a:r>
              <a:rPr lang="en-US" dirty="0"/>
              <a:t>greater than the sum of it’s parts.</a:t>
            </a:r>
          </a:p>
        </p:txBody>
      </p:sp>
      <p:pic>
        <p:nvPicPr>
          <p:cNvPr id="5" name="Picture 4"/>
          <p:cNvPicPr>
            <a:picLocks noChangeAspect="1"/>
          </p:cNvPicPr>
          <p:nvPr/>
        </p:nvPicPr>
        <p:blipFill>
          <a:blip r:embed="rId4"/>
          <a:stretch>
            <a:fillRect/>
          </a:stretch>
        </p:blipFill>
        <p:spPr>
          <a:xfrm>
            <a:off x="821470" y="1572902"/>
            <a:ext cx="4386884" cy="4300230"/>
          </a:xfrm>
          <a:prstGeom prst="rect">
            <a:avLst/>
          </a:prstGeom>
        </p:spPr>
      </p:pic>
      <p:pic>
        <p:nvPicPr>
          <p:cNvPr id="6" name="Picture 5"/>
          <p:cNvPicPr>
            <a:picLocks noChangeAspect="1"/>
          </p:cNvPicPr>
          <p:nvPr/>
        </p:nvPicPr>
        <p:blipFill>
          <a:blip r:embed="rId5"/>
          <a:stretch>
            <a:fillRect/>
          </a:stretch>
        </p:blipFill>
        <p:spPr>
          <a:xfrm>
            <a:off x="5468187" y="1414172"/>
            <a:ext cx="2999571" cy="2308845"/>
          </a:xfrm>
          <a:prstGeom prst="rect">
            <a:avLst/>
          </a:prstGeom>
          <a:ln>
            <a:noFill/>
          </a:ln>
          <a:effectLst>
            <a:softEdge rad="112500"/>
          </a:effectLst>
        </p:spPr>
      </p:pic>
    </p:spTree>
    <p:extLst>
      <p:ext uri="{BB962C8B-B14F-4D97-AF65-F5344CB8AC3E}">
        <p14:creationId xmlns:p14="http://schemas.microsoft.com/office/powerpoint/2010/main" val="1862848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dissolve">
                                      <p:cBhvr>
                                        <p:cTn id="7"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Examining an intersection</a:t>
            </a:r>
          </a:p>
        </p:txBody>
      </p:sp>
      <p:sp>
        <p:nvSpPr>
          <p:cNvPr id="4" name="Content Placeholder 3"/>
          <p:cNvSpPr>
            <a:spLocks noGrp="1"/>
          </p:cNvSpPr>
          <p:nvPr>
            <p:ph idx="1"/>
          </p:nvPr>
        </p:nvSpPr>
        <p:spPr>
          <a:xfrm>
            <a:off x="457200" y="1600199"/>
            <a:ext cx="7784540" cy="5000653"/>
          </a:xfrm>
        </p:spPr>
        <p:txBody>
          <a:bodyPr>
            <a:normAutofit fontScale="85000" lnSpcReduction="20000"/>
          </a:bodyPr>
          <a:lstStyle/>
          <a:p>
            <a:pPr marL="114300" indent="0">
              <a:buNone/>
            </a:pPr>
            <a:r>
              <a:rPr lang="en-US" u="sng" dirty="0"/>
              <a:t>A-D-D-R-E-S-S-I-N-G Model</a:t>
            </a:r>
          </a:p>
          <a:p>
            <a:r>
              <a:rPr lang="en-US" b="1" dirty="0"/>
              <a:t>A</a:t>
            </a:r>
            <a:r>
              <a:rPr lang="en-US" dirty="0"/>
              <a:t>ge &amp; Generation</a:t>
            </a:r>
          </a:p>
          <a:p>
            <a:r>
              <a:rPr lang="en-US" b="1" dirty="0"/>
              <a:t>D</a:t>
            </a:r>
            <a:r>
              <a:rPr lang="en-US" dirty="0"/>
              <a:t>evelopmental Disability</a:t>
            </a:r>
          </a:p>
          <a:p>
            <a:r>
              <a:rPr lang="en-US" b="1" dirty="0"/>
              <a:t>D</a:t>
            </a:r>
            <a:r>
              <a:rPr lang="en-US" dirty="0"/>
              <a:t>isability (Acquired)</a:t>
            </a:r>
          </a:p>
          <a:p>
            <a:r>
              <a:rPr lang="en-US" b="1" dirty="0"/>
              <a:t>R</a:t>
            </a:r>
            <a:r>
              <a:rPr lang="en-US" dirty="0"/>
              <a:t>eligion</a:t>
            </a:r>
          </a:p>
          <a:p>
            <a:r>
              <a:rPr lang="en-US" b="1" dirty="0"/>
              <a:t>E</a:t>
            </a:r>
            <a:r>
              <a:rPr lang="en-US" dirty="0"/>
              <a:t>thnicity &amp; Race</a:t>
            </a:r>
          </a:p>
          <a:p>
            <a:r>
              <a:rPr lang="en-US" b="1" dirty="0"/>
              <a:t>S</a:t>
            </a:r>
            <a:r>
              <a:rPr lang="en-US" dirty="0"/>
              <a:t>ocioeconomic Status</a:t>
            </a:r>
          </a:p>
          <a:p>
            <a:r>
              <a:rPr lang="en-US" b="1" dirty="0"/>
              <a:t>S</a:t>
            </a:r>
            <a:r>
              <a:rPr lang="en-US" dirty="0"/>
              <a:t>exual Orientation</a:t>
            </a:r>
          </a:p>
          <a:p>
            <a:r>
              <a:rPr lang="en-US" b="1" dirty="0"/>
              <a:t>N</a:t>
            </a:r>
            <a:r>
              <a:rPr lang="en-US" dirty="0"/>
              <a:t>ational Origin &amp; Language</a:t>
            </a:r>
          </a:p>
          <a:p>
            <a:r>
              <a:rPr lang="en-US" b="1" dirty="0"/>
              <a:t>G</a:t>
            </a:r>
            <a:r>
              <a:rPr lang="en-US" dirty="0"/>
              <a:t>ender</a:t>
            </a:r>
          </a:p>
          <a:p>
            <a:pPr marL="114300" indent="0">
              <a:buNone/>
            </a:pPr>
            <a:endParaRPr lang="en-US" dirty="0"/>
          </a:p>
          <a:p>
            <a:pPr marL="114300" indent="0">
              <a:buNone/>
            </a:pPr>
            <a:r>
              <a:rPr lang="en-US" u="sng" dirty="0"/>
              <a:t>Considering your group’s stigma (if multiple, select one)</a:t>
            </a:r>
          </a:p>
          <a:p>
            <a:endParaRPr lang="en-US" sz="1200" dirty="0"/>
          </a:p>
          <a:p>
            <a:r>
              <a:rPr lang="en-US" dirty="0"/>
              <a:t>Consider some potentially meaningful intersecting dimensions</a:t>
            </a:r>
          </a:p>
          <a:p>
            <a:endParaRPr lang="en-US" sz="1200" dirty="0"/>
          </a:p>
          <a:p>
            <a:r>
              <a:rPr lang="en-US" dirty="0"/>
              <a:t>Choose </a:t>
            </a:r>
            <a:r>
              <a:rPr lang="en-US" u="sng" dirty="0"/>
              <a:t>one</a:t>
            </a:r>
            <a:r>
              <a:rPr lang="en-US" dirty="0"/>
              <a:t> intersection that likely produces unique challenges</a:t>
            </a:r>
          </a:p>
          <a:p>
            <a:pPr lvl="1"/>
            <a:r>
              <a:rPr lang="en-US" dirty="0"/>
              <a:t>e.g., structural barriers, interpersonal stigma, or intrapersonal stress</a:t>
            </a:r>
          </a:p>
          <a:p>
            <a:pPr marL="114300" indent="0">
              <a:buNone/>
            </a:pPr>
            <a:endParaRPr lang="en-US" dirty="0"/>
          </a:p>
        </p:txBody>
      </p:sp>
      <p:pic>
        <p:nvPicPr>
          <p:cNvPr id="6" name="Picture 5" descr="Screen Shot 2020-02-06 at 10.56.53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93005" y="1016965"/>
            <a:ext cx="3848734" cy="3848734"/>
          </a:xfrm>
          <a:prstGeom prst="rect">
            <a:avLst/>
          </a:prstGeom>
          <a:ln>
            <a:noFill/>
          </a:ln>
          <a:effectLst>
            <a:softEdge rad="112500"/>
          </a:effectLst>
        </p:spPr>
      </p:pic>
    </p:spTree>
    <p:extLst>
      <p:ext uri="{BB962C8B-B14F-4D97-AF65-F5344CB8AC3E}">
        <p14:creationId xmlns:p14="http://schemas.microsoft.com/office/powerpoint/2010/main" val="3929333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13" end="1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15" end="1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74638"/>
            <a:ext cx="7989095" cy="1143000"/>
          </a:xfrm>
        </p:spPr>
        <p:txBody>
          <a:bodyPr/>
          <a:lstStyle/>
          <a:p>
            <a:r>
              <a:rPr lang="en-US" sz="4300" dirty="0"/>
              <a:t>Intersectionality: Common Themes</a:t>
            </a:r>
          </a:p>
        </p:txBody>
      </p:sp>
      <p:sp>
        <p:nvSpPr>
          <p:cNvPr id="3" name="Content Placeholder 2"/>
          <p:cNvSpPr>
            <a:spLocks noGrp="1"/>
          </p:cNvSpPr>
          <p:nvPr>
            <p:ph idx="1"/>
          </p:nvPr>
        </p:nvSpPr>
        <p:spPr>
          <a:xfrm>
            <a:off x="268605" y="3040920"/>
            <a:ext cx="4370984" cy="3508378"/>
          </a:xfrm>
        </p:spPr>
        <p:txBody>
          <a:bodyPr>
            <a:normAutofit lnSpcReduction="10000"/>
          </a:bodyPr>
          <a:lstStyle/>
          <a:p>
            <a:pPr marL="411480" lvl="1" indent="0">
              <a:buNone/>
            </a:pPr>
            <a:r>
              <a:rPr lang="en-US" sz="2200" dirty="0"/>
              <a:t>2. Embedded within each of these categories is a dimension of </a:t>
            </a:r>
            <a:r>
              <a:rPr lang="en-US" sz="2200" b="1" dirty="0"/>
              <a:t>inequality or power</a:t>
            </a:r>
            <a:r>
              <a:rPr lang="en-US" sz="2200" dirty="0"/>
              <a:t>, which shape experience.</a:t>
            </a:r>
          </a:p>
          <a:p>
            <a:pPr marL="411480" lvl="1" indent="0">
              <a:buNone/>
            </a:pPr>
            <a:endParaRPr lang="en-US" sz="2200" dirty="0"/>
          </a:p>
          <a:p>
            <a:pPr marL="411480" lvl="1" indent="0">
              <a:buNone/>
            </a:pPr>
            <a:r>
              <a:rPr lang="en-US" sz="2200" dirty="0"/>
              <a:t>3. These categories are properties of the individual and characteristics of their social; categories and their significance may be </a:t>
            </a:r>
            <a:r>
              <a:rPr lang="en-US" sz="2200" b="1" dirty="0"/>
              <a:t>fluid and dynamic</a:t>
            </a:r>
            <a:r>
              <a:rPr lang="en-US" sz="2200" dirty="0"/>
              <a:t>.</a:t>
            </a:r>
          </a:p>
        </p:txBody>
      </p:sp>
      <p:sp>
        <p:nvSpPr>
          <p:cNvPr id="5" name="Content Placeholder 2"/>
          <p:cNvSpPr txBox="1">
            <a:spLocks/>
          </p:cNvSpPr>
          <p:nvPr/>
        </p:nvSpPr>
        <p:spPr>
          <a:xfrm>
            <a:off x="580068" y="1505552"/>
            <a:ext cx="7866226" cy="5175725"/>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marR="0" lvl="0" indent="0" algn="l" defTabSz="914400" rtl="0" eaLnBrk="1" fontAlgn="auto" latinLnBrk="0" hangingPunct="1">
              <a:lnSpc>
                <a:spcPct val="100000"/>
              </a:lnSpc>
              <a:spcBef>
                <a:spcPct val="20000"/>
              </a:spcBef>
              <a:spcAft>
                <a:spcPts val="0"/>
              </a:spcAft>
              <a:buClr>
                <a:srgbClr val="D16349"/>
              </a:buClr>
              <a:buSzTx/>
              <a:buFont typeface="Arial" pitchFamily="34" charset="0"/>
              <a:buNone/>
              <a:tabLst/>
              <a:defRPr/>
            </a:pPr>
            <a:r>
              <a:rPr kumimoji="0" lang="en-US" sz="2000" b="1" i="1" u="none" strike="noStrike" kern="1200" cap="none" spc="0" normalizeH="0" baseline="0" noProof="0" dirty="0">
                <a:ln>
                  <a:noFill/>
                </a:ln>
                <a:solidFill>
                  <a:srgbClr val="D16349"/>
                </a:solidFill>
                <a:effectLst/>
                <a:uLnTx/>
                <a:uFillTx/>
                <a:latin typeface="Calibri"/>
                <a:ea typeface="+mn-ea"/>
                <a:cs typeface="+mn-cs"/>
              </a:rPr>
              <a:t>Across definitions, three common assumptions </a:t>
            </a:r>
            <a:r>
              <a:rPr kumimoji="0" lang="en-US" sz="1600" b="0" i="1" u="none" strike="noStrike" kern="1200" cap="none" spc="0" normalizeH="0" baseline="0" noProof="0" dirty="0">
                <a:ln>
                  <a:noFill/>
                </a:ln>
                <a:solidFill>
                  <a:srgbClr val="D16349"/>
                </a:solidFill>
                <a:effectLst/>
                <a:uLnTx/>
                <a:uFillTx/>
                <a:latin typeface="Calibri"/>
                <a:ea typeface="+mn-ea"/>
                <a:cs typeface="+mn-cs"/>
              </a:rPr>
              <a:t>(Else-Quest &amp; Hyde, 2016): </a:t>
            </a:r>
          </a:p>
          <a:p>
            <a:pPr marL="114300" marR="0" lvl="0" indent="0" algn="l" defTabSz="914400" rtl="0" eaLnBrk="1" fontAlgn="auto" latinLnBrk="0" hangingPunct="1">
              <a:lnSpc>
                <a:spcPct val="100000"/>
              </a:lnSpc>
              <a:spcBef>
                <a:spcPct val="20000"/>
              </a:spcBef>
              <a:spcAft>
                <a:spcPts val="0"/>
              </a:spcAft>
              <a:buClr>
                <a:srgbClr val="D16349"/>
              </a:buClr>
              <a:buSzTx/>
              <a:buFont typeface="Arial" pitchFamily="34" charset="0"/>
              <a:buNone/>
              <a:tabLst/>
              <a:defRPr/>
            </a:pPr>
            <a:endParaRPr kumimoji="0" lang="en-US" sz="500" b="0" i="1" u="none" strike="noStrike" kern="1200" cap="none" spc="0" normalizeH="0" baseline="0" noProof="0" dirty="0">
              <a:ln>
                <a:noFill/>
              </a:ln>
              <a:solidFill>
                <a:srgbClr val="D16349"/>
              </a:solidFill>
              <a:effectLst/>
              <a:uLnTx/>
              <a:uFillTx/>
              <a:latin typeface="Calibri"/>
              <a:ea typeface="+mn-ea"/>
              <a:cs typeface="+mn-cs"/>
            </a:endParaRPr>
          </a:p>
          <a:p>
            <a:pPr marL="114300" marR="0" lvl="0" indent="0" algn="l" defTabSz="914400" rtl="0" eaLnBrk="1" fontAlgn="auto" latinLnBrk="0" hangingPunct="1">
              <a:lnSpc>
                <a:spcPct val="100000"/>
              </a:lnSpc>
              <a:spcBef>
                <a:spcPct val="20000"/>
              </a:spcBef>
              <a:spcAft>
                <a:spcPts val="0"/>
              </a:spcAft>
              <a:buClr>
                <a:srgbClr val="D16349"/>
              </a:buClr>
              <a:buSzTx/>
              <a:buFont typeface="Arial" pitchFamily="34" charset="0"/>
              <a:buNone/>
              <a:tabLst/>
              <a:defRPr/>
            </a:pPr>
            <a:endParaRPr kumimoji="0" lang="en-US" sz="500" b="0" i="1" u="none" strike="noStrike" kern="1200" cap="none" spc="0" normalizeH="0" baseline="0" noProof="0" dirty="0">
              <a:ln>
                <a:noFill/>
              </a:ln>
              <a:solidFill>
                <a:srgbClr val="D16349"/>
              </a:solidFill>
              <a:effectLst/>
              <a:uLnTx/>
              <a:uFillTx/>
              <a:latin typeface="Calibri"/>
              <a:ea typeface="+mn-ea"/>
              <a:cs typeface="+mn-cs"/>
            </a:endParaRPr>
          </a:p>
          <a:p>
            <a:pPr marL="114300" marR="0" lvl="0" indent="0" algn="l" defTabSz="914400" rtl="0" eaLnBrk="1" fontAlgn="auto" latinLnBrk="0" hangingPunct="1">
              <a:lnSpc>
                <a:spcPct val="100000"/>
              </a:lnSpc>
              <a:spcBef>
                <a:spcPct val="20000"/>
              </a:spcBef>
              <a:spcAft>
                <a:spcPts val="0"/>
              </a:spcAft>
              <a:buClr>
                <a:srgbClr val="D16349"/>
              </a:buClr>
              <a:buSzTx/>
              <a:buFont typeface="Arial" pitchFamily="34" charset="0"/>
              <a:buNone/>
              <a:tabLst/>
              <a:defRPr/>
            </a:pPr>
            <a:r>
              <a:rPr kumimoji="0" lang="en-US" sz="2200" b="0" i="0" u="none" strike="noStrike" kern="1200" cap="none" spc="0" normalizeH="0" baseline="0" noProof="0" dirty="0">
                <a:ln>
                  <a:noFill/>
                </a:ln>
                <a:solidFill>
                  <a:prstClr val="black"/>
                </a:solidFill>
                <a:effectLst/>
                <a:uLnTx/>
                <a:uFillTx/>
                <a:latin typeface="Calibri"/>
                <a:ea typeface="+mn-ea"/>
                <a:cs typeface="+mn-cs"/>
              </a:rPr>
              <a:t>1. All people are characterized simultaneously by multiple social categories — categories are </a:t>
            </a:r>
            <a:r>
              <a:rPr kumimoji="0" lang="en-US" sz="2200" b="1" i="0" u="none" strike="noStrike" kern="1200" cap="none" spc="0" normalizeH="0" baseline="0" noProof="0" dirty="0">
                <a:ln>
                  <a:noFill/>
                </a:ln>
                <a:solidFill>
                  <a:prstClr val="black"/>
                </a:solidFill>
                <a:effectLst/>
                <a:uLnTx/>
                <a:uFillTx/>
                <a:latin typeface="Calibri"/>
                <a:ea typeface="+mn-ea"/>
                <a:cs typeface="+mn-cs"/>
              </a:rPr>
              <a:t>interconnected, co-constructed</a:t>
            </a:r>
            <a:r>
              <a:rPr kumimoji="0" lang="en-US" sz="2200" b="0" i="0" u="none" strike="noStrike" kern="1200" cap="none" spc="0" normalizeH="0" baseline="0" noProof="0" dirty="0">
                <a:ln>
                  <a:noFill/>
                </a:ln>
                <a:solidFill>
                  <a:prstClr val="black"/>
                </a:solidFill>
                <a:effectLst/>
                <a:uLnTx/>
                <a:uFillTx/>
                <a:latin typeface="Calibri"/>
                <a:ea typeface="+mn-ea"/>
                <a:cs typeface="+mn-cs"/>
              </a:rPr>
              <a:t>.</a:t>
            </a:r>
          </a:p>
          <a:p>
            <a:pPr marL="868680" marR="0" lvl="1" indent="-457200" algn="l" defTabSz="914400" rtl="0" eaLnBrk="1" fontAlgn="auto" latinLnBrk="0" hangingPunct="1">
              <a:lnSpc>
                <a:spcPct val="100000"/>
              </a:lnSpc>
              <a:spcBef>
                <a:spcPct val="20000"/>
              </a:spcBef>
              <a:spcAft>
                <a:spcPts val="0"/>
              </a:spcAft>
              <a:buClr>
                <a:srgbClr val="CCB400"/>
              </a:buClr>
              <a:buSzTx/>
              <a:buFont typeface="+mj-lt"/>
              <a:buAutoNum type="arabicPeriod"/>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7" name="Picture 6" descr="unnamed.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00712" y="3174700"/>
            <a:ext cx="3693307" cy="3075633"/>
          </a:xfrm>
          <a:prstGeom prst="rect">
            <a:avLst/>
          </a:prstGeom>
          <a:ln>
            <a:noFill/>
          </a:ln>
          <a:effectLst>
            <a:outerShdw blurRad="292100" dist="139700" dir="2700000" algn="tl" rotWithShape="0">
              <a:srgbClr val="333333">
                <a:alpha val="65000"/>
              </a:srgbClr>
            </a:outerShdw>
          </a:effectLst>
        </p:spPr>
      </p:pic>
      <p:sp>
        <p:nvSpPr>
          <p:cNvPr id="4" name="Frame 3"/>
          <p:cNvSpPr/>
          <p:nvPr/>
        </p:nvSpPr>
        <p:spPr>
          <a:xfrm>
            <a:off x="4691425" y="4263169"/>
            <a:ext cx="784002" cy="427613"/>
          </a:xfrm>
          <a:prstGeom prst="fram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Frame 8"/>
          <p:cNvSpPr/>
          <p:nvPr/>
        </p:nvSpPr>
        <p:spPr>
          <a:xfrm>
            <a:off x="6852426" y="5374459"/>
            <a:ext cx="948724" cy="314086"/>
          </a:xfrm>
          <a:prstGeom prst="frame">
            <a:avLst/>
          </a:prstGeom>
          <a:solidFill>
            <a:schemeClr val="accent4">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Frame 9"/>
          <p:cNvSpPr/>
          <p:nvPr/>
        </p:nvSpPr>
        <p:spPr>
          <a:xfrm>
            <a:off x="7373513" y="4114441"/>
            <a:ext cx="920505" cy="310991"/>
          </a:xfrm>
          <a:prstGeom prst="fram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Frame 10"/>
          <p:cNvSpPr/>
          <p:nvPr/>
        </p:nvSpPr>
        <p:spPr>
          <a:xfrm>
            <a:off x="6994975" y="3728797"/>
            <a:ext cx="1078311" cy="346770"/>
          </a:xfrm>
          <a:prstGeom prst="frame">
            <a:avLst/>
          </a:prstGeom>
          <a:solidFill>
            <a:schemeClr val="accent3">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Frame 11"/>
          <p:cNvSpPr/>
          <p:nvPr/>
        </p:nvSpPr>
        <p:spPr>
          <a:xfrm>
            <a:off x="4600712" y="4830225"/>
            <a:ext cx="1269521" cy="314086"/>
          </a:xfrm>
          <a:prstGeom prst="frame">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Frame 12"/>
          <p:cNvSpPr/>
          <p:nvPr/>
        </p:nvSpPr>
        <p:spPr>
          <a:xfrm>
            <a:off x="5112805" y="3499227"/>
            <a:ext cx="874126" cy="268444"/>
          </a:xfrm>
          <a:prstGeom prst="fram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9788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dissolve">
                                      <p:cBhvr>
                                        <p:cTn id="21" dur="1000"/>
                                        <p:tgtEl>
                                          <p:spTgt spid="4"/>
                                        </p:tgtEl>
                                      </p:cBhvr>
                                    </p:animEffect>
                                  </p:childTnLst>
                                </p:cTn>
                              </p:par>
                            </p:childTnLst>
                          </p:cTn>
                        </p:par>
                        <p:par>
                          <p:cTn id="22" fill="hold">
                            <p:stCondLst>
                              <p:cond delay="1000"/>
                            </p:stCondLst>
                            <p:childTnLst>
                              <p:par>
                                <p:cTn id="23" presetID="9"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dissolve">
                                      <p:cBhvr>
                                        <p:cTn id="25" dur="1000"/>
                                        <p:tgtEl>
                                          <p:spTgt spid="9"/>
                                        </p:tgtEl>
                                      </p:cBhvr>
                                    </p:animEffect>
                                  </p:childTnLst>
                                </p:cTn>
                              </p:par>
                            </p:childTnLst>
                          </p:cTn>
                        </p:par>
                        <p:par>
                          <p:cTn id="26" fill="hold">
                            <p:stCondLst>
                              <p:cond delay="2000"/>
                            </p:stCondLst>
                            <p:childTnLst>
                              <p:par>
                                <p:cTn id="27" presetID="9" presetClass="entr" presetSubtype="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dissolve">
                                      <p:cBhvr>
                                        <p:cTn id="29" dur="1000"/>
                                        <p:tgtEl>
                                          <p:spTgt spid="11"/>
                                        </p:tgtEl>
                                      </p:cBhvr>
                                    </p:animEffect>
                                  </p:childTnLst>
                                </p:cTn>
                              </p:par>
                            </p:childTnLst>
                          </p:cTn>
                        </p:par>
                        <p:par>
                          <p:cTn id="30" fill="hold">
                            <p:stCondLst>
                              <p:cond delay="3000"/>
                            </p:stCondLst>
                            <p:childTnLst>
                              <p:par>
                                <p:cTn id="31" presetID="1" presetClass="exit" presetSubtype="0" fill="hold" grpId="1" nodeType="afterEffect">
                                  <p:stCondLst>
                                    <p:cond delay="0"/>
                                  </p:stCondLst>
                                  <p:childTnLst>
                                    <p:set>
                                      <p:cBhvr>
                                        <p:cTn id="32" dur="1" fill="hold">
                                          <p:stCondLst>
                                            <p:cond delay="0"/>
                                          </p:stCondLst>
                                        </p:cTn>
                                        <p:tgtEl>
                                          <p:spTgt spid="4"/>
                                        </p:tgtEl>
                                        <p:attrNameLst>
                                          <p:attrName>style.visibility</p:attrName>
                                        </p:attrNameLst>
                                      </p:cBhvr>
                                      <p:to>
                                        <p:strVal val="hidden"/>
                                      </p:to>
                                    </p:set>
                                  </p:childTnLst>
                                </p:cTn>
                              </p:par>
                            </p:childTnLst>
                          </p:cTn>
                        </p:par>
                        <p:par>
                          <p:cTn id="33" fill="hold">
                            <p:stCondLst>
                              <p:cond delay="3000"/>
                            </p:stCondLst>
                            <p:childTnLst>
                              <p:par>
                                <p:cTn id="34" presetID="9" presetClass="entr" presetSubtype="0"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dissolve">
                                      <p:cBhvr>
                                        <p:cTn id="36" dur="1000"/>
                                        <p:tgtEl>
                                          <p:spTgt spid="13"/>
                                        </p:tgtEl>
                                      </p:cBhvr>
                                    </p:animEffect>
                                  </p:childTnLst>
                                </p:cTn>
                              </p:par>
                            </p:childTnLst>
                          </p:cTn>
                        </p:par>
                        <p:par>
                          <p:cTn id="37" fill="hold">
                            <p:stCondLst>
                              <p:cond delay="4000"/>
                            </p:stCondLst>
                            <p:childTnLst>
                              <p:par>
                                <p:cTn id="38" presetID="1" presetClass="exit" presetSubtype="0" fill="hold" grpId="1" nodeType="afterEffect">
                                  <p:stCondLst>
                                    <p:cond delay="0"/>
                                  </p:stCondLst>
                                  <p:childTnLst>
                                    <p:set>
                                      <p:cBhvr>
                                        <p:cTn id="39" dur="1" fill="hold">
                                          <p:stCondLst>
                                            <p:cond delay="0"/>
                                          </p:stCondLst>
                                        </p:cTn>
                                        <p:tgtEl>
                                          <p:spTgt spid="9"/>
                                        </p:tgtEl>
                                        <p:attrNameLst>
                                          <p:attrName>style.visibility</p:attrName>
                                        </p:attrNameLst>
                                      </p:cBhvr>
                                      <p:to>
                                        <p:strVal val="hidden"/>
                                      </p:to>
                                    </p:set>
                                  </p:childTnLst>
                                </p:cTn>
                              </p:par>
                            </p:childTnLst>
                          </p:cTn>
                        </p:par>
                        <p:par>
                          <p:cTn id="40" fill="hold">
                            <p:stCondLst>
                              <p:cond delay="4000"/>
                            </p:stCondLst>
                            <p:childTnLst>
                              <p:par>
                                <p:cTn id="41" presetID="9" presetClass="entr" presetSubtype="0"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dissolve">
                                      <p:cBhvr>
                                        <p:cTn id="43" dur="1000"/>
                                        <p:tgtEl>
                                          <p:spTgt spid="12"/>
                                        </p:tgtEl>
                                      </p:cBhvr>
                                    </p:animEffect>
                                  </p:childTnLst>
                                </p:cTn>
                              </p:par>
                            </p:childTnLst>
                          </p:cTn>
                        </p:par>
                        <p:par>
                          <p:cTn id="44" fill="hold">
                            <p:stCondLst>
                              <p:cond delay="5000"/>
                            </p:stCondLst>
                            <p:childTnLst>
                              <p:par>
                                <p:cTn id="45" presetID="1" presetClass="exit" presetSubtype="0" fill="hold" grpId="1" nodeType="afterEffect">
                                  <p:stCondLst>
                                    <p:cond delay="0"/>
                                  </p:stCondLst>
                                  <p:childTnLst>
                                    <p:set>
                                      <p:cBhvr>
                                        <p:cTn id="46" dur="1" fill="hold">
                                          <p:stCondLst>
                                            <p:cond delay="0"/>
                                          </p:stCondLst>
                                        </p:cTn>
                                        <p:tgtEl>
                                          <p:spTgt spid="11"/>
                                        </p:tgtEl>
                                        <p:attrNameLst>
                                          <p:attrName>style.visibility</p:attrName>
                                        </p:attrNameLst>
                                      </p:cBhvr>
                                      <p:to>
                                        <p:strVal val="hidden"/>
                                      </p:to>
                                    </p:set>
                                  </p:childTnLst>
                                </p:cTn>
                              </p:par>
                            </p:childTnLst>
                          </p:cTn>
                        </p:par>
                        <p:par>
                          <p:cTn id="47" fill="hold">
                            <p:stCondLst>
                              <p:cond delay="5000"/>
                            </p:stCondLst>
                            <p:childTnLst>
                              <p:par>
                                <p:cTn id="48" presetID="9" presetClass="entr" presetSubtype="0" fill="hold" grpId="0" nodeType="after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dissolve">
                                      <p:cBhvr>
                                        <p:cTn id="50" dur="1000"/>
                                        <p:tgtEl>
                                          <p:spTgt spid="10"/>
                                        </p:tgtEl>
                                      </p:cBhvr>
                                    </p:animEffect>
                                  </p:childTnLst>
                                </p:cTn>
                              </p:par>
                            </p:childTnLst>
                          </p:cTn>
                        </p:par>
                        <p:par>
                          <p:cTn id="51" fill="hold">
                            <p:stCondLst>
                              <p:cond delay="6000"/>
                            </p:stCondLst>
                            <p:childTnLst>
                              <p:par>
                                <p:cTn id="52" presetID="1" presetClass="exit" presetSubtype="0" fill="hold" grpId="1" nodeType="afterEffect">
                                  <p:stCondLst>
                                    <p:cond delay="0"/>
                                  </p:stCondLst>
                                  <p:childTnLst>
                                    <p:set>
                                      <p:cBhvr>
                                        <p:cTn id="53" dur="1" fill="hold">
                                          <p:stCondLst>
                                            <p:cond delay="0"/>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9" grpId="0" animBg="1"/>
      <p:bldP spid="9" grpId="1" animBg="1"/>
      <p:bldP spid="10" grpId="0" animBg="1"/>
      <p:bldP spid="11" grpId="0" animBg="1"/>
      <p:bldP spid="11" grpId="1" animBg="1"/>
      <p:bldP spid="12" grpId="0" animBg="1"/>
      <p:bldP spid="13" grpId="0" animBg="1"/>
      <p:bldP spid="13" grpId="1"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2939303042"/>
              </p:ext>
            </p:extLst>
          </p:nvPr>
        </p:nvGraphicFramePr>
        <p:xfrm>
          <a:off x="5171886" y="3532579"/>
          <a:ext cx="3924464" cy="32718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Diagram 5"/>
          <p:cNvGraphicFramePr/>
          <p:nvPr>
            <p:extLst>
              <p:ext uri="{D42A27DB-BD31-4B8C-83A1-F6EECF244321}">
                <p14:modId xmlns:p14="http://schemas.microsoft.com/office/powerpoint/2010/main" val="1117838107"/>
              </p:ext>
            </p:extLst>
          </p:nvPr>
        </p:nvGraphicFramePr>
        <p:xfrm>
          <a:off x="112415" y="3490574"/>
          <a:ext cx="3924464" cy="327184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7" name="Diagram 6"/>
          <p:cNvGraphicFramePr/>
          <p:nvPr>
            <p:extLst>
              <p:ext uri="{D42A27DB-BD31-4B8C-83A1-F6EECF244321}">
                <p14:modId xmlns:p14="http://schemas.microsoft.com/office/powerpoint/2010/main" val="299712361"/>
              </p:ext>
            </p:extLst>
          </p:nvPr>
        </p:nvGraphicFramePr>
        <p:xfrm>
          <a:off x="2703768" y="1005431"/>
          <a:ext cx="3924464" cy="3271844"/>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
        <p:nvSpPr>
          <p:cNvPr id="8" name="Oval 7"/>
          <p:cNvSpPr/>
          <p:nvPr/>
        </p:nvSpPr>
        <p:spPr>
          <a:xfrm>
            <a:off x="3260210" y="1061642"/>
            <a:ext cx="914912" cy="832928"/>
          </a:xfrm>
          <a:prstGeom prst="ellipse">
            <a:avLst/>
          </a:prstGeom>
          <a:scene3d>
            <a:camera prst="isometricTopDown">
              <a:rot lat="0" lon="0" rev="0"/>
            </a:camera>
            <a:lightRig rig="flat" dir="t">
              <a:rot lat="0" lon="0" rev="13800000"/>
            </a:lightRig>
          </a:scene3d>
          <a:sp3d extrusionH="12700" prstMaterial="plastic">
            <a:bevelT w="120650" h="88900"/>
            <a:bevelB w="88900" h="31750" prst="angle"/>
            <a:contourClr>
              <a:schemeClr val="accent1"/>
            </a:contourClr>
          </a:sp3d>
        </p:spPr>
        <p:style>
          <a:lnRef idx="0">
            <a:schemeClr val="accent1"/>
          </a:lnRef>
          <a:fillRef idx="3">
            <a:schemeClr val="accent1"/>
          </a:fillRef>
          <a:effectRef idx="3">
            <a:schemeClr val="accent1"/>
          </a:effectRef>
          <a:fontRef idx="minor">
            <a:schemeClr val="lt1"/>
          </a:fontRef>
        </p:style>
        <p:txBody>
          <a:bodyPr wrap="none" lIns="0" tIns="0" rIns="0" bIns="0" rtlCol="0" anchor="ctr">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defTabSz="914400"/>
            <a:r>
              <a:rPr lang="en-US" sz="1600" kern="0" dirty="0">
                <a:solidFill>
                  <a:schemeClr val="bg1"/>
                </a:solidFill>
                <a:latin typeface="Tw Cen MT"/>
                <a:cs typeface="Tw Cen MT"/>
              </a:rPr>
              <a:t>Asian</a:t>
            </a:r>
          </a:p>
        </p:txBody>
      </p:sp>
      <p:sp>
        <p:nvSpPr>
          <p:cNvPr id="10" name="Oval 9"/>
          <p:cNvSpPr/>
          <p:nvPr/>
        </p:nvSpPr>
        <p:spPr>
          <a:xfrm>
            <a:off x="5199274" y="1075297"/>
            <a:ext cx="914912" cy="832928"/>
          </a:xfrm>
          <a:prstGeom prst="ellipse">
            <a:avLst/>
          </a:prstGeom>
          <a:scene3d>
            <a:camera prst="isometricTopDown">
              <a:rot lat="0" lon="0" rev="0"/>
            </a:camera>
            <a:lightRig rig="flat" dir="t">
              <a:rot lat="0" lon="0" rev="13800000"/>
            </a:lightRig>
          </a:scene3d>
          <a:sp3d extrusionH="12700" prstMaterial="plastic">
            <a:bevelT w="120650" h="88900"/>
            <a:bevelB w="88900" h="31750" prst="angle"/>
            <a:contourClr>
              <a:schemeClr val="accent1"/>
            </a:contourClr>
          </a:sp3d>
        </p:spPr>
        <p:style>
          <a:lnRef idx="0">
            <a:schemeClr val="accent1"/>
          </a:lnRef>
          <a:fillRef idx="3">
            <a:schemeClr val="accent1"/>
          </a:fillRef>
          <a:effectRef idx="3">
            <a:schemeClr val="accent1"/>
          </a:effectRef>
          <a:fontRef idx="minor">
            <a:schemeClr val="lt1"/>
          </a:fontRef>
        </p:style>
        <p:txBody>
          <a:bodyPr wrap="none" lIns="0" tIns="0" rIns="0" bIns="0" rtlCol="0" anchor="ctr">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defTabSz="914400"/>
            <a:r>
              <a:rPr lang="en-US" b="1" kern="0" dirty="0">
                <a:solidFill>
                  <a:schemeClr val="bg1"/>
                </a:solidFill>
                <a:latin typeface="Candara"/>
              </a:rPr>
              <a:t>Native</a:t>
            </a:r>
          </a:p>
        </p:txBody>
      </p:sp>
      <p:sp>
        <p:nvSpPr>
          <p:cNvPr id="11" name="Oval 10"/>
          <p:cNvSpPr/>
          <p:nvPr/>
        </p:nvSpPr>
        <p:spPr>
          <a:xfrm>
            <a:off x="4216087" y="1046401"/>
            <a:ext cx="914912" cy="832928"/>
          </a:xfrm>
          <a:prstGeom prst="ellipse">
            <a:avLst/>
          </a:prstGeom>
          <a:scene3d>
            <a:camera prst="isometricTopDown">
              <a:rot lat="0" lon="0" rev="0"/>
            </a:camera>
            <a:lightRig rig="flat" dir="t">
              <a:rot lat="0" lon="0" rev="13800000"/>
            </a:lightRig>
          </a:scene3d>
          <a:sp3d extrusionH="12700" prstMaterial="plastic">
            <a:bevelT w="120650" h="88900"/>
            <a:bevelB w="88900" h="31750" prst="angle"/>
            <a:contourClr>
              <a:schemeClr val="accent1"/>
            </a:contourClr>
          </a:sp3d>
        </p:spPr>
        <p:style>
          <a:lnRef idx="0">
            <a:schemeClr val="accent1"/>
          </a:lnRef>
          <a:fillRef idx="3">
            <a:schemeClr val="accent1"/>
          </a:fillRef>
          <a:effectRef idx="3">
            <a:schemeClr val="accent1"/>
          </a:effectRef>
          <a:fontRef idx="minor">
            <a:schemeClr val="lt1"/>
          </a:fontRef>
        </p:style>
        <p:txBody>
          <a:bodyPr wrap="none" lIns="0" tIns="0" rIns="0" bIns="0" rtlCol="0" anchor="ctr">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defTabSz="914400"/>
            <a:r>
              <a:rPr lang="en-US" b="1" kern="0" dirty="0">
                <a:solidFill>
                  <a:schemeClr val="bg1"/>
                </a:solidFill>
                <a:latin typeface="Candara"/>
              </a:rPr>
              <a:t>Black</a:t>
            </a:r>
          </a:p>
        </p:txBody>
      </p:sp>
      <p:sp>
        <p:nvSpPr>
          <p:cNvPr id="12" name="Oval 11"/>
          <p:cNvSpPr/>
          <p:nvPr/>
        </p:nvSpPr>
        <p:spPr>
          <a:xfrm>
            <a:off x="6686381" y="3572504"/>
            <a:ext cx="914912" cy="832928"/>
          </a:xfrm>
          <a:prstGeom prst="ellipse">
            <a:avLst/>
          </a:prstGeom>
          <a:scene3d>
            <a:camera prst="isometricTopDown">
              <a:rot lat="0" lon="0" rev="0"/>
            </a:camera>
            <a:lightRig rig="flat" dir="t">
              <a:rot lat="0" lon="0" rev="13800000"/>
            </a:lightRig>
          </a:scene3d>
          <a:sp3d extrusionH="12700" prstMaterial="plastic">
            <a:bevelT w="120650" h="88900"/>
            <a:bevelB w="88900" h="31750" prst="angle"/>
            <a:contourClr>
              <a:schemeClr val="accent1"/>
            </a:contourClr>
          </a:sp3d>
        </p:spPr>
        <p:style>
          <a:lnRef idx="0">
            <a:schemeClr val="accent1"/>
          </a:lnRef>
          <a:fillRef idx="3">
            <a:schemeClr val="accent1"/>
          </a:fillRef>
          <a:effectRef idx="3">
            <a:schemeClr val="accent1"/>
          </a:effectRef>
          <a:fontRef idx="minor">
            <a:schemeClr val="lt1"/>
          </a:fontRef>
        </p:style>
        <p:txBody>
          <a:bodyPr wrap="none" lIns="0" tIns="0" rIns="0" bIns="0" rtlCol="0" anchor="ctr">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defTabSz="914400"/>
            <a:r>
              <a:rPr lang="en-US" b="1" kern="0" dirty="0">
                <a:solidFill>
                  <a:schemeClr val="bg1"/>
                </a:solidFill>
                <a:latin typeface="Candara"/>
              </a:rPr>
              <a:t>Black</a:t>
            </a:r>
          </a:p>
        </p:txBody>
      </p:sp>
    </p:spTree>
    <p:extLst>
      <p:ext uri="{BB962C8B-B14F-4D97-AF65-F5344CB8AC3E}">
        <p14:creationId xmlns:p14="http://schemas.microsoft.com/office/powerpoint/2010/main" val="2762518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grpId="0" nodeType="clickEffect">
                                  <p:stCondLst>
                                    <p:cond delay="0"/>
                                  </p:stCondLst>
                                  <p:childTnLst>
                                    <p:animRot by="120000">
                                      <p:cBhvr>
                                        <p:cTn id="6" dur="200" fill="hold">
                                          <p:stCondLst>
                                            <p:cond delay="0"/>
                                          </p:stCondLst>
                                        </p:cTn>
                                        <p:tgtEl>
                                          <p:spTgt spid="7"/>
                                        </p:tgtEl>
                                        <p:attrNameLst>
                                          <p:attrName>r</p:attrName>
                                        </p:attrNameLst>
                                      </p:cBhvr>
                                    </p:animRot>
                                    <p:animRot by="-240000">
                                      <p:cBhvr>
                                        <p:cTn id="7" dur="400" fill="hold">
                                          <p:stCondLst>
                                            <p:cond delay="400"/>
                                          </p:stCondLst>
                                        </p:cTn>
                                        <p:tgtEl>
                                          <p:spTgt spid="7"/>
                                        </p:tgtEl>
                                        <p:attrNameLst>
                                          <p:attrName>r</p:attrName>
                                        </p:attrNameLst>
                                      </p:cBhvr>
                                    </p:animRot>
                                    <p:animRot by="240000">
                                      <p:cBhvr>
                                        <p:cTn id="8" dur="400" fill="hold">
                                          <p:stCondLst>
                                            <p:cond delay="800"/>
                                          </p:stCondLst>
                                        </p:cTn>
                                        <p:tgtEl>
                                          <p:spTgt spid="7"/>
                                        </p:tgtEl>
                                        <p:attrNameLst>
                                          <p:attrName>r</p:attrName>
                                        </p:attrNameLst>
                                      </p:cBhvr>
                                    </p:animRot>
                                    <p:animRot by="-240000">
                                      <p:cBhvr>
                                        <p:cTn id="9" dur="400" fill="hold">
                                          <p:stCondLst>
                                            <p:cond delay="1200"/>
                                          </p:stCondLst>
                                        </p:cTn>
                                        <p:tgtEl>
                                          <p:spTgt spid="7"/>
                                        </p:tgtEl>
                                        <p:attrNameLst>
                                          <p:attrName>r</p:attrName>
                                        </p:attrNameLst>
                                      </p:cBhvr>
                                    </p:animRot>
                                    <p:animRot by="120000">
                                      <p:cBhvr>
                                        <p:cTn id="10" dur="400" fill="hold">
                                          <p:stCondLst>
                                            <p:cond delay="1600"/>
                                          </p:stCondLst>
                                        </p:cTn>
                                        <p:tgtEl>
                                          <p:spTgt spid="7"/>
                                        </p:tgtEl>
                                        <p:attrNameLst>
                                          <p:attrName>r</p:attrName>
                                        </p:attrNameLst>
                                      </p:cBhvr>
                                    </p:animRot>
                                  </p:childTnLst>
                                </p:cTn>
                              </p:par>
                              <p:par>
                                <p:cTn id="11" presetID="26" presetClass="exit" presetSubtype="0" fill="hold" grpId="0" nodeType="withEffect">
                                  <p:stCondLst>
                                    <p:cond delay="0"/>
                                  </p:stCondLst>
                                  <p:childTnLst>
                                    <p:animEffect transition="out" filter="wipe(down)">
                                      <p:cBhvr>
                                        <p:cTn id="12" dur="270" accel="50000">
                                          <p:stCondLst>
                                            <p:cond delay="2730"/>
                                          </p:stCondLst>
                                        </p:cTn>
                                        <p:tgtEl>
                                          <p:spTgt spid="11"/>
                                        </p:tgtEl>
                                      </p:cBhvr>
                                    </p:animEffect>
                                    <p:anim calcmode="lin" valueType="num">
                                      <p:cBhvr>
                                        <p:cTn id="13" dur="2733" tmFilter="0,0; 0.14,0.31; 0.43,0.73; 0.71,0.91; 1.0,1.0">
                                          <p:stCondLst>
                                            <p:cond delay="0"/>
                                          </p:stCondLst>
                                        </p:cTn>
                                        <p:tgtEl>
                                          <p:spTgt spid="11"/>
                                        </p:tgtEl>
                                        <p:attrNameLst>
                                          <p:attrName>ppt_x</p:attrName>
                                        </p:attrNameLst>
                                      </p:cBhvr>
                                      <p:tavLst>
                                        <p:tav tm="0">
                                          <p:val>
                                            <p:strVal val="ppt_x"/>
                                          </p:val>
                                        </p:tav>
                                        <p:tav tm="100000">
                                          <p:val>
                                            <p:strVal val="#ppt_x+0.25"/>
                                          </p:val>
                                        </p:tav>
                                      </p:tavLst>
                                    </p:anim>
                                    <p:anim calcmode="lin" valueType="num">
                                      <p:cBhvr>
                                        <p:cTn id="14" dur="267">
                                          <p:stCondLst>
                                            <p:cond delay="2733"/>
                                          </p:stCondLst>
                                        </p:cTn>
                                        <p:tgtEl>
                                          <p:spTgt spid="11"/>
                                        </p:tgtEl>
                                        <p:attrNameLst>
                                          <p:attrName>ppt_x</p:attrName>
                                        </p:attrNameLst>
                                      </p:cBhvr>
                                      <p:tavLst>
                                        <p:tav tm="0">
                                          <p:val>
                                            <p:strVal val="ppt_x"/>
                                          </p:val>
                                        </p:tav>
                                        <p:tav tm="100000">
                                          <p:val>
                                            <p:strVal val="ppt_x"/>
                                          </p:val>
                                        </p:tav>
                                      </p:tavLst>
                                    </p:anim>
                                    <p:anim calcmode="lin" valueType="num">
                                      <p:cBhvr>
                                        <p:cTn id="15" dur="996" tmFilter="0.0,0.0;0.25,0.07;0.50,0.2;0.75,0.467;1.0,1.0">
                                          <p:stCondLst>
                                            <p:cond delay="0"/>
                                          </p:stCondLst>
                                        </p:cTn>
                                        <p:tgtEl>
                                          <p:spTgt spid="11"/>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16" dur="996" tmFilter="0, 0; 0.125,0.2665; 0.25,0.4; 0.375,0.465; 0.5,0.5;  0.625,0.535; 0.75,0.6; 0.875,0.7335; 1,1">
                                          <p:stCondLst>
                                            <p:cond delay="996"/>
                                          </p:stCondLst>
                                        </p:cTn>
                                        <p:tgtEl>
                                          <p:spTgt spid="11"/>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17" dur="498" tmFilter="0, 0; 0.125,0.2665; 0.25,0.4; 0.375,0.465; 0.5,0.5;  0.625,0.535; 0.75,0.6; 0.875,0.7335; 1,1">
                                          <p:stCondLst>
                                            <p:cond delay="1986"/>
                                          </p:stCondLst>
                                        </p:cTn>
                                        <p:tgtEl>
                                          <p:spTgt spid="11"/>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18" dur="246" tmFilter="0, 0; 0.125,0.2665; 0.25,0.4; 0.375,0.465; 0.5,0.5;  0.625,0.535; 0.75,0.6; 0.875,0.7335; 1,1">
                                          <p:stCondLst>
                                            <p:cond delay="2484"/>
                                          </p:stCondLst>
                                        </p:cTn>
                                        <p:tgtEl>
                                          <p:spTgt spid="11"/>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19" dur="270" accel="50000">
                                          <p:stCondLst>
                                            <p:cond delay="2730"/>
                                          </p:stCondLst>
                                        </p:cTn>
                                        <p:tgtEl>
                                          <p:spTgt spid="11"/>
                                        </p:tgtEl>
                                        <p:attrNameLst>
                                          <p:attrName>ppt_y</p:attrName>
                                        </p:attrNameLst>
                                      </p:cBhvr>
                                      <p:tavLst>
                                        <p:tav tm="0">
                                          <p:val>
                                            <p:strVal val="ppt_y"/>
                                          </p:val>
                                        </p:tav>
                                        <p:tav tm="100000">
                                          <p:val>
                                            <p:strVal val="ppt_y+ppt_h"/>
                                          </p:val>
                                        </p:tav>
                                      </p:tavLst>
                                    </p:anim>
                                    <p:animScale>
                                      <p:cBhvr>
                                        <p:cTn id="20" dur="39">
                                          <p:stCondLst>
                                            <p:cond delay="930"/>
                                          </p:stCondLst>
                                        </p:cTn>
                                        <p:tgtEl>
                                          <p:spTgt spid="11"/>
                                        </p:tgtEl>
                                      </p:cBhvr>
                                      <p:to x="100000" y="60000"/>
                                    </p:animScale>
                                    <p:animScale>
                                      <p:cBhvr>
                                        <p:cTn id="21" dur="249" decel="50000">
                                          <p:stCondLst>
                                            <p:cond delay="969"/>
                                          </p:stCondLst>
                                        </p:cTn>
                                        <p:tgtEl>
                                          <p:spTgt spid="11"/>
                                        </p:tgtEl>
                                      </p:cBhvr>
                                      <p:to x="100000" y="100000"/>
                                    </p:animScale>
                                    <p:animScale>
                                      <p:cBhvr>
                                        <p:cTn id="22" dur="39">
                                          <p:stCondLst>
                                            <p:cond delay="1968"/>
                                          </p:stCondLst>
                                        </p:cTn>
                                        <p:tgtEl>
                                          <p:spTgt spid="11"/>
                                        </p:tgtEl>
                                      </p:cBhvr>
                                      <p:to x="100000" y="80000"/>
                                    </p:animScale>
                                    <p:animScale>
                                      <p:cBhvr>
                                        <p:cTn id="23" dur="249" decel="50000">
                                          <p:stCondLst>
                                            <p:cond delay="2007"/>
                                          </p:stCondLst>
                                        </p:cTn>
                                        <p:tgtEl>
                                          <p:spTgt spid="11"/>
                                        </p:tgtEl>
                                      </p:cBhvr>
                                      <p:to x="100000" y="100000"/>
                                    </p:animScale>
                                    <p:animScale>
                                      <p:cBhvr>
                                        <p:cTn id="24" dur="39">
                                          <p:stCondLst>
                                            <p:cond delay="2463"/>
                                          </p:stCondLst>
                                        </p:cTn>
                                        <p:tgtEl>
                                          <p:spTgt spid="11"/>
                                        </p:tgtEl>
                                      </p:cBhvr>
                                      <p:to x="100000" y="90000"/>
                                    </p:animScale>
                                    <p:animScale>
                                      <p:cBhvr>
                                        <p:cTn id="25" dur="249" decel="50000">
                                          <p:stCondLst>
                                            <p:cond delay="2502"/>
                                          </p:stCondLst>
                                        </p:cTn>
                                        <p:tgtEl>
                                          <p:spTgt spid="11"/>
                                        </p:tgtEl>
                                      </p:cBhvr>
                                      <p:to x="100000" y="100000"/>
                                    </p:animScale>
                                    <p:animScale>
                                      <p:cBhvr>
                                        <p:cTn id="26" dur="39">
                                          <p:stCondLst>
                                            <p:cond delay="2712"/>
                                          </p:stCondLst>
                                        </p:cTn>
                                        <p:tgtEl>
                                          <p:spTgt spid="11"/>
                                        </p:tgtEl>
                                      </p:cBhvr>
                                      <p:to x="100000" y="95000"/>
                                    </p:animScale>
                                    <p:animScale>
                                      <p:cBhvr>
                                        <p:cTn id="27" dur="249" decel="50000">
                                          <p:stCondLst>
                                            <p:cond delay="2751"/>
                                          </p:stCondLst>
                                        </p:cTn>
                                        <p:tgtEl>
                                          <p:spTgt spid="11"/>
                                        </p:tgtEl>
                                      </p:cBhvr>
                                      <p:to x="100000" y="100000"/>
                                    </p:animScale>
                                    <p:set>
                                      <p:cBhvr>
                                        <p:cTn id="28" dur="1" fill="hold">
                                          <p:stCondLst>
                                            <p:cond delay="2999"/>
                                          </p:stCondLst>
                                        </p:cTn>
                                        <p:tgtEl>
                                          <p:spTgt spid="11"/>
                                        </p:tgtEl>
                                        <p:attrNameLst>
                                          <p:attrName>style.visibility</p:attrName>
                                        </p:attrNameLst>
                                      </p:cBhvr>
                                      <p:to>
                                        <p:strVal val="hidden"/>
                                      </p:to>
                                    </p:set>
                                  </p:childTnLst>
                                </p:cTn>
                              </p:par>
                            </p:childTnLst>
                          </p:cTn>
                        </p:par>
                        <p:par>
                          <p:cTn id="29" fill="hold">
                            <p:stCondLst>
                              <p:cond delay="3000"/>
                            </p:stCondLst>
                            <p:childTnLst>
                              <p:par>
                                <p:cTn id="30" presetID="1" presetClass="entr" presetSubtype="0"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11" grpId="0" animBg="1"/>
      <p:bldP spid="12" grpId="0" animBg="1"/>
    </p:bldLst>
  </p:timing>
</p:sld>
</file>

<file path=ppt/slides/slide5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0DC98EB-4DF1-7FA8-9196-92C57C60D270}"/>
              </a:ext>
            </a:extLst>
          </p:cNvPr>
          <p:cNvSpPr>
            <a:spLocks noGrp="1"/>
          </p:cNvSpPr>
          <p:nvPr>
            <p:ph type="title"/>
          </p:nvPr>
        </p:nvSpPr>
        <p:spPr>
          <a:xfrm>
            <a:off x="1257300" y="2243404"/>
            <a:ext cx="6629400" cy="542397"/>
          </a:xfrm>
        </p:spPr>
        <p:txBody>
          <a:bodyPr/>
          <a:lstStyle/>
          <a:p>
            <a:r>
              <a:rPr lang="en-US" dirty="0"/>
              <a:t>What are the </a:t>
            </a:r>
            <a:r>
              <a:rPr lang="en-US" dirty="0">
                <a:solidFill>
                  <a:srgbClr val="50FFFE"/>
                </a:solidFill>
              </a:rPr>
              <a:t>common challenges </a:t>
            </a:r>
            <a:r>
              <a:rPr lang="en-US" dirty="0"/>
              <a:t>or </a:t>
            </a:r>
            <a:r>
              <a:rPr lang="en-US" dirty="0">
                <a:solidFill>
                  <a:srgbClr val="50FFFE"/>
                </a:solidFill>
              </a:rPr>
              <a:t>unique struggles </a:t>
            </a:r>
            <a:r>
              <a:rPr lang="en-US" dirty="0"/>
              <a:t>that you believe Black/African American LGBTQ+ individuals face?</a:t>
            </a:r>
            <a:br>
              <a:rPr lang="en-US" dirty="0"/>
            </a:br>
            <a:endParaRPr lang="en-US" dirty="0"/>
          </a:p>
        </p:txBody>
      </p:sp>
    </p:spTree>
    <p:extLst>
      <p:ext uri="{BB962C8B-B14F-4D97-AF65-F5344CB8AC3E}">
        <p14:creationId xmlns:p14="http://schemas.microsoft.com/office/powerpoint/2010/main" val="204094285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034B55"/>
        </a:solidFill>
        <a:effectLst/>
      </p:bgPr>
    </p:bg>
    <p:spTree>
      <p:nvGrpSpPr>
        <p:cNvPr id="1" name=""/>
        <p:cNvGrpSpPr/>
        <p:nvPr/>
      </p:nvGrpSpPr>
      <p:grpSpPr>
        <a:xfrm>
          <a:off x="0" y="0"/>
          <a:ext cx="0" cy="0"/>
          <a:chOff x="0" y="0"/>
          <a:chExt cx="0" cy="0"/>
        </a:xfrm>
      </p:grpSpPr>
      <p:sp>
        <p:nvSpPr>
          <p:cNvPr id="2" name="Part 1">
            <a:extLst>
              <a:ext uri="{FF2B5EF4-FFF2-40B4-BE49-F238E27FC236}">
                <a16:creationId xmlns:a16="http://schemas.microsoft.com/office/drawing/2014/main" id="{E438B22F-D538-460C-B356-9FBEBEC93D76}"/>
              </a:ext>
            </a:extLst>
          </p:cNvPr>
          <p:cNvSpPr txBox="1"/>
          <p:nvPr/>
        </p:nvSpPr>
        <p:spPr>
          <a:xfrm>
            <a:off x="4710896" y="1557012"/>
            <a:ext cx="5707500" cy="90409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9050" tIns="19050" rIns="19050" bIns="19050">
            <a:spAutoFit/>
          </a:bodyPr>
          <a:lstStyle>
            <a:lvl1pPr algn="l">
              <a:defRPr sz="15000" b="1">
                <a:solidFill>
                  <a:srgbClr val="FFFFFF"/>
                </a:solidFill>
              </a:defRPr>
            </a:lvl1pPr>
          </a:lstStyle>
          <a:p>
            <a:pPr defTabSz="914377" hangingPunct="0"/>
            <a:r>
              <a:rPr sz="5625" kern="0" dirty="0">
                <a:latin typeface="Helvetica Neue"/>
                <a:ea typeface="Helvetica Neue"/>
                <a:cs typeface="Helvetica Neue"/>
                <a:sym typeface="Helvetica Neue"/>
              </a:rPr>
              <a:t>Part </a:t>
            </a:r>
            <a:r>
              <a:rPr lang="en-US" sz="5625" kern="0" dirty="0">
                <a:latin typeface="Helvetica Neue"/>
                <a:ea typeface="Helvetica Neue"/>
                <a:cs typeface="Helvetica Neue"/>
                <a:sym typeface="Helvetica Neue"/>
              </a:rPr>
              <a:t>2</a:t>
            </a:r>
            <a:endParaRPr sz="5625" kern="0" dirty="0">
              <a:latin typeface="Helvetica Neue"/>
              <a:ea typeface="Helvetica Neue"/>
              <a:cs typeface="Helvetica Neue"/>
              <a:sym typeface="Helvetica Neue"/>
            </a:endParaRPr>
          </a:p>
        </p:txBody>
      </p:sp>
      <p:sp>
        <p:nvSpPr>
          <p:cNvPr id="3" name="Getty’s Commitment + Checking Your Knowledge">
            <a:extLst>
              <a:ext uri="{FF2B5EF4-FFF2-40B4-BE49-F238E27FC236}">
                <a16:creationId xmlns:a16="http://schemas.microsoft.com/office/drawing/2014/main" id="{8281F13B-D6CE-AD6B-81D1-8F90E35D6DAF}"/>
              </a:ext>
            </a:extLst>
          </p:cNvPr>
          <p:cNvSpPr txBox="1"/>
          <p:nvPr/>
        </p:nvSpPr>
        <p:spPr>
          <a:xfrm>
            <a:off x="4710897" y="2493553"/>
            <a:ext cx="4135565" cy="29931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spAutoFit/>
          </a:bodyPr>
          <a:lstStyle>
            <a:lvl1pPr algn="l">
              <a:defRPr sz="6200" i="1">
                <a:solidFill>
                  <a:srgbClr val="E59D00"/>
                </a:solidFill>
                <a:latin typeface="Helvetica Neue Medium"/>
                <a:ea typeface="Helvetica Neue Medium"/>
                <a:cs typeface="Helvetica Neue Medium"/>
                <a:sym typeface="Helvetica Neue Medium"/>
              </a:defRPr>
            </a:lvl1pPr>
          </a:lstStyle>
          <a:p>
            <a:pPr defTabSz="914377" hangingPunct="0"/>
            <a:r>
              <a:rPr lang="en-US" sz="3200" i="0" dirty="0">
                <a:solidFill>
                  <a:schemeClr val="accent4">
                    <a:lumMod val="40000"/>
                    <a:lumOff val="60000"/>
                  </a:schemeClr>
                </a:solidFill>
                <a:effectLst/>
                <a:latin typeface="Ink Free" panose="03080402000500000000" pitchFamily="66" charset="0"/>
                <a:ea typeface="Calibri" panose="020F0502020204030204" pitchFamily="34" charset="0"/>
                <a:cs typeface="Times New Roman" panose="02020603050405020304" pitchFamily="18" charset="0"/>
              </a:rPr>
              <a:t>Intersectional Experiences, Stigma-Related Stress, and Mental Health Among Black LGBTQ+ Individuals </a:t>
            </a:r>
            <a:endParaRPr lang="en-US" sz="3200" i="0" kern="0" dirty="0">
              <a:solidFill>
                <a:schemeClr val="accent4">
                  <a:lumMod val="40000"/>
                  <a:lumOff val="60000"/>
                </a:schemeClr>
              </a:solidFill>
            </a:endParaRPr>
          </a:p>
        </p:txBody>
      </p:sp>
      <p:pic>
        <p:nvPicPr>
          <p:cNvPr id="5" name="Picture 4" descr="A cartoon of hands holding a pile of colorful objects&#10;&#10;Description automatically generated">
            <a:extLst>
              <a:ext uri="{FF2B5EF4-FFF2-40B4-BE49-F238E27FC236}">
                <a16:creationId xmlns:a16="http://schemas.microsoft.com/office/drawing/2014/main" id="{FEA0AC80-7FD1-39CB-F9FA-459E62A574F9}"/>
              </a:ext>
            </a:extLst>
          </p:cNvPr>
          <p:cNvPicPr>
            <a:picLocks noChangeAspect="1"/>
          </p:cNvPicPr>
          <p:nvPr/>
        </p:nvPicPr>
        <p:blipFill>
          <a:blip r:embed="rId3"/>
          <a:stretch>
            <a:fillRect/>
          </a:stretch>
        </p:blipFill>
        <p:spPr>
          <a:xfrm>
            <a:off x="193365" y="1414491"/>
            <a:ext cx="4309186" cy="4309186"/>
          </a:xfrm>
          <a:prstGeom prst="rect">
            <a:avLst/>
          </a:prstGeom>
        </p:spPr>
      </p:pic>
    </p:spTree>
    <p:extLst>
      <p:ext uri="{BB962C8B-B14F-4D97-AF65-F5344CB8AC3E}">
        <p14:creationId xmlns:p14="http://schemas.microsoft.com/office/powerpoint/2010/main" val="128129968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20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ounded Rectangle 33"/>
          <p:cNvSpPr/>
          <p:nvPr/>
        </p:nvSpPr>
        <p:spPr>
          <a:xfrm>
            <a:off x="5942429" y="2317750"/>
            <a:ext cx="2251698" cy="3905250"/>
          </a:xfrm>
          <a:prstGeom prst="roundRect">
            <a:avLst/>
          </a:prstGeom>
          <a:solidFill>
            <a:schemeClr val="accent4">
              <a:tint val="55000"/>
              <a:alpha val="50000"/>
            </a:schemeClr>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solidFill>
                <a:prstClr val="black"/>
              </a:solidFill>
              <a:latin typeface="Calibri"/>
            </a:endParaRPr>
          </a:p>
        </p:txBody>
      </p:sp>
      <p:sp>
        <p:nvSpPr>
          <p:cNvPr id="35" name="Rounded Rectangle 34"/>
          <p:cNvSpPr/>
          <p:nvPr/>
        </p:nvSpPr>
        <p:spPr>
          <a:xfrm>
            <a:off x="3246712" y="2317750"/>
            <a:ext cx="2270362" cy="3905250"/>
          </a:xfrm>
          <a:prstGeom prst="roundRect">
            <a:avLst/>
          </a:prstGeom>
          <a:solidFill>
            <a:schemeClr val="accent4">
              <a:tint val="55000"/>
              <a:alpha val="50000"/>
            </a:schemeClr>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solidFill>
                <a:prstClr val="black"/>
              </a:solidFill>
              <a:latin typeface="Calibri"/>
            </a:endParaRPr>
          </a:p>
        </p:txBody>
      </p:sp>
      <p:sp>
        <p:nvSpPr>
          <p:cNvPr id="36" name="Rounded Rectangle 35"/>
          <p:cNvSpPr/>
          <p:nvPr/>
        </p:nvSpPr>
        <p:spPr>
          <a:xfrm>
            <a:off x="317501" y="2317750"/>
            <a:ext cx="2490370" cy="3905250"/>
          </a:xfrm>
          <a:prstGeom prst="roundRect">
            <a:avLst/>
          </a:prstGeom>
          <a:solidFill>
            <a:schemeClr val="accent4">
              <a:tint val="55000"/>
              <a:alpha val="50000"/>
            </a:schemeClr>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solidFill>
                <a:prstClr val="black"/>
              </a:solidFill>
              <a:latin typeface="Calibri"/>
            </a:endParaRPr>
          </a:p>
        </p:txBody>
      </p:sp>
      <p:sp>
        <p:nvSpPr>
          <p:cNvPr id="2" name="Title 1"/>
          <p:cNvSpPr>
            <a:spLocks noGrp="1"/>
          </p:cNvSpPr>
          <p:nvPr>
            <p:ph type="title"/>
          </p:nvPr>
        </p:nvSpPr>
        <p:spPr>
          <a:xfrm>
            <a:off x="400340" y="62753"/>
            <a:ext cx="8365751" cy="1283167"/>
          </a:xfrm>
        </p:spPr>
        <p:txBody>
          <a:bodyPr/>
          <a:lstStyle/>
          <a:p>
            <a:pPr marL="0" indent="0"/>
            <a:r>
              <a:rPr lang="en-US" sz="4500" dirty="0">
                <a:latin typeface="Calibri"/>
                <a:cs typeface="Calibri"/>
              </a:rPr>
              <a:t>Minority Stress Theory </a:t>
            </a:r>
            <a:r>
              <a:rPr lang="en-US" sz="2000" dirty="0">
                <a:solidFill>
                  <a:srgbClr val="646B86"/>
                </a:solidFill>
                <a:latin typeface="Calibri"/>
                <a:cs typeface="Calibri"/>
              </a:rPr>
              <a:t>(Brooks, 1981; Meyer, 2003)</a:t>
            </a:r>
            <a:endParaRPr lang="en-US" sz="2000" dirty="0">
              <a:latin typeface="Calibri"/>
              <a:cs typeface="Calibri"/>
            </a:endParaRPr>
          </a:p>
        </p:txBody>
      </p:sp>
      <p:sp>
        <p:nvSpPr>
          <p:cNvPr id="5" name="Rounded Rectangle 4"/>
          <p:cNvSpPr>
            <a:spLocks noChangeAspect="1"/>
          </p:cNvSpPr>
          <p:nvPr/>
        </p:nvSpPr>
        <p:spPr>
          <a:xfrm>
            <a:off x="6020646" y="2807890"/>
            <a:ext cx="1992923" cy="1371600"/>
          </a:xfrm>
          <a:prstGeom prst="roundRect">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en-US" sz="2800" dirty="0">
                <a:solidFill>
                  <a:prstClr val="white"/>
                </a:solidFill>
                <a:latin typeface="Calibri"/>
              </a:rPr>
              <a:t>Health Outcomes</a:t>
            </a:r>
          </a:p>
        </p:txBody>
      </p:sp>
      <p:sp>
        <p:nvSpPr>
          <p:cNvPr id="6" name="Rounded Rectangle 5"/>
          <p:cNvSpPr>
            <a:spLocks noChangeAspect="1"/>
          </p:cNvSpPr>
          <p:nvPr/>
        </p:nvSpPr>
        <p:spPr>
          <a:xfrm>
            <a:off x="3365402" y="2807890"/>
            <a:ext cx="1992921" cy="1371600"/>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n-US" sz="2800" dirty="0">
                <a:solidFill>
                  <a:prstClr val="white"/>
                </a:solidFill>
                <a:latin typeface="Calibri"/>
              </a:rPr>
              <a:t>Proximal Stressors</a:t>
            </a:r>
          </a:p>
        </p:txBody>
      </p:sp>
      <p:sp>
        <p:nvSpPr>
          <p:cNvPr id="7" name="Rounded Rectangle 6"/>
          <p:cNvSpPr>
            <a:spLocks noChangeAspect="1"/>
          </p:cNvSpPr>
          <p:nvPr/>
        </p:nvSpPr>
        <p:spPr>
          <a:xfrm>
            <a:off x="457199" y="2807890"/>
            <a:ext cx="2190613" cy="1371600"/>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2800" dirty="0">
                <a:solidFill>
                  <a:prstClr val="white"/>
                </a:solidFill>
                <a:latin typeface="Calibri"/>
              </a:rPr>
              <a:t>Distal </a:t>
            </a:r>
          </a:p>
          <a:p>
            <a:pPr algn="ctr"/>
            <a:r>
              <a:rPr lang="en-US" sz="2800" dirty="0">
                <a:solidFill>
                  <a:prstClr val="white"/>
                </a:solidFill>
                <a:latin typeface="Calibri"/>
              </a:rPr>
              <a:t>Stressors</a:t>
            </a:r>
          </a:p>
        </p:txBody>
      </p:sp>
      <p:sp>
        <p:nvSpPr>
          <p:cNvPr id="10" name="TextBox 9"/>
          <p:cNvSpPr txBox="1"/>
          <p:nvPr/>
        </p:nvSpPr>
        <p:spPr>
          <a:xfrm>
            <a:off x="345144" y="4216468"/>
            <a:ext cx="2680290" cy="1723549"/>
          </a:xfrm>
          <a:prstGeom prst="rect">
            <a:avLst/>
          </a:prstGeom>
          <a:noFill/>
        </p:spPr>
        <p:txBody>
          <a:bodyPr wrap="square" rtlCol="0">
            <a:spAutoFit/>
          </a:bodyPr>
          <a:lstStyle/>
          <a:p>
            <a:r>
              <a:rPr lang="en-US" b="1" dirty="0">
                <a:solidFill>
                  <a:prstClr val="black"/>
                </a:solidFill>
                <a:latin typeface="Calibri"/>
              </a:rPr>
              <a:t>Homophobia in one’s  external environment:</a:t>
            </a:r>
          </a:p>
          <a:p>
            <a:pPr marL="285750" indent="-285750">
              <a:buFont typeface="Arial"/>
              <a:buChar char="•"/>
            </a:pPr>
            <a:r>
              <a:rPr lang="en-US" sz="1750" dirty="0">
                <a:solidFill>
                  <a:prstClr val="black"/>
                </a:solidFill>
                <a:latin typeface="Calibri"/>
              </a:rPr>
              <a:t>Anti-LGBTQ laws</a:t>
            </a:r>
          </a:p>
          <a:p>
            <a:pPr marL="285750" indent="-285750">
              <a:buFont typeface="Arial"/>
              <a:buChar char="•"/>
            </a:pPr>
            <a:r>
              <a:rPr lang="en-US" sz="1750" dirty="0">
                <a:solidFill>
                  <a:prstClr val="black"/>
                </a:solidFill>
                <a:latin typeface="Calibri"/>
              </a:rPr>
              <a:t>Hate crimes; violence</a:t>
            </a:r>
          </a:p>
          <a:p>
            <a:pPr marL="285750" indent="-285750">
              <a:buFont typeface="Arial"/>
              <a:buChar char="•"/>
            </a:pPr>
            <a:r>
              <a:rPr lang="en-US" sz="1750" dirty="0">
                <a:solidFill>
                  <a:prstClr val="black"/>
                </a:solidFill>
                <a:latin typeface="Calibri"/>
              </a:rPr>
              <a:t>Job discrimination</a:t>
            </a:r>
          </a:p>
          <a:p>
            <a:pPr marL="285750" indent="-285750">
              <a:buFont typeface="Arial"/>
              <a:buChar char="•"/>
            </a:pPr>
            <a:r>
              <a:rPr lang="en-US" sz="1750" dirty="0">
                <a:solidFill>
                  <a:prstClr val="black"/>
                </a:solidFill>
                <a:latin typeface="Calibri"/>
              </a:rPr>
              <a:t>Microaggressions</a:t>
            </a:r>
          </a:p>
        </p:txBody>
      </p:sp>
      <p:sp>
        <p:nvSpPr>
          <p:cNvPr id="11" name="TextBox 10"/>
          <p:cNvSpPr txBox="1"/>
          <p:nvPr/>
        </p:nvSpPr>
        <p:spPr>
          <a:xfrm>
            <a:off x="3301026" y="4272490"/>
            <a:ext cx="2178696" cy="1754327"/>
          </a:xfrm>
          <a:prstGeom prst="rect">
            <a:avLst/>
          </a:prstGeom>
          <a:noFill/>
        </p:spPr>
        <p:txBody>
          <a:bodyPr wrap="square" rtlCol="0">
            <a:spAutoFit/>
          </a:bodyPr>
          <a:lstStyle/>
          <a:p>
            <a:r>
              <a:rPr lang="en-US" b="1" dirty="0">
                <a:solidFill>
                  <a:prstClr val="black"/>
                </a:solidFill>
                <a:latin typeface="Calibri"/>
              </a:rPr>
              <a:t>Internal identity-related stress processes:</a:t>
            </a:r>
          </a:p>
          <a:p>
            <a:pPr marL="285750" indent="-285750">
              <a:buFont typeface="Arial"/>
              <a:buChar char="•"/>
            </a:pPr>
            <a:r>
              <a:rPr lang="en-US" dirty="0">
                <a:solidFill>
                  <a:prstClr val="black"/>
                </a:solidFill>
                <a:latin typeface="Calibri"/>
              </a:rPr>
              <a:t>Expecting stigma</a:t>
            </a:r>
          </a:p>
          <a:p>
            <a:pPr marL="285750" indent="-285750">
              <a:buFont typeface="Arial"/>
              <a:buChar char="•"/>
            </a:pPr>
            <a:r>
              <a:rPr lang="en-US" dirty="0">
                <a:solidFill>
                  <a:prstClr val="black"/>
                </a:solidFill>
                <a:latin typeface="Calibri"/>
              </a:rPr>
              <a:t>S/O concealment</a:t>
            </a:r>
          </a:p>
          <a:p>
            <a:pPr marL="285750" indent="-285750">
              <a:buFont typeface="Arial"/>
              <a:buChar char="•"/>
            </a:pPr>
            <a:r>
              <a:rPr lang="en-US" dirty="0">
                <a:solidFill>
                  <a:prstClr val="black"/>
                </a:solidFill>
                <a:latin typeface="Calibri"/>
              </a:rPr>
              <a:t>Self-stigma</a:t>
            </a:r>
          </a:p>
        </p:txBody>
      </p:sp>
      <p:sp>
        <p:nvSpPr>
          <p:cNvPr id="12" name="TextBox 11"/>
          <p:cNvSpPr txBox="1"/>
          <p:nvPr/>
        </p:nvSpPr>
        <p:spPr>
          <a:xfrm>
            <a:off x="5974179" y="4272490"/>
            <a:ext cx="2358613" cy="1723549"/>
          </a:xfrm>
          <a:prstGeom prst="rect">
            <a:avLst/>
          </a:prstGeom>
          <a:noFill/>
        </p:spPr>
        <p:txBody>
          <a:bodyPr wrap="square" rtlCol="0">
            <a:spAutoFit/>
          </a:bodyPr>
          <a:lstStyle/>
          <a:p>
            <a:r>
              <a:rPr lang="en-US" b="1" dirty="0">
                <a:solidFill>
                  <a:prstClr val="black"/>
                </a:solidFill>
                <a:latin typeface="Calibri"/>
              </a:rPr>
              <a:t>Mental and physical health issues:</a:t>
            </a:r>
          </a:p>
          <a:p>
            <a:pPr marL="285750" indent="-285750">
              <a:buFont typeface="Arial"/>
              <a:buChar char="•"/>
            </a:pPr>
            <a:r>
              <a:rPr lang="en-US" sz="1750" dirty="0">
                <a:solidFill>
                  <a:prstClr val="black"/>
                </a:solidFill>
                <a:latin typeface="Calibri"/>
              </a:rPr>
              <a:t>Depression/Anxiety</a:t>
            </a:r>
          </a:p>
          <a:p>
            <a:pPr marL="285750" indent="-285750">
              <a:buFont typeface="Arial"/>
              <a:buChar char="•"/>
            </a:pPr>
            <a:r>
              <a:rPr lang="en-US" sz="1750" dirty="0">
                <a:solidFill>
                  <a:prstClr val="black"/>
                </a:solidFill>
                <a:latin typeface="Calibri"/>
              </a:rPr>
              <a:t>Suicide risk</a:t>
            </a:r>
          </a:p>
          <a:p>
            <a:pPr marL="285750" indent="-285750">
              <a:buFont typeface="Arial"/>
              <a:buChar char="•"/>
            </a:pPr>
            <a:r>
              <a:rPr lang="en-US" sz="1750" dirty="0">
                <a:solidFill>
                  <a:prstClr val="black"/>
                </a:solidFill>
                <a:latin typeface="Calibri"/>
              </a:rPr>
              <a:t>Substance use</a:t>
            </a:r>
          </a:p>
          <a:p>
            <a:pPr marL="285750" indent="-285750">
              <a:buFont typeface="Arial"/>
              <a:buChar char="•"/>
            </a:pPr>
            <a:r>
              <a:rPr lang="en-US" sz="1750" dirty="0">
                <a:solidFill>
                  <a:prstClr val="black"/>
                </a:solidFill>
                <a:latin typeface="Calibri"/>
              </a:rPr>
              <a:t>Sexual compulsivity</a:t>
            </a:r>
          </a:p>
        </p:txBody>
      </p:sp>
      <p:sp>
        <p:nvSpPr>
          <p:cNvPr id="14" name="Content Placeholder 2"/>
          <p:cNvSpPr txBox="1">
            <a:spLocks/>
          </p:cNvSpPr>
          <p:nvPr/>
        </p:nvSpPr>
        <p:spPr>
          <a:xfrm>
            <a:off x="457200" y="662827"/>
            <a:ext cx="7556369" cy="5541872"/>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0" indent="0">
              <a:buClr>
                <a:srgbClr val="D16349"/>
              </a:buClr>
              <a:buFont typeface="Arial" pitchFamily="34" charset="0"/>
              <a:buNone/>
            </a:pPr>
            <a:endParaRPr lang="en-US" dirty="0">
              <a:solidFill>
                <a:prstClr val="black"/>
              </a:solidFill>
              <a:latin typeface="Calibri"/>
            </a:endParaRPr>
          </a:p>
        </p:txBody>
      </p:sp>
      <p:sp>
        <p:nvSpPr>
          <p:cNvPr id="33" name="TextBox 32"/>
          <p:cNvSpPr txBox="1"/>
          <p:nvPr/>
        </p:nvSpPr>
        <p:spPr>
          <a:xfrm>
            <a:off x="457197" y="1441170"/>
            <a:ext cx="7556371" cy="461665"/>
          </a:xfrm>
          <a:prstGeom prst="rect">
            <a:avLst/>
          </a:prstGeom>
          <a:noFill/>
        </p:spPr>
        <p:txBody>
          <a:bodyPr wrap="square" rtlCol="0">
            <a:spAutoFit/>
          </a:bodyPr>
          <a:lstStyle/>
          <a:p>
            <a:r>
              <a:rPr lang="en-US" sz="2400" b="1" dirty="0">
                <a:solidFill>
                  <a:prstClr val="black"/>
                </a:solidFill>
                <a:latin typeface="Calibri"/>
              </a:rPr>
              <a:t>Among sexual minority populations, increased…</a:t>
            </a:r>
          </a:p>
        </p:txBody>
      </p:sp>
      <p:sp>
        <p:nvSpPr>
          <p:cNvPr id="3" name="U-Turn Arrow 2"/>
          <p:cNvSpPr/>
          <p:nvPr/>
        </p:nvSpPr>
        <p:spPr>
          <a:xfrm>
            <a:off x="1464235" y="2061883"/>
            <a:ext cx="5871882" cy="731066"/>
          </a:xfrm>
          <a:prstGeom prst="uturnArrow">
            <a:avLst>
              <a:gd name="adj1" fmla="val 12738"/>
              <a:gd name="adj2" fmla="val 25000"/>
              <a:gd name="adj3" fmla="val 25000"/>
              <a:gd name="adj4" fmla="val 50000"/>
              <a:gd name="adj5" fmla="val 75000"/>
            </a:avLst>
          </a:prstGeom>
          <a:solidFill>
            <a:schemeClr val="accent2"/>
          </a:solidFill>
        </p:spPr>
        <p:style>
          <a:lnRef idx="3">
            <a:schemeClr val="lt1"/>
          </a:lnRef>
          <a:fillRef idx="1">
            <a:schemeClr val="accent2"/>
          </a:fillRef>
          <a:effectRef idx="1">
            <a:schemeClr val="accent2"/>
          </a:effectRef>
          <a:fontRef idx="minor">
            <a:schemeClr val="lt1"/>
          </a:fontRef>
        </p:style>
        <p:txBody>
          <a:bodyPr rtlCol="0" anchor="ctr"/>
          <a:lstStyle/>
          <a:p>
            <a:pPr algn="ctr"/>
            <a:endParaRPr lang="en-US">
              <a:solidFill>
                <a:prstClr val="black"/>
              </a:solidFill>
              <a:latin typeface="Calibri"/>
            </a:endParaRPr>
          </a:p>
        </p:txBody>
      </p:sp>
      <p:sp>
        <p:nvSpPr>
          <p:cNvPr id="19" name="U-Turn Arrow 18"/>
          <p:cNvSpPr/>
          <p:nvPr/>
        </p:nvSpPr>
        <p:spPr>
          <a:xfrm>
            <a:off x="4250766" y="2063750"/>
            <a:ext cx="3085351" cy="744139"/>
          </a:xfrm>
          <a:prstGeom prst="uturnArrow">
            <a:avLst>
              <a:gd name="adj1" fmla="val 12738"/>
              <a:gd name="adj2" fmla="val 25000"/>
              <a:gd name="adj3" fmla="val 25000"/>
              <a:gd name="adj4" fmla="val 50000"/>
              <a:gd name="adj5" fmla="val 75000"/>
            </a:avLst>
          </a:prstGeom>
          <a:solidFill>
            <a:schemeClr val="accent1">
              <a:alpha val="70000"/>
            </a:schemeClr>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en-US">
              <a:solidFill>
                <a:prstClr val="black"/>
              </a:solidFill>
              <a:latin typeface="Calibri"/>
            </a:endParaRPr>
          </a:p>
        </p:txBody>
      </p:sp>
      <p:sp>
        <p:nvSpPr>
          <p:cNvPr id="4" name="TextBox 3"/>
          <p:cNvSpPr txBox="1"/>
          <p:nvPr/>
        </p:nvSpPr>
        <p:spPr>
          <a:xfrm>
            <a:off x="5257343" y="1953792"/>
            <a:ext cx="808126" cy="323165"/>
          </a:xfrm>
          <a:prstGeom prst="rect">
            <a:avLst/>
          </a:prstGeom>
          <a:solidFill>
            <a:schemeClr val="lt1">
              <a:alpha val="69000"/>
            </a:schemeClr>
          </a:solidFill>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sz="1500" b="1" dirty="0">
                <a:solidFill>
                  <a:prstClr val="black"/>
                </a:solidFill>
                <a:latin typeface="Calibri"/>
              </a:rPr>
              <a:t>erodes</a:t>
            </a:r>
          </a:p>
        </p:txBody>
      </p:sp>
      <p:sp>
        <p:nvSpPr>
          <p:cNvPr id="24" name="TextBox 23"/>
          <p:cNvSpPr txBox="1"/>
          <p:nvPr/>
        </p:nvSpPr>
        <p:spPr>
          <a:xfrm>
            <a:off x="2602989" y="1945123"/>
            <a:ext cx="808126" cy="323165"/>
          </a:xfrm>
          <a:prstGeom prst="rect">
            <a:avLst/>
          </a:prstGeom>
          <a:solidFill>
            <a:schemeClr val="lt1">
              <a:alpha val="69000"/>
            </a:schemeClr>
          </a:solidFill>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sz="1500" b="1" dirty="0">
                <a:solidFill>
                  <a:prstClr val="black"/>
                </a:solidFill>
                <a:latin typeface="Calibri"/>
              </a:rPr>
              <a:t>erodes</a:t>
            </a:r>
          </a:p>
        </p:txBody>
      </p:sp>
      <p:sp>
        <p:nvSpPr>
          <p:cNvPr id="8" name="TextBox 7"/>
          <p:cNvSpPr txBox="1"/>
          <p:nvPr/>
        </p:nvSpPr>
        <p:spPr>
          <a:xfrm>
            <a:off x="2160765" y="4800808"/>
            <a:ext cx="875706" cy="430887"/>
          </a:xfrm>
          <a:prstGeom prst="rect">
            <a:avLst/>
          </a:prstGeom>
          <a:noFill/>
        </p:spPr>
        <p:txBody>
          <a:bodyPr wrap="square" rtlCol="0">
            <a:spAutoFit/>
          </a:bodyPr>
          <a:lstStyle/>
          <a:p>
            <a:r>
              <a:rPr lang="en-US" sz="2200" b="1" dirty="0">
                <a:latin typeface="Handwriting - Dakota"/>
                <a:cs typeface="Handwriting - Dakota"/>
              </a:rPr>
              <a:t>&lt;</a:t>
            </a:r>
          </a:p>
        </p:txBody>
      </p:sp>
      <p:sp>
        <p:nvSpPr>
          <p:cNvPr id="20" name="TextBox 19"/>
          <p:cNvSpPr txBox="1"/>
          <p:nvPr/>
        </p:nvSpPr>
        <p:spPr>
          <a:xfrm>
            <a:off x="2282558" y="4786967"/>
            <a:ext cx="1243554" cy="430887"/>
          </a:xfrm>
          <a:prstGeom prst="rect">
            <a:avLst/>
          </a:prstGeom>
          <a:noFill/>
        </p:spPr>
        <p:txBody>
          <a:bodyPr wrap="square" rtlCol="0">
            <a:spAutoFit/>
          </a:bodyPr>
          <a:lstStyle/>
          <a:p>
            <a:r>
              <a:rPr lang="en-US" sz="2200" b="1" dirty="0">
                <a:latin typeface="Handwriting - Dakota"/>
                <a:cs typeface="Handwriting - Dakota"/>
              </a:rPr>
              <a:t>—Race?</a:t>
            </a:r>
          </a:p>
        </p:txBody>
      </p:sp>
      <p:sp>
        <p:nvSpPr>
          <p:cNvPr id="18" name="Freeform 17"/>
          <p:cNvSpPr/>
          <p:nvPr/>
        </p:nvSpPr>
        <p:spPr>
          <a:xfrm>
            <a:off x="3310605" y="5175311"/>
            <a:ext cx="285420" cy="237836"/>
          </a:xfrm>
          <a:custGeom>
            <a:avLst/>
            <a:gdLst>
              <a:gd name="connsiteX0" fmla="*/ 76106 w 285420"/>
              <a:gd name="connsiteY0" fmla="*/ 19026 h 237836"/>
              <a:gd name="connsiteX1" fmla="*/ 52323 w 285420"/>
              <a:gd name="connsiteY1" fmla="*/ 33297 h 237836"/>
              <a:gd name="connsiteX2" fmla="*/ 42809 w 285420"/>
              <a:gd name="connsiteY2" fmla="*/ 47567 h 237836"/>
              <a:gd name="connsiteX3" fmla="*/ 28540 w 285420"/>
              <a:gd name="connsiteY3" fmla="*/ 95134 h 237836"/>
              <a:gd name="connsiteX4" fmla="*/ 47566 w 285420"/>
              <a:gd name="connsiteY4" fmla="*/ 161728 h 237836"/>
              <a:gd name="connsiteX5" fmla="*/ 90376 w 285420"/>
              <a:gd name="connsiteY5" fmla="*/ 180755 h 237836"/>
              <a:gd name="connsiteX6" fmla="*/ 104645 w 285420"/>
              <a:gd name="connsiteY6" fmla="*/ 185512 h 237836"/>
              <a:gd name="connsiteX7" fmla="*/ 218804 w 285420"/>
              <a:gd name="connsiteY7" fmla="*/ 180755 h 237836"/>
              <a:gd name="connsiteX8" fmla="*/ 233074 w 285420"/>
              <a:gd name="connsiteY8" fmla="*/ 175998 h 237836"/>
              <a:gd name="connsiteX9" fmla="*/ 266370 w 285420"/>
              <a:gd name="connsiteY9" fmla="*/ 166485 h 237836"/>
              <a:gd name="connsiteX10" fmla="*/ 285397 w 285420"/>
              <a:gd name="connsiteY10" fmla="*/ 142701 h 237836"/>
              <a:gd name="connsiteX11" fmla="*/ 275884 w 285420"/>
              <a:gd name="connsiteY11" fmla="*/ 95134 h 237836"/>
              <a:gd name="connsiteX12" fmla="*/ 266370 w 285420"/>
              <a:gd name="connsiteY12" fmla="*/ 85621 h 237836"/>
              <a:gd name="connsiteX13" fmla="*/ 242587 w 285420"/>
              <a:gd name="connsiteY13" fmla="*/ 57080 h 237836"/>
              <a:gd name="connsiteX14" fmla="*/ 228317 w 285420"/>
              <a:gd name="connsiteY14" fmla="*/ 47567 h 237836"/>
              <a:gd name="connsiteX15" fmla="*/ 218804 w 285420"/>
              <a:gd name="connsiteY15" fmla="*/ 38053 h 237836"/>
              <a:gd name="connsiteX16" fmla="*/ 199778 w 285420"/>
              <a:gd name="connsiteY16" fmla="*/ 33297 h 237836"/>
              <a:gd name="connsiteX17" fmla="*/ 185508 w 285420"/>
              <a:gd name="connsiteY17" fmla="*/ 23783 h 237836"/>
              <a:gd name="connsiteX18" fmla="*/ 76106 w 285420"/>
              <a:gd name="connsiteY18" fmla="*/ 23783 h 237836"/>
              <a:gd name="connsiteX19" fmla="*/ 47566 w 285420"/>
              <a:gd name="connsiteY19" fmla="*/ 42810 h 237836"/>
              <a:gd name="connsiteX20" fmla="*/ 33296 w 285420"/>
              <a:gd name="connsiteY20" fmla="*/ 52323 h 237836"/>
              <a:gd name="connsiteX21" fmla="*/ 19026 w 285420"/>
              <a:gd name="connsiteY21" fmla="*/ 99891 h 237836"/>
              <a:gd name="connsiteX22" fmla="*/ 23783 w 285420"/>
              <a:gd name="connsiteY22" fmla="*/ 147458 h 237836"/>
              <a:gd name="connsiteX23" fmla="*/ 38053 w 285420"/>
              <a:gd name="connsiteY23" fmla="*/ 161728 h 237836"/>
              <a:gd name="connsiteX24" fmla="*/ 66592 w 285420"/>
              <a:gd name="connsiteY24" fmla="*/ 180755 h 237836"/>
              <a:gd name="connsiteX25" fmla="*/ 114159 w 285420"/>
              <a:gd name="connsiteY25" fmla="*/ 195025 h 237836"/>
              <a:gd name="connsiteX26" fmla="*/ 147455 w 285420"/>
              <a:gd name="connsiteY26" fmla="*/ 204538 h 237836"/>
              <a:gd name="connsiteX27" fmla="*/ 223561 w 285420"/>
              <a:gd name="connsiteY27" fmla="*/ 199782 h 237836"/>
              <a:gd name="connsiteX28" fmla="*/ 261614 w 285420"/>
              <a:gd name="connsiteY28" fmla="*/ 171241 h 237836"/>
              <a:gd name="connsiteX29" fmla="*/ 285397 w 285420"/>
              <a:gd name="connsiteY29" fmla="*/ 128431 h 237836"/>
              <a:gd name="connsiteX30" fmla="*/ 280640 w 285420"/>
              <a:gd name="connsiteY30" fmla="*/ 80864 h 237836"/>
              <a:gd name="connsiteX31" fmla="*/ 271127 w 285420"/>
              <a:gd name="connsiteY31" fmla="*/ 66594 h 237836"/>
              <a:gd name="connsiteX32" fmla="*/ 256857 w 285420"/>
              <a:gd name="connsiteY32" fmla="*/ 38053 h 237836"/>
              <a:gd name="connsiteX33" fmla="*/ 228317 w 285420"/>
              <a:gd name="connsiteY33" fmla="*/ 14270 h 237836"/>
              <a:gd name="connsiteX34" fmla="*/ 180751 w 285420"/>
              <a:gd name="connsiteY34" fmla="*/ 0 h 237836"/>
              <a:gd name="connsiteX35" fmla="*/ 66592 w 285420"/>
              <a:gd name="connsiteY35" fmla="*/ 4756 h 237836"/>
              <a:gd name="connsiteX36" fmla="*/ 52323 w 285420"/>
              <a:gd name="connsiteY36" fmla="*/ 9513 h 237836"/>
              <a:gd name="connsiteX37" fmla="*/ 33296 w 285420"/>
              <a:gd name="connsiteY37" fmla="*/ 33297 h 237836"/>
              <a:gd name="connsiteX38" fmla="*/ 14270 w 285420"/>
              <a:gd name="connsiteY38" fmla="*/ 80864 h 237836"/>
              <a:gd name="connsiteX39" fmla="*/ 4756 w 285420"/>
              <a:gd name="connsiteY39" fmla="*/ 109404 h 237836"/>
              <a:gd name="connsiteX40" fmla="*/ 0 w 285420"/>
              <a:gd name="connsiteY40" fmla="*/ 123674 h 237836"/>
              <a:gd name="connsiteX41" fmla="*/ 4756 w 285420"/>
              <a:gd name="connsiteY41" fmla="*/ 161728 h 237836"/>
              <a:gd name="connsiteX42" fmla="*/ 9513 w 285420"/>
              <a:gd name="connsiteY42" fmla="*/ 175998 h 237836"/>
              <a:gd name="connsiteX43" fmla="*/ 57079 w 285420"/>
              <a:gd name="connsiteY43" fmla="*/ 214052 h 237836"/>
              <a:gd name="connsiteX44" fmla="*/ 71349 w 285420"/>
              <a:gd name="connsiteY44" fmla="*/ 223565 h 237836"/>
              <a:gd name="connsiteX45" fmla="*/ 85619 w 285420"/>
              <a:gd name="connsiteY45" fmla="*/ 228322 h 237836"/>
              <a:gd name="connsiteX46" fmla="*/ 123672 w 285420"/>
              <a:gd name="connsiteY46" fmla="*/ 237836 h 237836"/>
              <a:gd name="connsiteX47" fmla="*/ 152212 w 285420"/>
              <a:gd name="connsiteY47" fmla="*/ 233079 h 237836"/>
              <a:gd name="connsiteX48" fmla="*/ 161725 w 285420"/>
              <a:gd name="connsiteY48" fmla="*/ 223565 h 237836"/>
              <a:gd name="connsiteX49" fmla="*/ 190264 w 285420"/>
              <a:gd name="connsiteY49" fmla="*/ 214052 h 237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85420" h="237836">
                <a:moveTo>
                  <a:pt x="76106" y="19026"/>
                </a:moveTo>
                <a:cubicBezTo>
                  <a:pt x="68178" y="23783"/>
                  <a:pt x="59343" y="27280"/>
                  <a:pt x="52323" y="33297"/>
                </a:cubicBezTo>
                <a:cubicBezTo>
                  <a:pt x="47982" y="37018"/>
                  <a:pt x="45131" y="42343"/>
                  <a:pt x="42809" y="47567"/>
                </a:cubicBezTo>
                <a:cubicBezTo>
                  <a:pt x="36191" y="62458"/>
                  <a:pt x="32493" y="79320"/>
                  <a:pt x="28540" y="95134"/>
                </a:cubicBezTo>
                <a:cubicBezTo>
                  <a:pt x="32767" y="141643"/>
                  <a:pt x="21349" y="139881"/>
                  <a:pt x="47566" y="161728"/>
                </a:cubicBezTo>
                <a:cubicBezTo>
                  <a:pt x="62641" y="174290"/>
                  <a:pt x="69637" y="173841"/>
                  <a:pt x="90376" y="180755"/>
                </a:cubicBezTo>
                <a:lnTo>
                  <a:pt x="104645" y="185512"/>
                </a:lnTo>
                <a:cubicBezTo>
                  <a:pt x="142698" y="183926"/>
                  <a:pt x="180822" y="183569"/>
                  <a:pt x="218804" y="180755"/>
                </a:cubicBezTo>
                <a:cubicBezTo>
                  <a:pt x="223804" y="180385"/>
                  <a:pt x="228253" y="177376"/>
                  <a:pt x="233074" y="175998"/>
                </a:cubicBezTo>
                <a:cubicBezTo>
                  <a:pt x="274900" y="164047"/>
                  <a:pt x="232144" y="177893"/>
                  <a:pt x="266370" y="166485"/>
                </a:cubicBezTo>
                <a:cubicBezTo>
                  <a:pt x="271034" y="161821"/>
                  <a:pt x="284730" y="149369"/>
                  <a:pt x="285397" y="142701"/>
                </a:cubicBezTo>
                <a:cubicBezTo>
                  <a:pt x="285773" y="138936"/>
                  <a:pt x="281572" y="104614"/>
                  <a:pt x="275884" y="95134"/>
                </a:cubicBezTo>
                <a:cubicBezTo>
                  <a:pt x="273577" y="91288"/>
                  <a:pt x="269172" y="89123"/>
                  <a:pt x="266370" y="85621"/>
                </a:cubicBezTo>
                <a:cubicBezTo>
                  <a:pt x="251401" y="66909"/>
                  <a:pt x="262930" y="74032"/>
                  <a:pt x="242587" y="57080"/>
                </a:cubicBezTo>
                <a:cubicBezTo>
                  <a:pt x="238195" y="53420"/>
                  <a:pt x="232781" y="51138"/>
                  <a:pt x="228317" y="47567"/>
                </a:cubicBezTo>
                <a:cubicBezTo>
                  <a:pt x="224815" y="44765"/>
                  <a:pt x="222815" y="40059"/>
                  <a:pt x="218804" y="38053"/>
                </a:cubicBezTo>
                <a:cubicBezTo>
                  <a:pt x="212957" y="35129"/>
                  <a:pt x="206120" y="34882"/>
                  <a:pt x="199778" y="33297"/>
                </a:cubicBezTo>
                <a:cubicBezTo>
                  <a:pt x="195021" y="30126"/>
                  <a:pt x="191054" y="25170"/>
                  <a:pt x="185508" y="23783"/>
                </a:cubicBezTo>
                <a:cubicBezTo>
                  <a:pt x="148635" y="14564"/>
                  <a:pt x="113535" y="21109"/>
                  <a:pt x="76106" y="23783"/>
                </a:cubicBezTo>
                <a:lnTo>
                  <a:pt x="47566" y="42810"/>
                </a:lnTo>
                <a:lnTo>
                  <a:pt x="33296" y="52323"/>
                </a:lnTo>
                <a:cubicBezTo>
                  <a:pt x="21716" y="87066"/>
                  <a:pt x="26215" y="71135"/>
                  <a:pt x="19026" y="99891"/>
                </a:cubicBezTo>
                <a:cubicBezTo>
                  <a:pt x="20612" y="115747"/>
                  <a:pt x="19097" y="132228"/>
                  <a:pt x="23783" y="147458"/>
                </a:cubicBezTo>
                <a:cubicBezTo>
                  <a:pt x="25761" y="153887"/>
                  <a:pt x="32743" y="157598"/>
                  <a:pt x="38053" y="161728"/>
                </a:cubicBezTo>
                <a:cubicBezTo>
                  <a:pt x="47078" y="168748"/>
                  <a:pt x="55745" y="177140"/>
                  <a:pt x="66592" y="180755"/>
                </a:cubicBezTo>
                <a:cubicBezTo>
                  <a:pt x="134453" y="203374"/>
                  <a:pt x="63812" y="180639"/>
                  <a:pt x="114159" y="195025"/>
                </a:cubicBezTo>
                <a:cubicBezTo>
                  <a:pt x="161887" y="208663"/>
                  <a:pt x="88023" y="189682"/>
                  <a:pt x="147455" y="204538"/>
                </a:cubicBezTo>
                <a:cubicBezTo>
                  <a:pt x="172824" y="202953"/>
                  <a:pt x="198283" y="202443"/>
                  <a:pt x="223561" y="199782"/>
                </a:cubicBezTo>
                <a:cubicBezTo>
                  <a:pt x="240013" y="198050"/>
                  <a:pt x="253190" y="183877"/>
                  <a:pt x="261614" y="171241"/>
                </a:cubicBezTo>
                <a:cubicBezTo>
                  <a:pt x="283421" y="138529"/>
                  <a:pt x="277024" y="153548"/>
                  <a:pt x="285397" y="128431"/>
                </a:cubicBezTo>
                <a:cubicBezTo>
                  <a:pt x="283811" y="112575"/>
                  <a:pt x="284223" y="96391"/>
                  <a:pt x="280640" y="80864"/>
                </a:cubicBezTo>
                <a:cubicBezTo>
                  <a:pt x="279355" y="75294"/>
                  <a:pt x="273684" y="71707"/>
                  <a:pt x="271127" y="66594"/>
                </a:cubicBezTo>
                <a:cubicBezTo>
                  <a:pt x="260401" y="45142"/>
                  <a:pt x="273895" y="58499"/>
                  <a:pt x="256857" y="38053"/>
                </a:cubicBezTo>
                <a:cubicBezTo>
                  <a:pt x="250267" y="30145"/>
                  <a:pt x="238222" y="18672"/>
                  <a:pt x="228317" y="14270"/>
                </a:cubicBezTo>
                <a:cubicBezTo>
                  <a:pt x="213419" y="7648"/>
                  <a:pt x="196570" y="3954"/>
                  <a:pt x="180751" y="0"/>
                </a:cubicBezTo>
                <a:cubicBezTo>
                  <a:pt x="142698" y="1585"/>
                  <a:pt x="104574" y="1943"/>
                  <a:pt x="66592" y="4756"/>
                </a:cubicBezTo>
                <a:cubicBezTo>
                  <a:pt x="61592" y="5126"/>
                  <a:pt x="56622" y="6933"/>
                  <a:pt x="52323" y="9513"/>
                </a:cubicBezTo>
                <a:cubicBezTo>
                  <a:pt x="45526" y="13591"/>
                  <a:pt x="36680" y="27375"/>
                  <a:pt x="33296" y="33297"/>
                </a:cubicBezTo>
                <a:cubicBezTo>
                  <a:pt x="22096" y="52898"/>
                  <a:pt x="22068" y="57469"/>
                  <a:pt x="14270" y="80864"/>
                </a:cubicBezTo>
                <a:lnTo>
                  <a:pt x="4756" y="109404"/>
                </a:lnTo>
                <a:lnTo>
                  <a:pt x="0" y="123674"/>
                </a:lnTo>
                <a:cubicBezTo>
                  <a:pt x="1585" y="136359"/>
                  <a:pt x="2469" y="149151"/>
                  <a:pt x="4756" y="161728"/>
                </a:cubicBezTo>
                <a:cubicBezTo>
                  <a:pt x="5653" y="166661"/>
                  <a:pt x="6435" y="172040"/>
                  <a:pt x="9513" y="175998"/>
                </a:cubicBezTo>
                <a:cubicBezTo>
                  <a:pt x="35536" y="209456"/>
                  <a:pt x="29989" y="198571"/>
                  <a:pt x="57079" y="214052"/>
                </a:cubicBezTo>
                <a:cubicBezTo>
                  <a:pt x="62042" y="216888"/>
                  <a:pt x="66236" y="221008"/>
                  <a:pt x="71349" y="223565"/>
                </a:cubicBezTo>
                <a:cubicBezTo>
                  <a:pt x="75834" y="225807"/>
                  <a:pt x="80782" y="227003"/>
                  <a:pt x="85619" y="228322"/>
                </a:cubicBezTo>
                <a:cubicBezTo>
                  <a:pt x="98233" y="231762"/>
                  <a:pt x="123672" y="237836"/>
                  <a:pt x="123672" y="237836"/>
                </a:cubicBezTo>
                <a:cubicBezTo>
                  <a:pt x="133185" y="236250"/>
                  <a:pt x="143182" y="236466"/>
                  <a:pt x="152212" y="233079"/>
                </a:cubicBezTo>
                <a:cubicBezTo>
                  <a:pt x="156411" y="231504"/>
                  <a:pt x="157714" y="225571"/>
                  <a:pt x="161725" y="223565"/>
                </a:cubicBezTo>
                <a:cubicBezTo>
                  <a:pt x="170694" y="219080"/>
                  <a:pt x="190264" y="214052"/>
                  <a:pt x="190264" y="214052"/>
                </a:cubicBez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6" name="Freeform 25"/>
          <p:cNvSpPr/>
          <p:nvPr/>
        </p:nvSpPr>
        <p:spPr>
          <a:xfrm flipH="1">
            <a:off x="3314537" y="5697424"/>
            <a:ext cx="229141" cy="237836"/>
          </a:xfrm>
          <a:custGeom>
            <a:avLst/>
            <a:gdLst>
              <a:gd name="connsiteX0" fmla="*/ 76106 w 285420"/>
              <a:gd name="connsiteY0" fmla="*/ 19026 h 237836"/>
              <a:gd name="connsiteX1" fmla="*/ 52323 w 285420"/>
              <a:gd name="connsiteY1" fmla="*/ 33297 h 237836"/>
              <a:gd name="connsiteX2" fmla="*/ 42809 w 285420"/>
              <a:gd name="connsiteY2" fmla="*/ 47567 h 237836"/>
              <a:gd name="connsiteX3" fmla="*/ 28540 w 285420"/>
              <a:gd name="connsiteY3" fmla="*/ 95134 h 237836"/>
              <a:gd name="connsiteX4" fmla="*/ 47566 w 285420"/>
              <a:gd name="connsiteY4" fmla="*/ 161728 h 237836"/>
              <a:gd name="connsiteX5" fmla="*/ 90376 w 285420"/>
              <a:gd name="connsiteY5" fmla="*/ 180755 h 237836"/>
              <a:gd name="connsiteX6" fmla="*/ 104645 w 285420"/>
              <a:gd name="connsiteY6" fmla="*/ 185512 h 237836"/>
              <a:gd name="connsiteX7" fmla="*/ 218804 w 285420"/>
              <a:gd name="connsiteY7" fmla="*/ 180755 h 237836"/>
              <a:gd name="connsiteX8" fmla="*/ 233074 w 285420"/>
              <a:gd name="connsiteY8" fmla="*/ 175998 h 237836"/>
              <a:gd name="connsiteX9" fmla="*/ 266370 w 285420"/>
              <a:gd name="connsiteY9" fmla="*/ 166485 h 237836"/>
              <a:gd name="connsiteX10" fmla="*/ 285397 w 285420"/>
              <a:gd name="connsiteY10" fmla="*/ 142701 h 237836"/>
              <a:gd name="connsiteX11" fmla="*/ 275884 w 285420"/>
              <a:gd name="connsiteY11" fmla="*/ 95134 h 237836"/>
              <a:gd name="connsiteX12" fmla="*/ 266370 w 285420"/>
              <a:gd name="connsiteY12" fmla="*/ 85621 h 237836"/>
              <a:gd name="connsiteX13" fmla="*/ 242587 w 285420"/>
              <a:gd name="connsiteY13" fmla="*/ 57080 h 237836"/>
              <a:gd name="connsiteX14" fmla="*/ 228317 w 285420"/>
              <a:gd name="connsiteY14" fmla="*/ 47567 h 237836"/>
              <a:gd name="connsiteX15" fmla="*/ 218804 w 285420"/>
              <a:gd name="connsiteY15" fmla="*/ 38053 h 237836"/>
              <a:gd name="connsiteX16" fmla="*/ 199778 w 285420"/>
              <a:gd name="connsiteY16" fmla="*/ 33297 h 237836"/>
              <a:gd name="connsiteX17" fmla="*/ 185508 w 285420"/>
              <a:gd name="connsiteY17" fmla="*/ 23783 h 237836"/>
              <a:gd name="connsiteX18" fmla="*/ 76106 w 285420"/>
              <a:gd name="connsiteY18" fmla="*/ 23783 h 237836"/>
              <a:gd name="connsiteX19" fmla="*/ 47566 w 285420"/>
              <a:gd name="connsiteY19" fmla="*/ 42810 h 237836"/>
              <a:gd name="connsiteX20" fmla="*/ 33296 w 285420"/>
              <a:gd name="connsiteY20" fmla="*/ 52323 h 237836"/>
              <a:gd name="connsiteX21" fmla="*/ 19026 w 285420"/>
              <a:gd name="connsiteY21" fmla="*/ 99891 h 237836"/>
              <a:gd name="connsiteX22" fmla="*/ 23783 w 285420"/>
              <a:gd name="connsiteY22" fmla="*/ 147458 h 237836"/>
              <a:gd name="connsiteX23" fmla="*/ 38053 w 285420"/>
              <a:gd name="connsiteY23" fmla="*/ 161728 h 237836"/>
              <a:gd name="connsiteX24" fmla="*/ 66592 w 285420"/>
              <a:gd name="connsiteY24" fmla="*/ 180755 h 237836"/>
              <a:gd name="connsiteX25" fmla="*/ 114159 w 285420"/>
              <a:gd name="connsiteY25" fmla="*/ 195025 h 237836"/>
              <a:gd name="connsiteX26" fmla="*/ 147455 w 285420"/>
              <a:gd name="connsiteY26" fmla="*/ 204538 h 237836"/>
              <a:gd name="connsiteX27" fmla="*/ 223561 w 285420"/>
              <a:gd name="connsiteY27" fmla="*/ 199782 h 237836"/>
              <a:gd name="connsiteX28" fmla="*/ 261614 w 285420"/>
              <a:gd name="connsiteY28" fmla="*/ 171241 h 237836"/>
              <a:gd name="connsiteX29" fmla="*/ 285397 w 285420"/>
              <a:gd name="connsiteY29" fmla="*/ 128431 h 237836"/>
              <a:gd name="connsiteX30" fmla="*/ 280640 w 285420"/>
              <a:gd name="connsiteY30" fmla="*/ 80864 h 237836"/>
              <a:gd name="connsiteX31" fmla="*/ 271127 w 285420"/>
              <a:gd name="connsiteY31" fmla="*/ 66594 h 237836"/>
              <a:gd name="connsiteX32" fmla="*/ 256857 w 285420"/>
              <a:gd name="connsiteY32" fmla="*/ 38053 h 237836"/>
              <a:gd name="connsiteX33" fmla="*/ 228317 w 285420"/>
              <a:gd name="connsiteY33" fmla="*/ 14270 h 237836"/>
              <a:gd name="connsiteX34" fmla="*/ 180751 w 285420"/>
              <a:gd name="connsiteY34" fmla="*/ 0 h 237836"/>
              <a:gd name="connsiteX35" fmla="*/ 66592 w 285420"/>
              <a:gd name="connsiteY35" fmla="*/ 4756 h 237836"/>
              <a:gd name="connsiteX36" fmla="*/ 52323 w 285420"/>
              <a:gd name="connsiteY36" fmla="*/ 9513 h 237836"/>
              <a:gd name="connsiteX37" fmla="*/ 33296 w 285420"/>
              <a:gd name="connsiteY37" fmla="*/ 33297 h 237836"/>
              <a:gd name="connsiteX38" fmla="*/ 14270 w 285420"/>
              <a:gd name="connsiteY38" fmla="*/ 80864 h 237836"/>
              <a:gd name="connsiteX39" fmla="*/ 4756 w 285420"/>
              <a:gd name="connsiteY39" fmla="*/ 109404 h 237836"/>
              <a:gd name="connsiteX40" fmla="*/ 0 w 285420"/>
              <a:gd name="connsiteY40" fmla="*/ 123674 h 237836"/>
              <a:gd name="connsiteX41" fmla="*/ 4756 w 285420"/>
              <a:gd name="connsiteY41" fmla="*/ 161728 h 237836"/>
              <a:gd name="connsiteX42" fmla="*/ 9513 w 285420"/>
              <a:gd name="connsiteY42" fmla="*/ 175998 h 237836"/>
              <a:gd name="connsiteX43" fmla="*/ 57079 w 285420"/>
              <a:gd name="connsiteY43" fmla="*/ 214052 h 237836"/>
              <a:gd name="connsiteX44" fmla="*/ 71349 w 285420"/>
              <a:gd name="connsiteY44" fmla="*/ 223565 h 237836"/>
              <a:gd name="connsiteX45" fmla="*/ 85619 w 285420"/>
              <a:gd name="connsiteY45" fmla="*/ 228322 h 237836"/>
              <a:gd name="connsiteX46" fmla="*/ 123672 w 285420"/>
              <a:gd name="connsiteY46" fmla="*/ 237836 h 237836"/>
              <a:gd name="connsiteX47" fmla="*/ 152212 w 285420"/>
              <a:gd name="connsiteY47" fmla="*/ 233079 h 237836"/>
              <a:gd name="connsiteX48" fmla="*/ 161725 w 285420"/>
              <a:gd name="connsiteY48" fmla="*/ 223565 h 237836"/>
              <a:gd name="connsiteX49" fmla="*/ 190264 w 285420"/>
              <a:gd name="connsiteY49" fmla="*/ 214052 h 237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85420" h="237836">
                <a:moveTo>
                  <a:pt x="76106" y="19026"/>
                </a:moveTo>
                <a:cubicBezTo>
                  <a:pt x="68178" y="23783"/>
                  <a:pt x="59343" y="27280"/>
                  <a:pt x="52323" y="33297"/>
                </a:cubicBezTo>
                <a:cubicBezTo>
                  <a:pt x="47982" y="37018"/>
                  <a:pt x="45131" y="42343"/>
                  <a:pt x="42809" y="47567"/>
                </a:cubicBezTo>
                <a:cubicBezTo>
                  <a:pt x="36191" y="62458"/>
                  <a:pt x="32493" y="79320"/>
                  <a:pt x="28540" y="95134"/>
                </a:cubicBezTo>
                <a:cubicBezTo>
                  <a:pt x="32767" y="141643"/>
                  <a:pt x="21349" y="139881"/>
                  <a:pt x="47566" y="161728"/>
                </a:cubicBezTo>
                <a:cubicBezTo>
                  <a:pt x="62641" y="174290"/>
                  <a:pt x="69637" y="173841"/>
                  <a:pt x="90376" y="180755"/>
                </a:cubicBezTo>
                <a:lnTo>
                  <a:pt x="104645" y="185512"/>
                </a:lnTo>
                <a:cubicBezTo>
                  <a:pt x="142698" y="183926"/>
                  <a:pt x="180822" y="183569"/>
                  <a:pt x="218804" y="180755"/>
                </a:cubicBezTo>
                <a:cubicBezTo>
                  <a:pt x="223804" y="180385"/>
                  <a:pt x="228253" y="177376"/>
                  <a:pt x="233074" y="175998"/>
                </a:cubicBezTo>
                <a:cubicBezTo>
                  <a:pt x="274900" y="164047"/>
                  <a:pt x="232144" y="177893"/>
                  <a:pt x="266370" y="166485"/>
                </a:cubicBezTo>
                <a:cubicBezTo>
                  <a:pt x="271034" y="161821"/>
                  <a:pt x="284730" y="149369"/>
                  <a:pt x="285397" y="142701"/>
                </a:cubicBezTo>
                <a:cubicBezTo>
                  <a:pt x="285773" y="138936"/>
                  <a:pt x="281572" y="104614"/>
                  <a:pt x="275884" y="95134"/>
                </a:cubicBezTo>
                <a:cubicBezTo>
                  <a:pt x="273577" y="91288"/>
                  <a:pt x="269172" y="89123"/>
                  <a:pt x="266370" y="85621"/>
                </a:cubicBezTo>
                <a:cubicBezTo>
                  <a:pt x="251401" y="66909"/>
                  <a:pt x="262930" y="74032"/>
                  <a:pt x="242587" y="57080"/>
                </a:cubicBezTo>
                <a:cubicBezTo>
                  <a:pt x="238195" y="53420"/>
                  <a:pt x="232781" y="51138"/>
                  <a:pt x="228317" y="47567"/>
                </a:cubicBezTo>
                <a:cubicBezTo>
                  <a:pt x="224815" y="44765"/>
                  <a:pt x="222815" y="40059"/>
                  <a:pt x="218804" y="38053"/>
                </a:cubicBezTo>
                <a:cubicBezTo>
                  <a:pt x="212957" y="35129"/>
                  <a:pt x="206120" y="34882"/>
                  <a:pt x="199778" y="33297"/>
                </a:cubicBezTo>
                <a:cubicBezTo>
                  <a:pt x="195021" y="30126"/>
                  <a:pt x="191054" y="25170"/>
                  <a:pt x="185508" y="23783"/>
                </a:cubicBezTo>
                <a:cubicBezTo>
                  <a:pt x="148635" y="14564"/>
                  <a:pt x="113535" y="21109"/>
                  <a:pt x="76106" y="23783"/>
                </a:cubicBezTo>
                <a:lnTo>
                  <a:pt x="47566" y="42810"/>
                </a:lnTo>
                <a:lnTo>
                  <a:pt x="33296" y="52323"/>
                </a:lnTo>
                <a:cubicBezTo>
                  <a:pt x="21716" y="87066"/>
                  <a:pt x="26215" y="71135"/>
                  <a:pt x="19026" y="99891"/>
                </a:cubicBezTo>
                <a:cubicBezTo>
                  <a:pt x="20612" y="115747"/>
                  <a:pt x="19097" y="132228"/>
                  <a:pt x="23783" y="147458"/>
                </a:cubicBezTo>
                <a:cubicBezTo>
                  <a:pt x="25761" y="153887"/>
                  <a:pt x="32743" y="157598"/>
                  <a:pt x="38053" y="161728"/>
                </a:cubicBezTo>
                <a:cubicBezTo>
                  <a:pt x="47078" y="168748"/>
                  <a:pt x="55745" y="177140"/>
                  <a:pt x="66592" y="180755"/>
                </a:cubicBezTo>
                <a:cubicBezTo>
                  <a:pt x="134453" y="203374"/>
                  <a:pt x="63812" y="180639"/>
                  <a:pt x="114159" y="195025"/>
                </a:cubicBezTo>
                <a:cubicBezTo>
                  <a:pt x="161887" y="208663"/>
                  <a:pt x="88023" y="189682"/>
                  <a:pt x="147455" y="204538"/>
                </a:cubicBezTo>
                <a:cubicBezTo>
                  <a:pt x="172824" y="202953"/>
                  <a:pt x="198283" y="202443"/>
                  <a:pt x="223561" y="199782"/>
                </a:cubicBezTo>
                <a:cubicBezTo>
                  <a:pt x="240013" y="198050"/>
                  <a:pt x="253190" y="183877"/>
                  <a:pt x="261614" y="171241"/>
                </a:cubicBezTo>
                <a:cubicBezTo>
                  <a:pt x="283421" y="138529"/>
                  <a:pt x="277024" y="153548"/>
                  <a:pt x="285397" y="128431"/>
                </a:cubicBezTo>
                <a:cubicBezTo>
                  <a:pt x="283811" y="112575"/>
                  <a:pt x="284223" y="96391"/>
                  <a:pt x="280640" y="80864"/>
                </a:cubicBezTo>
                <a:cubicBezTo>
                  <a:pt x="279355" y="75294"/>
                  <a:pt x="273684" y="71707"/>
                  <a:pt x="271127" y="66594"/>
                </a:cubicBezTo>
                <a:cubicBezTo>
                  <a:pt x="260401" y="45142"/>
                  <a:pt x="273895" y="58499"/>
                  <a:pt x="256857" y="38053"/>
                </a:cubicBezTo>
                <a:cubicBezTo>
                  <a:pt x="250267" y="30145"/>
                  <a:pt x="238222" y="18672"/>
                  <a:pt x="228317" y="14270"/>
                </a:cubicBezTo>
                <a:cubicBezTo>
                  <a:pt x="213419" y="7648"/>
                  <a:pt x="196570" y="3954"/>
                  <a:pt x="180751" y="0"/>
                </a:cubicBezTo>
                <a:cubicBezTo>
                  <a:pt x="142698" y="1585"/>
                  <a:pt x="104574" y="1943"/>
                  <a:pt x="66592" y="4756"/>
                </a:cubicBezTo>
                <a:cubicBezTo>
                  <a:pt x="61592" y="5126"/>
                  <a:pt x="56622" y="6933"/>
                  <a:pt x="52323" y="9513"/>
                </a:cubicBezTo>
                <a:cubicBezTo>
                  <a:pt x="45526" y="13591"/>
                  <a:pt x="36680" y="27375"/>
                  <a:pt x="33296" y="33297"/>
                </a:cubicBezTo>
                <a:cubicBezTo>
                  <a:pt x="22096" y="52898"/>
                  <a:pt x="22068" y="57469"/>
                  <a:pt x="14270" y="80864"/>
                </a:cubicBezTo>
                <a:lnTo>
                  <a:pt x="4756" y="109404"/>
                </a:lnTo>
                <a:lnTo>
                  <a:pt x="0" y="123674"/>
                </a:lnTo>
                <a:cubicBezTo>
                  <a:pt x="1585" y="136359"/>
                  <a:pt x="2469" y="149151"/>
                  <a:pt x="4756" y="161728"/>
                </a:cubicBezTo>
                <a:cubicBezTo>
                  <a:pt x="5653" y="166661"/>
                  <a:pt x="6435" y="172040"/>
                  <a:pt x="9513" y="175998"/>
                </a:cubicBezTo>
                <a:cubicBezTo>
                  <a:pt x="35536" y="209456"/>
                  <a:pt x="29989" y="198571"/>
                  <a:pt x="57079" y="214052"/>
                </a:cubicBezTo>
                <a:cubicBezTo>
                  <a:pt x="62042" y="216888"/>
                  <a:pt x="66236" y="221008"/>
                  <a:pt x="71349" y="223565"/>
                </a:cubicBezTo>
                <a:cubicBezTo>
                  <a:pt x="75834" y="225807"/>
                  <a:pt x="80782" y="227003"/>
                  <a:pt x="85619" y="228322"/>
                </a:cubicBezTo>
                <a:cubicBezTo>
                  <a:pt x="98233" y="231762"/>
                  <a:pt x="123672" y="237836"/>
                  <a:pt x="123672" y="237836"/>
                </a:cubicBezTo>
                <a:cubicBezTo>
                  <a:pt x="133185" y="236250"/>
                  <a:pt x="143182" y="236466"/>
                  <a:pt x="152212" y="233079"/>
                </a:cubicBezTo>
                <a:cubicBezTo>
                  <a:pt x="156411" y="231504"/>
                  <a:pt x="157714" y="225571"/>
                  <a:pt x="161725" y="223565"/>
                </a:cubicBezTo>
                <a:cubicBezTo>
                  <a:pt x="170694" y="219080"/>
                  <a:pt x="190264" y="214052"/>
                  <a:pt x="190264" y="214052"/>
                </a:cubicBez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TextBox 20"/>
          <p:cNvSpPr txBox="1"/>
          <p:nvPr/>
        </p:nvSpPr>
        <p:spPr>
          <a:xfrm>
            <a:off x="1095280" y="6218800"/>
            <a:ext cx="4937799" cy="369332"/>
          </a:xfrm>
          <a:prstGeom prst="rect">
            <a:avLst/>
          </a:prstGeom>
          <a:noFill/>
        </p:spPr>
        <p:txBody>
          <a:bodyPr vert="horz" wrap="square" rtlCol="0">
            <a:spAutoFit/>
          </a:bodyPr>
          <a:lstStyle/>
          <a:p>
            <a:r>
              <a:rPr lang="en-US" dirty="0">
                <a:latin typeface="Handwriting - Dakota"/>
                <a:cs typeface="Handwriting - Dakota"/>
              </a:rPr>
              <a:t>Multiple forms of stigma?</a:t>
            </a:r>
          </a:p>
        </p:txBody>
      </p:sp>
      <p:sp>
        <p:nvSpPr>
          <p:cNvPr id="22" name="TextBox 21"/>
          <p:cNvSpPr txBox="1"/>
          <p:nvPr/>
        </p:nvSpPr>
        <p:spPr>
          <a:xfrm>
            <a:off x="1996964" y="2461428"/>
            <a:ext cx="2067036" cy="784830"/>
          </a:xfrm>
          <a:prstGeom prst="rect">
            <a:avLst/>
          </a:prstGeom>
          <a:noFill/>
        </p:spPr>
        <p:txBody>
          <a:bodyPr wrap="square" rtlCol="0">
            <a:spAutoFit/>
          </a:bodyPr>
          <a:lstStyle/>
          <a:p>
            <a:r>
              <a:rPr lang="en-US" sz="1500" dirty="0">
                <a:latin typeface="Handwriting - Dakota"/>
                <a:cs typeface="Handwriting - Dakota"/>
              </a:rPr>
              <a:t>What would an intersectional versions look like</a:t>
            </a:r>
            <a:r>
              <a:rPr lang="mr-IN" sz="1500" dirty="0">
                <a:latin typeface="Handwriting - Dakota"/>
                <a:cs typeface="Handwriting - Dakota"/>
              </a:rPr>
              <a:t>…</a:t>
            </a:r>
            <a:r>
              <a:rPr lang="en-US" sz="1500" dirty="0">
                <a:latin typeface="Handwriting - Dakota"/>
                <a:cs typeface="Handwriting - Dakota"/>
              </a:rPr>
              <a:t>?</a:t>
            </a:r>
          </a:p>
        </p:txBody>
      </p:sp>
      <p:sp>
        <p:nvSpPr>
          <p:cNvPr id="25" name="Freeform 24"/>
          <p:cNvSpPr/>
          <p:nvPr/>
        </p:nvSpPr>
        <p:spPr>
          <a:xfrm>
            <a:off x="1240118" y="6618941"/>
            <a:ext cx="756178" cy="14941"/>
          </a:xfrm>
          <a:custGeom>
            <a:avLst/>
            <a:gdLst>
              <a:gd name="connsiteX0" fmla="*/ 0 w 756178"/>
              <a:gd name="connsiteY0" fmla="*/ 0 h 14941"/>
              <a:gd name="connsiteX1" fmla="*/ 747058 w 756178"/>
              <a:gd name="connsiteY1" fmla="*/ 14941 h 14941"/>
              <a:gd name="connsiteX2" fmla="*/ 612588 w 756178"/>
              <a:gd name="connsiteY2" fmla="*/ 0 h 14941"/>
              <a:gd name="connsiteX3" fmla="*/ 732117 w 756178"/>
              <a:gd name="connsiteY3" fmla="*/ 14941 h 14941"/>
            </a:gdLst>
            <a:ahLst/>
            <a:cxnLst>
              <a:cxn ang="0">
                <a:pos x="connsiteX0" y="connsiteY0"/>
              </a:cxn>
              <a:cxn ang="0">
                <a:pos x="connsiteX1" y="connsiteY1"/>
              </a:cxn>
              <a:cxn ang="0">
                <a:pos x="connsiteX2" y="connsiteY2"/>
              </a:cxn>
              <a:cxn ang="0">
                <a:pos x="connsiteX3" y="connsiteY3"/>
              </a:cxn>
            </a:cxnLst>
            <a:rect l="l" t="t" r="r" b="b"/>
            <a:pathLst>
              <a:path w="756178" h="14941">
                <a:moveTo>
                  <a:pt x="0" y="0"/>
                </a:moveTo>
                <a:cubicBezTo>
                  <a:pt x="249019" y="4980"/>
                  <a:pt x="497989" y="14941"/>
                  <a:pt x="747058" y="14941"/>
                </a:cubicBezTo>
                <a:cubicBezTo>
                  <a:pt x="792157" y="14941"/>
                  <a:pt x="657687" y="0"/>
                  <a:pt x="612588" y="0"/>
                </a:cubicBezTo>
                <a:cubicBezTo>
                  <a:pt x="572435" y="0"/>
                  <a:pt x="732117" y="14941"/>
                  <a:pt x="732117" y="14941"/>
                </a:cubicBezTo>
              </a:path>
            </a:pathLst>
          </a:custGeom>
          <a:ln>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7" name="Freeform 26"/>
          <p:cNvSpPr/>
          <p:nvPr/>
        </p:nvSpPr>
        <p:spPr>
          <a:xfrm>
            <a:off x="2580879" y="3226201"/>
            <a:ext cx="896470" cy="345256"/>
          </a:xfrm>
          <a:custGeom>
            <a:avLst/>
            <a:gdLst>
              <a:gd name="connsiteX0" fmla="*/ 0 w 896470"/>
              <a:gd name="connsiteY0" fmla="*/ 0 h 345256"/>
              <a:gd name="connsiteX1" fmla="*/ 14941 w 896470"/>
              <a:gd name="connsiteY1" fmla="*/ 119530 h 345256"/>
              <a:gd name="connsiteX2" fmla="*/ 164353 w 896470"/>
              <a:gd name="connsiteY2" fmla="*/ 239059 h 345256"/>
              <a:gd name="connsiteX3" fmla="*/ 254000 w 896470"/>
              <a:gd name="connsiteY3" fmla="*/ 254000 h 345256"/>
              <a:gd name="connsiteX4" fmla="*/ 343647 w 896470"/>
              <a:gd name="connsiteY4" fmla="*/ 283883 h 345256"/>
              <a:gd name="connsiteX5" fmla="*/ 388470 w 896470"/>
              <a:gd name="connsiteY5" fmla="*/ 298824 h 345256"/>
              <a:gd name="connsiteX6" fmla="*/ 508000 w 896470"/>
              <a:gd name="connsiteY6" fmla="*/ 313765 h 345256"/>
              <a:gd name="connsiteX7" fmla="*/ 657412 w 896470"/>
              <a:gd name="connsiteY7" fmla="*/ 343648 h 345256"/>
              <a:gd name="connsiteX8" fmla="*/ 896470 w 896470"/>
              <a:gd name="connsiteY8" fmla="*/ 343648 h 345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96470" h="345256">
                <a:moveTo>
                  <a:pt x="0" y="0"/>
                </a:moveTo>
                <a:cubicBezTo>
                  <a:pt x="4980" y="39843"/>
                  <a:pt x="-3016" y="83616"/>
                  <a:pt x="14941" y="119530"/>
                </a:cubicBezTo>
                <a:cubicBezTo>
                  <a:pt x="36562" y="162772"/>
                  <a:pt x="110943" y="223036"/>
                  <a:pt x="164353" y="239059"/>
                </a:cubicBezTo>
                <a:cubicBezTo>
                  <a:pt x="193370" y="247764"/>
                  <a:pt x="224118" y="249020"/>
                  <a:pt x="254000" y="254000"/>
                </a:cubicBezTo>
                <a:lnTo>
                  <a:pt x="343647" y="283883"/>
                </a:lnTo>
                <a:cubicBezTo>
                  <a:pt x="358588" y="288863"/>
                  <a:pt x="372842" y="296871"/>
                  <a:pt x="388470" y="298824"/>
                </a:cubicBezTo>
                <a:cubicBezTo>
                  <a:pt x="428313" y="303804"/>
                  <a:pt x="468393" y="307164"/>
                  <a:pt x="508000" y="313765"/>
                </a:cubicBezTo>
                <a:cubicBezTo>
                  <a:pt x="583948" y="326423"/>
                  <a:pt x="566994" y="339538"/>
                  <a:pt x="657412" y="343648"/>
                </a:cubicBezTo>
                <a:cubicBezTo>
                  <a:pt x="737016" y="347267"/>
                  <a:pt x="816784" y="343648"/>
                  <a:pt x="896470" y="343648"/>
                </a:cubicBez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8" name="Freeform 27"/>
          <p:cNvSpPr/>
          <p:nvPr/>
        </p:nvSpPr>
        <p:spPr>
          <a:xfrm>
            <a:off x="3316941" y="3435378"/>
            <a:ext cx="179294" cy="283882"/>
          </a:xfrm>
          <a:custGeom>
            <a:avLst/>
            <a:gdLst>
              <a:gd name="connsiteX0" fmla="*/ 0 w 179294"/>
              <a:gd name="connsiteY0" fmla="*/ 283882 h 283882"/>
              <a:gd name="connsiteX1" fmla="*/ 74706 w 179294"/>
              <a:gd name="connsiteY1" fmla="*/ 224118 h 283882"/>
              <a:gd name="connsiteX2" fmla="*/ 179294 w 179294"/>
              <a:gd name="connsiteY2" fmla="*/ 119529 h 283882"/>
              <a:gd name="connsiteX3" fmla="*/ 134471 w 179294"/>
              <a:gd name="connsiteY3" fmla="*/ 89647 h 283882"/>
              <a:gd name="connsiteX4" fmla="*/ 59765 w 179294"/>
              <a:gd name="connsiteY4" fmla="*/ 29882 h 283882"/>
              <a:gd name="connsiteX5" fmla="*/ 14941 w 179294"/>
              <a:gd name="connsiteY5" fmla="*/ 0 h 283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9294" h="283882">
                <a:moveTo>
                  <a:pt x="0" y="283882"/>
                </a:moveTo>
                <a:cubicBezTo>
                  <a:pt x="24902" y="263961"/>
                  <a:pt x="51198" y="245667"/>
                  <a:pt x="74706" y="224118"/>
                </a:cubicBezTo>
                <a:cubicBezTo>
                  <a:pt x="111050" y="190802"/>
                  <a:pt x="179294" y="119529"/>
                  <a:pt x="179294" y="119529"/>
                </a:cubicBezTo>
                <a:cubicBezTo>
                  <a:pt x="164353" y="109568"/>
                  <a:pt x="148493" y="100864"/>
                  <a:pt x="134471" y="89647"/>
                </a:cubicBezTo>
                <a:cubicBezTo>
                  <a:pt x="88151" y="52592"/>
                  <a:pt x="121075" y="60537"/>
                  <a:pt x="59765" y="29882"/>
                </a:cubicBezTo>
                <a:cubicBezTo>
                  <a:pt x="10216" y="5107"/>
                  <a:pt x="14941" y="33302"/>
                  <a:pt x="14941" y="0"/>
                </a:cubicBez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7" name="Freeform 36"/>
          <p:cNvSpPr/>
          <p:nvPr/>
        </p:nvSpPr>
        <p:spPr>
          <a:xfrm flipH="1">
            <a:off x="1932165" y="3343253"/>
            <a:ext cx="222629" cy="283882"/>
          </a:xfrm>
          <a:custGeom>
            <a:avLst/>
            <a:gdLst>
              <a:gd name="connsiteX0" fmla="*/ 0 w 179294"/>
              <a:gd name="connsiteY0" fmla="*/ 283882 h 283882"/>
              <a:gd name="connsiteX1" fmla="*/ 74706 w 179294"/>
              <a:gd name="connsiteY1" fmla="*/ 224118 h 283882"/>
              <a:gd name="connsiteX2" fmla="*/ 179294 w 179294"/>
              <a:gd name="connsiteY2" fmla="*/ 119529 h 283882"/>
              <a:gd name="connsiteX3" fmla="*/ 134471 w 179294"/>
              <a:gd name="connsiteY3" fmla="*/ 89647 h 283882"/>
              <a:gd name="connsiteX4" fmla="*/ 59765 w 179294"/>
              <a:gd name="connsiteY4" fmla="*/ 29882 h 283882"/>
              <a:gd name="connsiteX5" fmla="*/ 14941 w 179294"/>
              <a:gd name="connsiteY5" fmla="*/ 0 h 283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9294" h="283882">
                <a:moveTo>
                  <a:pt x="0" y="283882"/>
                </a:moveTo>
                <a:cubicBezTo>
                  <a:pt x="24902" y="263961"/>
                  <a:pt x="51198" y="245667"/>
                  <a:pt x="74706" y="224118"/>
                </a:cubicBezTo>
                <a:cubicBezTo>
                  <a:pt x="111050" y="190802"/>
                  <a:pt x="179294" y="119529"/>
                  <a:pt x="179294" y="119529"/>
                </a:cubicBezTo>
                <a:cubicBezTo>
                  <a:pt x="164353" y="109568"/>
                  <a:pt x="148493" y="100864"/>
                  <a:pt x="134471" y="89647"/>
                </a:cubicBezTo>
                <a:cubicBezTo>
                  <a:pt x="88151" y="52592"/>
                  <a:pt x="121075" y="60537"/>
                  <a:pt x="59765" y="29882"/>
                </a:cubicBezTo>
                <a:cubicBezTo>
                  <a:pt x="10216" y="5107"/>
                  <a:pt x="14941" y="33302"/>
                  <a:pt x="14941" y="0"/>
                </a:cubicBez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Freeform 30"/>
          <p:cNvSpPr/>
          <p:nvPr/>
        </p:nvSpPr>
        <p:spPr>
          <a:xfrm>
            <a:off x="2003158" y="3246258"/>
            <a:ext cx="576191" cy="254000"/>
          </a:xfrm>
          <a:custGeom>
            <a:avLst/>
            <a:gdLst>
              <a:gd name="connsiteX0" fmla="*/ 576191 w 576191"/>
              <a:gd name="connsiteY0" fmla="*/ 0 h 254000"/>
              <a:gd name="connsiteX1" fmla="*/ 569996 w 576191"/>
              <a:gd name="connsiteY1" fmla="*/ 74342 h 254000"/>
              <a:gd name="connsiteX2" fmla="*/ 557605 w 576191"/>
              <a:gd name="connsiteY2" fmla="*/ 111512 h 254000"/>
              <a:gd name="connsiteX3" fmla="*/ 520435 w 576191"/>
              <a:gd name="connsiteY3" fmla="*/ 130098 h 254000"/>
              <a:gd name="connsiteX4" fmla="*/ 489459 w 576191"/>
              <a:gd name="connsiteY4" fmla="*/ 154878 h 254000"/>
              <a:gd name="connsiteX5" fmla="*/ 464678 w 576191"/>
              <a:gd name="connsiteY5" fmla="*/ 173464 h 254000"/>
              <a:gd name="connsiteX6" fmla="*/ 402727 w 576191"/>
              <a:gd name="connsiteY6" fmla="*/ 192049 h 254000"/>
              <a:gd name="connsiteX7" fmla="*/ 377947 w 576191"/>
              <a:gd name="connsiteY7" fmla="*/ 204439 h 254000"/>
              <a:gd name="connsiteX8" fmla="*/ 272630 w 576191"/>
              <a:gd name="connsiteY8" fmla="*/ 223025 h 254000"/>
              <a:gd name="connsiteX9" fmla="*/ 99166 w 576191"/>
              <a:gd name="connsiteY9" fmla="*/ 229220 h 254000"/>
              <a:gd name="connsiteX10" fmla="*/ 49605 w 576191"/>
              <a:gd name="connsiteY10" fmla="*/ 241610 h 254000"/>
              <a:gd name="connsiteX11" fmla="*/ 12435 w 576191"/>
              <a:gd name="connsiteY11" fmla="*/ 254000 h 254000"/>
              <a:gd name="connsiteX12" fmla="*/ 44 w 576191"/>
              <a:gd name="connsiteY12" fmla="*/ 235415 h 2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6191" h="254000">
                <a:moveTo>
                  <a:pt x="576191" y="0"/>
                </a:moveTo>
                <a:cubicBezTo>
                  <a:pt x="574126" y="24781"/>
                  <a:pt x="574084" y="49814"/>
                  <a:pt x="569996" y="74342"/>
                </a:cubicBezTo>
                <a:cubicBezTo>
                  <a:pt x="567849" y="87225"/>
                  <a:pt x="568472" y="104267"/>
                  <a:pt x="557605" y="111512"/>
                </a:cubicBezTo>
                <a:cubicBezTo>
                  <a:pt x="533587" y="127525"/>
                  <a:pt x="546084" y="121548"/>
                  <a:pt x="520435" y="130098"/>
                </a:cubicBezTo>
                <a:cubicBezTo>
                  <a:pt x="499712" y="150819"/>
                  <a:pt x="516813" y="135339"/>
                  <a:pt x="489459" y="154878"/>
                </a:cubicBezTo>
                <a:cubicBezTo>
                  <a:pt x="481057" y="160880"/>
                  <a:pt x="473913" y="168846"/>
                  <a:pt x="464678" y="173464"/>
                </a:cubicBezTo>
                <a:cubicBezTo>
                  <a:pt x="449595" y="181006"/>
                  <a:pt x="420513" y="187603"/>
                  <a:pt x="402727" y="192049"/>
                </a:cubicBezTo>
                <a:cubicBezTo>
                  <a:pt x="394467" y="196179"/>
                  <a:pt x="386708" y="201519"/>
                  <a:pt x="377947" y="204439"/>
                </a:cubicBezTo>
                <a:cubicBezTo>
                  <a:pt x="343965" y="215767"/>
                  <a:pt x="308281" y="221098"/>
                  <a:pt x="272630" y="223025"/>
                </a:cubicBezTo>
                <a:cubicBezTo>
                  <a:pt x="214856" y="226148"/>
                  <a:pt x="156987" y="227155"/>
                  <a:pt x="99166" y="229220"/>
                </a:cubicBezTo>
                <a:cubicBezTo>
                  <a:pt x="42775" y="248017"/>
                  <a:pt x="131838" y="219183"/>
                  <a:pt x="49605" y="241610"/>
                </a:cubicBezTo>
                <a:cubicBezTo>
                  <a:pt x="37005" y="245046"/>
                  <a:pt x="12435" y="254000"/>
                  <a:pt x="12435" y="254000"/>
                </a:cubicBezTo>
                <a:cubicBezTo>
                  <a:pt x="-1416" y="240150"/>
                  <a:pt x="44" y="247451"/>
                  <a:pt x="44" y="235415"/>
                </a:cubicBez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8" name="TextBox 37"/>
          <p:cNvSpPr txBox="1"/>
          <p:nvPr/>
        </p:nvSpPr>
        <p:spPr>
          <a:xfrm>
            <a:off x="5046828" y="6047053"/>
            <a:ext cx="3870851" cy="369332"/>
          </a:xfrm>
          <a:prstGeom prst="rect">
            <a:avLst/>
          </a:prstGeom>
          <a:noFill/>
        </p:spPr>
        <p:txBody>
          <a:bodyPr wrap="square" rtlCol="0">
            <a:spAutoFit/>
          </a:bodyPr>
          <a:lstStyle/>
          <a:p>
            <a:r>
              <a:rPr lang="en-US" b="1" dirty="0">
                <a:latin typeface="Handwriting - Dakota"/>
                <a:cs typeface="Handwriting - Dakota"/>
              </a:rPr>
              <a:t>Exhaustive across</a:t>
            </a:r>
          </a:p>
        </p:txBody>
      </p:sp>
      <p:sp>
        <p:nvSpPr>
          <p:cNvPr id="32" name="TextBox 31"/>
          <p:cNvSpPr txBox="1"/>
          <p:nvPr/>
        </p:nvSpPr>
        <p:spPr>
          <a:xfrm>
            <a:off x="5358323" y="6312424"/>
            <a:ext cx="1819043" cy="369332"/>
          </a:xfrm>
          <a:prstGeom prst="rect">
            <a:avLst/>
          </a:prstGeom>
          <a:noFill/>
        </p:spPr>
        <p:txBody>
          <a:bodyPr wrap="square" rtlCol="0">
            <a:spAutoFit/>
          </a:bodyPr>
          <a:lstStyle/>
          <a:p>
            <a:r>
              <a:rPr lang="en-US" b="1" dirty="0">
                <a:latin typeface="Handwriting - Dakota"/>
                <a:cs typeface="Handwriting - Dakota"/>
              </a:rPr>
              <a:t>cultures?</a:t>
            </a:r>
            <a:endParaRPr lang="en-US" dirty="0"/>
          </a:p>
        </p:txBody>
      </p:sp>
      <p:sp>
        <p:nvSpPr>
          <p:cNvPr id="41" name="Freeform 40"/>
          <p:cNvSpPr/>
          <p:nvPr/>
        </p:nvSpPr>
        <p:spPr>
          <a:xfrm>
            <a:off x="4999306" y="5084380"/>
            <a:ext cx="447469" cy="1038533"/>
          </a:xfrm>
          <a:custGeom>
            <a:avLst/>
            <a:gdLst>
              <a:gd name="connsiteX0" fmla="*/ 121604 w 447469"/>
              <a:gd name="connsiteY0" fmla="*/ 22390 h 1038533"/>
              <a:gd name="connsiteX1" fmla="*/ 418860 w 447469"/>
              <a:gd name="connsiteY1" fmla="*/ 35900 h 1038533"/>
              <a:gd name="connsiteX2" fmla="*/ 405349 w 447469"/>
              <a:gd name="connsiteY2" fmla="*/ 346629 h 1038533"/>
              <a:gd name="connsiteX3" fmla="*/ 391837 w 447469"/>
              <a:gd name="connsiteY3" fmla="*/ 414179 h 1038533"/>
              <a:gd name="connsiteX4" fmla="*/ 364814 w 447469"/>
              <a:gd name="connsiteY4" fmla="*/ 549279 h 1038533"/>
              <a:gd name="connsiteX5" fmla="*/ 351302 w 447469"/>
              <a:gd name="connsiteY5" fmla="*/ 711398 h 1038533"/>
              <a:gd name="connsiteX6" fmla="*/ 364814 w 447469"/>
              <a:gd name="connsiteY6" fmla="*/ 981598 h 1038533"/>
              <a:gd name="connsiteX7" fmla="*/ 337790 w 447469"/>
              <a:gd name="connsiteY7" fmla="*/ 1008618 h 1038533"/>
              <a:gd name="connsiteX8" fmla="*/ 121604 w 447469"/>
              <a:gd name="connsiteY8" fmla="*/ 1022128 h 1038533"/>
              <a:gd name="connsiteX9" fmla="*/ 81069 w 447469"/>
              <a:gd name="connsiteY9" fmla="*/ 1035638 h 1038533"/>
              <a:gd name="connsiteX10" fmla="*/ 94581 w 447469"/>
              <a:gd name="connsiteY10" fmla="*/ 995108 h 1038533"/>
              <a:gd name="connsiteX11" fmla="*/ 175651 w 447469"/>
              <a:gd name="connsiteY11" fmla="*/ 968088 h 1038533"/>
              <a:gd name="connsiteX12" fmla="*/ 324279 w 447469"/>
              <a:gd name="connsiteY12" fmla="*/ 981598 h 1038533"/>
              <a:gd name="connsiteX13" fmla="*/ 364814 w 447469"/>
              <a:gd name="connsiteY13" fmla="*/ 1008618 h 1038533"/>
              <a:gd name="connsiteX14" fmla="*/ 378325 w 447469"/>
              <a:gd name="connsiteY14" fmla="*/ 968088 h 1038533"/>
              <a:gd name="connsiteX15" fmla="*/ 378325 w 447469"/>
              <a:gd name="connsiteY15" fmla="*/ 522259 h 1038533"/>
              <a:gd name="connsiteX16" fmla="*/ 391837 w 447469"/>
              <a:gd name="connsiteY16" fmla="*/ 265569 h 1038533"/>
              <a:gd name="connsiteX17" fmla="*/ 432372 w 447469"/>
              <a:gd name="connsiteY17" fmla="*/ 49410 h 1038533"/>
              <a:gd name="connsiteX18" fmla="*/ 0 w 447469"/>
              <a:gd name="connsiteY18" fmla="*/ 35900 h 1038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47469" h="1038533">
                <a:moveTo>
                  <a:pt x="121604" y="22390"/>
                </a:moveTo>
                <a:cubicBezTo>
                  <a:pt x="220689" y="26893"/>
                  <a:pt x="353540" y="-38742"/>
                  <a:pt x="418860" y="35900"/>
                </a:cubicBezTo>
                <a:cubicBezTo>
                  <a:pt x="487135" y="113919"/>
                  <a:pt x="412736" y="243218"/>
                  <a:pt x="405349" y="346629"/>
                </a:cubicBezTo>
                <a:cubicBezTo>
                  <a:pt x="403713" y="369533"/>
                  <a:pt x="395613" y="391529"/>
                  <a:pt x="391837" y="414179"/>
                </a:cubicBezTo>
                <a:cubicBezTo>
                  <a:pt x="371135" y="538373"/>
                  <a:pt x="390710" y="471596"/>
                  <a:pt x="364814" y="549279"/>
                </a:cubicBezTo>
                <a:cubicBezTo>
                  <a:pt x="360310" y="603319"/>
                  <a:pt x="351302" y="657171"/>
                  <a:pt x="351302" y="711398"/>
                </a:cubicBezTo>
                <a:cubicBezTo>
                  <a:pt x="351302" y="801577"/>
                  <a:pt x="368909" y="891512"/>
                  <a:pt x="364814" y="981598"/>
                </a:cubicBezTo>
                <a:cubicBezTo>
                  <a:pt x="364235" y="994323"/>
                  <a:pt x="350355" y="1006524"/>
                  <a:pt x="337790" y="1008618"/>
                </a:cubicBezTo>
                <a:cubicBezTo>
                  <a:pt x="266570" y="1020487"/>
                  <a:pt x="193666" y="1017625"/>
                  <a:pt x="121604" y="1022128"/>
                </a:cubicBezTo>
                <a:cubicBezTo>
                  <a:pt x="108092" y="1026631"/>
                  <a:pt x="91140" y="1045708"/>
                  <a:pt x="81069" y="1035638"/>
                </a:cubicBezTo>
                <a:cubicBezTo>
                  <a:pt x="70999" y="1025569"/>
                  <a:pt x="82992" y="1003385"/>
                  <a:pt x="94581" y="995108"/>
                </a:cubicBezTo>
                <a:cubicBezTo>
                  <a:pt x="117761" y="978553"/>
                  <a:pt x="175651" y="968088"/>
                  <a:pt x="175651" y="968088"/>
                </a:cubicBezTo>
                <a:cubicBezTo>
                  <a:pt x="225194" y="972591"/>
                  <a:pt x="275636" y="971176"/>
                  <a:pt x="324279" y="981598"/>
                </a:cubicBezTo>
                <a:cubicBezTo>
                  <a:pt x="340157" y="985000"/>
                  <a:pt x="349060" y="1012556"/>
                  <a:pt x="364814" y="1008618"/>
                </a:cubicBezTo>
                <a:cubicBezTo>
                  <a:pt x="378630" y="1005164"/>
                  <a:pt x="373821" y="981598"/>
                  <a:pt x="378325" y="968088"/>
                </a:cubicBezTo>
                <a:cubicBezTo>
                  <a:pt x="358657" y="555081"/>
                  <a:pt x="359000" y="821760"/>
                  <a:pt x="378325" y="522259"/>
                </a:cubicBezTo>
                <a:cubicBezTo>
                  <a:pt x="383842" y="436755"/>
                  <a:pt x="383583" y="350852"/>
                  <a:pt x="391837" y="265569"/>
                </a:cubicBezTo>
                <a:cubicBezTo>
                  <a:pt x="401335" y="167433"/>
                  <a:pt x="412545" y="128706"/>
                  <a:pt x="432372" y="49410"/>
                </a:cubicBezTo>
                <a:cubicBezTo>
                  <a:pt x="267926" y="-5399"/>
                  <a:pt x="406079" y="35900"/>
                  <a:pt x="0" y="35900"/>
                </a:cubicBezTo>
              </a:path>
            </a:pathLst>
          </a:custGeom>
          <a:ln w="1905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2" name="Freeform 41"/>
          <p:cNvSpPr/>
          <p:nvPr/>
        </p:nvSpPr>
        <p:spPr>
          <a:xfrm>
            <a:off x="5350608" y="5620149"/>
            <a:ext cx="451600" cy="459339"/>
          </a:xfrm>
          <a:custGeom>
            <a:avLst/>
            <a:gdLst>
              <a:gd name="connsiteX0" fmla="*/ 0 w 451600"/>
              <a:gd name="connsiteY0" fmla="*/ 0 h 459339"/>
              <a:gd name="connsiteX1" fmla="*/ 283744 w 451600"/>
              <a:gd name="connsiteY1" fmla="*/ 13510 h 459339"/>
              <a:gd name="connsiteX2" fmla="*/ 364814 w 451600"/>
              <a:gd name="connsiteY2" fmla="*/ 67550 h 459339"/>
              <a:gd name="connsiteX3" fmla="*/ 418861 w 451600"/>
              <a:gd name="connsiteY3" fmla="*/ 148609 h 459339"/>
              <a:gd name="connsiteX4" fmla="*/ 445884 w 451600"/>
              <a:gd name="connsiteY4" fmla="*/ 459339 h 4593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1600" h="459339">
                <a:moveTo>
                  <a:pt x="0" y="0"/>
                </a:moveTo>
                <a:cubicBezTo>
                  <a:pt x="94581" y="4503"/>
                  <a:pt x="190638" y="-3730"/>
                  <a:pt x="283744" y="13510"/>
                </a:cubicBezTo>
                <a:cubicBezTo>
                  <a:pt x="315678" y="19423"/>
                  <a:pt x="364814" y="67550"/>
                  <a:pt x="364814" y="67550"/>
                </a:cubicBezTo>
                <a:cubicBezTo>
                  <a:pt x="382830" y="94570"/>
                  <a:pt x="408590" y="117801"/>
                  <a:pt x="418861" y="148609"/>
                </a:cubicBezTo>
                <a:cubicBezTo>
                  <a:pt x="470096" y="302296"/>
                  <a:pt x="445884" y="201187"/>
                  <a:pt x="445884" y="459339"/>
                </a:cubicBezTo>
              </a:path>
            </a:pathLst>
          </a:custGeom>
          <a:ln>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3" name="Freeform 42"/>
          <p:cNvSpPr/>
          <p:nvPr/>
        </p:nvSpPr>
        <p:spPr>
          <a:xfrm>
            <a:off x="1594377" y="2420897"/>
            <a:ext cx="2564208" cy="848515"/>
          </a:xfrm>
          <a:custGeom>
            <a:avLst/>
            <a:gdLst>
              <a:gd name="connsiteX0" fmla="*/ 1162000 w 2837443"/>
              <a:gd name="connsiteY0" fmla="*/ 0 h 1053778"/>
              <a:gd name="connsiteX1" fmla="*/ 486419 w 2837443"/>
              <a:gd name="connsiteY1" fmla="*/ 13510 h 1053778"/>
              <a:gd name="connsiteX2" fmla="*/ 378325 w 2837443"/>
              <a:gd name="connsiteY2" fmla="*/ 40530 h 1053778"/>
              <a:gd name="connsiteX3" fmla="*/ 256721 w 2837443"/>
              <a:gd name="connsiteY3" fmla="*/ 81060 h 1053778"/>
              <a:gd name="connsiteX4" fmla="*/ 162139 w 2837443"/>
              <a:gd name="connsiteY4" fmla="*/ 162120 h 1053778"/>
              <a:gd name="connsiteX5" fmla="*/ 81069 w 2837443"/>
              <a:gd name="connsiteY5" fmla="*/ 243180 h 1053778"/>
              <a:gd name="connsiteX6" fmla="*/ 54046 w 2837443"/>
              <a:gd name="connsiteY6" fmla="*/ 297220 h 1053778"/>
              <a:gd name="connsiteX7" fmla="*/ 27023 w 2837443"/>
              <a:gd name="connsiteY7" fmla="*/ 337750 h 1053778"/>
              <a:gd name="connsiteX8" fmla="*/ 13511 w 2837443"/>
              <a:gd name="connsiteY8" fmla="*/ 391789 h 1053778"/>
              <a:gd name="connsiteX9" fmla="*/ 0 w 2837443"/>
              <a:gd name="connsiteY9" fmla="*/ 432319 h 1053778"/>
              <a:gd name="connsiteX10" fmla="*/ 13511 w 2837443"/>
              <a:gd name="connsiteY10" fmla="*/ 729539 h 1053778"/>
              <a:gd name="connsiteX11" fmla="*/ 108093 w 2837443"/>
              <a:gd name="connsiteY11" fmla="*/ 851129 h 1053778"/>
              <a:gd name="connsiteX12" fmla="*/ 148628 w 2837443"/>
              <a:gd name="connsiteY12" fmla="*/ 864639 h 1053778"/>
              <a:gd name="connsiteX13" fmla="*/ 202674 w 2837443"/>
              <a:gd name="connsiteY13" fmla="*/ 891658 h 1053778"/>
              <a:gd name="connsiteX14" fmla="*/ 378325 w 2837443"/>
              <a:gd name="connsiteY14" fmla="*/ 932188 h 1053778"/>
              <a:gd name="connsiteX15" fmla="*/ 432372 w 2837443"/>
              <a:gd name="connsiteY15" fmla="*/ 945698 h 1053778"/>
              <a:gd name="connsiteX16" fmla="*/ 675581 w 2837443"/>
              <a:gd name="connsiteY16" fmla="*/ 972718 h 1053778"/>
              <a:gd name="connsiteX17" fmla="*/ 837721 w 2837443"/>
              <a:gd name="connsiteY17" fmla="*/ 999738 h 1053778"/>
              <a:gd name="connsiteX18" fmla="*/ 932303 w 2837443"/>
              <a:gd name="connsiteY18" fmla="*/ 1013248 h 1053778"/>
              <a:gd name="connsiteX19" fmla="*/ 1067419 w 2837443"/>
              <a:gd name="connsiteY19" fmla="*/ 1026758 h 1053778"/>
              <a:gd name="connsiteX20" fmla="*/ 1445745 w 2837443"/>
              <a:gd name="connsiteY20" fmla="*/ 1053778 h 1053778"/>
              <a:gd name="connsiteX21" fmla="*/ 2040257 w 2837443"/>
              <a:gd name="connsiteY21" fmla="*/ 1040268 h 1053778"/>
              <a:gd name="connsiteX22" fmla="*/ 2094303 w 2837443"/>
              <a:gd name="connsiteY22" fmla="*/ 1026758 h 1053778"/>
              <a:gd name="connsiteX23" fmla="*/ 2202396 w 2837443"/>
              <a:gd name="connsiteY23" fmla="*/ 1013248 h 1053778"/>
              <a:gd name="connsiteX24" fmla="*/ 2351024 w 2837443"/>
              <a:gd name="connsiteY24" fmla="*/ 986228 h 1053778"/>
              <a:gd name="connsiteX25" fmla="*/ 2391559 w 2837443"/>
              <a:gd name="connsiteY25" fmla="*/ 972718 h 1053778"/>
              <a:gd name="connsiteX26" fmla="*/ 2513164 w 2837443"/>
              <a:gd name="connsiteY26" fmla="*/ 959208 h 1053778"/>
              <a:gd name="connsiteX27" fmla="*/ 2607745 w 2837443"/>
              <a:gd name="connsiteY27" fmla="*/ 932188 h 1053778"/>
              <a:gd name="connsiteX28" fmla="*/ 2702327 w 2837443"/>
              <a:gd name="connsiteY28" fmla="*/ 905168 h 1053778"/>
              <a:gd name="connsiteX29" fmla="*/ 2769885 w 2837443"/>
              <a:gd name="connsiteY29" fmla="*/ 864639 h 1053778"/>
              <a:gd name="connsiteX30" fmla="*/ 2837443 w 2837443"/>
              <a:gd name="connsiteY30" fmla="*/ 783579 h 1053778"/>
              <a:gd name="connsiteX31" fmla="*/ 2810420 w 2837443"/>
              <a:gd name="connsiteY31" fmla="*/ 526889 h 1053778"/>
              <a:gd name="connsiteX32" fmla="*/ 2756373 w 2837443"/>
              <a:gd name="connsiteY32" fmla="*/ 432319 h 1053778"/>
              <a:gd name="connsiteX33" fmla="*/ 2729350 w 2837443"/>
              <a:gd name="connsiteY33" fmla="*/ 378280 h 1053778"/>
              <a:gd name="connsiteX34" fmla="*/ 2553699 w 2837443"/>
              <a:gd name="connsiteY34" fmla="*/ 256690 h 1053778"/>
              <a:gd name="connsiteX35" fmla="*/ 2472629 w 2837443"/>
              <a:gd name="connsiteY35" fmla="*/ 229670 h 1053778"/>
              <a:gd name="connsiteX36" fmla="*/ 2418583 w 2837443"/>
              <a:gd name="connsiteY36" fmla="*/ 202650 h 1053778"/>
              <a:gd name="connsiteX37" fmla="*/ 2188885 w 2837443"/>
              <a:gd name="connsiteY37" fmla="*/ 175630 h 1053778"/>
              <a:gd name="connsiteX38" fmla="*/ 1945675 w 2837443"/>
              <a:gd name="connsiteY38" fmla="*/ 148610 h 1053778"/>
              <a:gd name="connsiteX39" fmla="*/ 1810559 w 2837443"/>
              <a:gd name="connsiteY39" fmla="*/ 121590 h 1053778"/>
              <a:gd name="connsiteX40" fmla="*/ 1675443 w 2837443"/>
              <a:gd name="connsiteY40" fmla="*/ 81060 h 1053778"/>
              <a:gd name="connsiteX41" fmla="*/ 1351163 w 2837443"/>
              <a:gd name="connsiteY41" fmla="*/ 54040 h 1053778"/>
              <a:gd name="connsiteX42" fmla="*/ 1229559 w 2837443"/>
              <a:gd name="connsiteY42" fmla="*/ 40530 h 1053778"/>
              <a:gd name="connsiteX43" fmla="*/ 824209 w 2837443"/>
              <a:gd name="connsiteY43" fmla="*/ 54040 h 1053778"/>
              <a:gd name="connsiteX44" fmla="*/ 756651 w 2837443"/>
              <a:gd name="connsiteY44" fmla="*/ 81060 h 1053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2837443" h="1053778">
                <a:moveTo>
                  <a:pt x="1162000" y="0"/>
                </a:moveTo>
                <a:cubicBezTo>
                  <a:pt x="936806" y="4503"/>
                  <a:pt x="711357" y="1877"/>
                  <a:pt x="486419" y="13510"/>
                </a:cubicBezTo>
                <a:cubicBezTo>
                  <a:pt x="449329" y="15428"/>
                  <a:pt x="413956" y="30052"/>
                  <a:pt x="378325" y="40530"/>
                </a:cubicBezTo>
                <a:cubicBezTo>
                  <a:pt x="337334" y="52585"/>
                  <a:pt x="256721" y="81060"/>
                  <a:pt x="256721" y="81060"/>
                </a:cubicBezTo>
                <a:cubicBezTo>
                  <a:pt x="168209" y="169558"/>
                  <a:pt x="332677" y="7105"/>
                  <a:pt x="162139" y="162120"/>
                </a:cubicBezTo>
                <a:cubicBezTo>
                  <a:pt x="133861" y="187824"/>
                  <a:pt x="81069" y="243180"/>
                  <a:pt x="81069" y="243180"/>
                </a:cubicBezTo>
                <a:cubicBezTo>
                  <a:pt x="72061" y="261193"/>
                  <a:pt x="64039" y="279734"/>
                  <a:pt x="54046" y="297220"/>
                </a:cubicBezTo>
                <a:cubicBezTo>
                  <a:pt x="45989" y="311318"/>
                  <a:pt x="33420" y="322826"/>
                  <a:pt x="27023" y="337750"/>
                </a:cubicBezTo>
                <a:cubicBezTo>
                  <a:pt x="19708" y="354816"/>
                  <a:pt x="18612" y="373936"/>
                  <a:pt x="13511" y="391789"/>
                </a:cubicBezTo>
                <a:cubicBezTo>
                  <a:pt x="9598" y="405482"/>
                  <a:pt x="4504" y="418809"/>
                  <a:pt x="0" y="432319"/>
                </a:cubicBezTo>
                <a:cubicBezTo>
                  <a:pt x="4504" y="531392"/>
                  <a:pt x="-3925" y="631908"/>
                  <a:pt x="13511" y="729539"/>
                </a:cubicBezTo>
                <a:cubicBezTo>
                  <a:pt x="17139" y="749851"/>
                  <a:pt x="80494" y="832732"/>
                  <a:pt x="108093" y="851129"/>
                </a:cubicBezTo>
                <a:cubicBezTo>
                  <a:pt x="119944" y="859029"/>
                  <a:pt x="135537" y="859029"/>
                  <a:pt x="148628" y="864639"/>
                </a:cubicBezTo>
                <a:cubicBezTo>
                  <a:pt x="167141" y="872572"/>
                  <a:pt x="183566" y="885290"/>
                  <a:pt x="202674" y="891658"/>
                </a:cubicBezTo>
                <a:cubicBezTo>
                  <a:pt x="268900" y="913730"/>
                  <a:pt x="314014" y="917898"/>
                  <a:pt x="378325" y="932188"/>
                </a:cubicBezTo>
                <a:cubicBezTo>
                  <a:pt x="396453" y="936216"/>
                  <a:pt x="414101" y="942376"/>
                  <a:pt x="432372" y="945698"/>
                </a:cubicBezTo>
                <a:cubicBezTo>
                  <a:pt x="514561" y="960640"/>
                  <a:pt x="591521" y="965077"/>
                  <a:pt x="675581" y="972718"/>
                </a:cubicBezTo>
                <a:cubicBezTo>
                  <a:pt x="769477" y="996189"/>
                  <a:pt x="702165" y="981666"/>
                  <a:pt x="837721" y="999738"/>
                </a:cubicBezTo>
                <a:cubicBezTo>
                  <a:pt x="869289" y="1003947"/>
                  <a:pt x="900674" y="1009527"/>
                  <a:pt x="932303" y="1013248"/>
                </a:cubicBezTo>
                <a:cubicBezTo>
                  <a:pt x="977256" y="1018536"/>
                  <a:pt x="1022342" y="1022661"/>
                  <a:pt x="1067419" y="1026758"/>
                </a:cubicBezTo>
                <a:cubicBezTo>
                  <a:pt x="1239086" y="1042362"/>
                  <a:pt x="1258540" y="1042079"/>
                  <a:pt x="1445745" y="1053778"/>
                </a:cubicBezTo>
                <a:lnTo>
                  <a:pt x="2040257" y="1040268"/>
                </a:lnTo>
                <a:cubicBezTo>
                  <a:pt x="2058811" y="1039495"/>
                  <a:pt x="2075986" y="1029810"/>
                  <a:pt x="2094303" y="1026758"/>
                </a:cubicBezTo>
                <a:cubicBezTo>
                  <a:pt x="2130120" y="1020789"/>
                  <a:pt x="2166365" y="1017751"/>
                  <a:pt x="2202396" y="1013248"/>
                </a:cubicBezTo>
                <a:cubicBezTo>
                  <a:pt x="2295357" y="982265"/>
                  <a:pt x="2182964" y="1016781"/>
                  <a:pt x="2351024" y="986228"/>
                </a:cubicBezTo>
                <a:cubicBezTo>
                  <a:pt x="2365037" y="983681"/>
                  <a:pt x="2377510" y="975059"/>
                  <a:pt x="2391559" y="972718"/>
                </a:cubicBezTo>
                <a:cubicBezTo>
                  <a:pt x="2431789" y="966014"/>
                  <a:pt x="2472629" y="963711"/>
                  <a:pt x="2513164" y="959208"/>
                </a:cubicBezTo>
                <a:cubicBezTo>
                  <a:pt x="2610353" y="926816"/>
                  <a:pt x="2488984" y="966116"/>
                  <a:pt x="2607745" y="932188"/>
                </a:cubicBezTo>
                <a:cubicBezTo>
                  <a:pt x="2743423" y="893427"/>
                  <a:pt x="2533381" y="947399"/>
                  <a:pt x="2702327" y="905168"/>
                </a:cubicBezTo>
                <a:cubicBezTo>
                  <a:pt x="2724846" y="891658"/>
                  <a:pt x="2748875" y="880394"/>
                  <a:pt x="2769885" y="864639"/>
                </a:cubicBezTo>
                <a:cubicBezTo>
                  <a:pt x="2804563" y="838634"/>
                  <a:pt x="2814555" y="817907"/>
                  <a:pt x="2837443" y="783579"/>
                </a:cubicBezTo>
                <a:cubicBezTo>
                  <a:pt x="2832030" y="696974"/>
                  <a:pt x="2844992" y="607547"/>
                  <a:pt x="2810420" y="526889"/>
                </a:cubicBezTo>
                <a:cubicBezTo>
                  <a:pt x="2775420" y="445233"/>
                  <a:pt x="2795146" y="500162"/>
                  <a:pt x="2756373" y="432319"/>
                </a:cubicBezTo>
                <a:cubicBezTo>
                  <a:pt x="2746380" y="414833"/>
                  <a:pt x="2743592" y="392520"/>
                  <a:pt x="2729350" y="378280"/>
                </a:cubicBezTo>
                <a:cubicBezTo>
                  <a:pt x="2685256" y="334192"/>
                  <a:pt x="2617036" y="282022"/>
                  <a:pt x="2553699" y="256690"/>
                </a:cubicBezTo>
                <a:cubicBezTo>
                  <a:pt x="2527251" y="246112"/>
                  <a:pt x="2498107" y="242408"/>
                  <a:pt x="2472629" y="229670"/>
                </a:cubicBezTo>
                <a:cubicBezTo>
                  <a:pt x="2454614" y="220663"/>
                  <a:pt x="2437875" y="208437"/>
                  <a:pt x="2418583" y="202650"/>
                </a:cubicBezTo>
                <a:cubicBezTo>
                  <a:pt x="2370545" y="188240"/>
                  <a:pt x="2215711" y="178405"/>
                  <a:pt x="2188885" y="175630"/>
                </a:cubicBezTo>
                <a:cubicBezTo>
                  <a:pt x="2107749" y="167238"/>
                  <a:pt x="2025660" y="164605"/>
                  <a:pt x="1945675" y="148610"/>
                </a:cubicBezTo>
                <a:cubicBezTo>
                  <a:pt x="1900636" y="139603"/>
                  <a:pt x="1854133" y="136113"/>
                  <a:pt x="1810559" y="121590"/>
                </a:cubicBezTo>
                <a:cubicBezTo>
                  <a:pt x="1768256" y="107491"/>
                  <a:pt x="1720366" y="89227"/>
                  <a:pt x="1675443" y="81060"/>
                </a:cubicBezTo>
                <a:cubicBezTo>
                  <a:pt x="1549532" y="58170"/>
                  <a:pt x="1505247" y="65891"/>
                  <a:pt x="1351163" y="54040"/>
                </a:cubicBezTo>
                <a:cubicBezTo>
                  <a:pt x="1310499" y="50912"/>
                  <a:pt x="1270094" y="45033"/>
                  <a:pt x="1229559" y="40530"/>
                </a:cubicBezTo>
                <a:cubicBezTo>
                  <a:pt x="1094442" y="45033"/>
                  <a:pt x="959167" y="46102"/>
                  <a:pt x="824209" y="54040"/>
                </a:cubicBezTo>
                <a:cubicBezTo>
                  <a:pt x="776218" y="56863"/>
                  <a:pt x="779099" y="58616"/>
                  <a:pt x="756651" y="81060"/>
                </a:cubicBezTo>
              </a:path>
            </a:pathLst>
          </a:custGeom>
          <a:ln w="1905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495531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1500"/>
                                        <p:tgtEl>
                                          <p:spTgt spid="21"/>
                                        </p:tgtEl>
                                      </p:cBhvr>
                                    </p:animEffect>
                                  </p:childTnLst>
                                </p:cTn>
                              </p:par>
                            </p:childTnLst>
                          </p:cTn>
                        </p:par>
                        <p:par>
                          <p:cTn id="8" fill="hold">
                            <p:stCondLst>
                              <p:cond delay="1500"/>
                            </p:stCondLst>
                            <p:childTnLst>
                              <p:par>
                                <p:cTn id="9" presetID="22" presetClass="entr" presetSubtype="4"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down)">
                                      <p:cBhvr>
                                        <p:cTn id="11" dur="500"/>
                                        <p:tgtEl>
                                          <p:spTgt spid="25"/>
                                        </p:tgtEl>
                                      </p:cBhvr>
                                    </p:animEffect>
                                  </p:childTnLst>
                                </p:cTn>
                              </p:par>
                            </p:childTnLst>
                          </p:cTn>
                        </p:par>
                        <p:par>
                          <p:cTn id="12" fill="hold">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left)">
                                      <p:cBhvr>
                                        <p:cTn id="15" dur="500"/>
                                        <p:tgtEl>
                                          <p:spTgt spid="20"/>
                                        </p:tgtEl>
                                      </p:cBhvr>
                                    </p:animEffect>
                                  </p:childTnLst>
                                </p:cTn>
                              </p:par>
                            </p:childTnLst>
                          </p:cTn>
                        </p:par>
                        <p:par>
                          <p:cTn id="16" fill="hold">
                            <p:stCondLst>
                              <p:cond delay="2500"/>
                            </p:stCondLst>
                            <p:childTnLst>
                              <p:par>
                                <p:cTn id="17" presetID="22" presetClass="entr" presetSubtype="1"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up)">
                                      <p:cBhvr>
                                        <p:cTn id="19" dur="500"/>
                                        <p:tgtEl>
                                          <p:spTgt spid="8"/>
                                        </p:tgtEl>
                                      </p:cBhvr>
                                    </p:animEffect>
                                  </p:childTnLst>
                                </p:cTn>
                              </p:par>
                            </p:childTnLst>
                          </p:cTn>
                        </p:par>
                        <p:par>
                          <p:cTn id="20" fill="hold">
                            <p:stCondLst>
                              <p:cond delay="3000"/>
                            </p:stCondLst>
                            <p:childTnLst>
                              <p:par>
                                <p:cTn id="21" presetID="21" presetClass="entr" presetSubtype="1"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heel(1)">
                                      <p:cBhvr>
                                        <p:cTn id="23" dur="1000"/>
                                        <p:tgtEl>
                                          <p:spTgt spid="18"/>
                                        </p:tgtEl>
                                      </p:cBhvr>
                                    </p:animEffect>
                                  </p:childTnLst>
                                </p:cTn>
                              </p:par>
                            </p:childTnLst>
                          </p:cTn>
                        </p:par>
                        <p:par>
                          <p:cTn id="24" fill="hold">
                            <p:stCondLst>
                              <p:cond delay="4000"/>
                            </p:stCondLst>
                            <p:childTnLst>
                              <p:par>
                                <p:cTn id="25" presetID="21" presetClass="entr" presetSubtype="1"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wheel(1)">
                                      <p:cBhvr>
                                        <p:cTn id="27" dur="1000"/>
                                        <p:tgtEl>
                                          <p:spTgt spid="26"/>
                                        </p:tgtEl>
                                      </p:cBhvr>
                                    </p:animEffect>
                                  </p:childTnLst>
                                </p:cTn>
                              </p:par>
                            </p:childTnLst>
                          </p:cTn>
                        </p:par>
                        <p:par>
                          <p:cTn id="28" fill="hold">
                            <p:stCondLst>
                              <p:cond delay="5000"/>
                            </p:stCondLst>
                            <p:childTnLst>
                              <p:par>
                                <p:cTn id="29" presetID="22" presetClass="entr" presetSubtype="8"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left)">
                                      <p:cBhvr>
                                        <p:cTn id="31" dur="500"/>
                                        <p:tgtEl>
                                          <p:spTgt spid="22"/>
                                        </p:tgtEl>
                                      </p:cBhvr>
                                    </p:animEffect>
                                  </p:childTnLst>
                                </p:cTn>
                              </p:par>
                            </p:childTnLst>
                          </p:cTn>
                        </p:par>
                        <p:par>
                          <p:cTn id="32" fill="hold">
                            <p:stCondLst>
                              <p:cond delay="5500"/>
                            </p:stCondLst>
                            <p:childTnLst>
                              <p:par>
                                <p:cTn id="33" presetID="22" presetClass="entr" presetSubtype="2" fill="hold" grpId="0" nodeType="after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wipe(right)">
                                      <p:cBhvr>
                                        <p:cTn id="35" dur="500"/>
                                        <p:tgtEl>
                                          <p:spTgt spid="31"/>
                                        </p:tgtEl>
                                      </p:cBhvr>
                                    </p:animEffect>
                                  </p:childTnLst>
                                </p:cTn>
                              </p:par>
                            </p:childTnLst>
                          </p:cTn>
                        </p:par>
                        <p:par>
                          <p:cTn id="36" fill="hold">
                            <p:stCondLst>
                              <p:cond delay="6000"/>
                            </p:stCondLst>
                            <p:childTnLst>
                              <p:par>
                                <p:cTn id="37" presetID="22" presetClass="entr" presetSubtype="8" fill="hold" grpId="0" nodeType="after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wipe(left)">
                                      <p:cBhvr>
                                        <p:cTn id="39" dur="500"/>
                                        <p:tgtEl>
                                          <p:spTgt spid="27"/>
                                        </p:tgtEl>
                                      </p:cBhvr>
                                    </p:animEffect>
                                  </p:childTnLst>
                                </p:cTn>
                              </p:par>
                            </p:childTnLst>
                          </p:cTn>
                        </p:par>
                        <p:par>
                          <p:cTn id="40" fill="hold">
                            <p:stCondLst>
                              <p:cond delay="6500"/>
                            </p:stCondLst>
                            <p:childTnLst>
                              <p:par>
                                <p:cTn id="41" presetID="22" presetClass="entr" presetSubtype="1" fill="hold" grpId="0"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up)">
                                      <p:cBhvr>
                                        <p:cTn id="43" dur="500"/>
                                        <p:tgtEl>
                                          <p:spTgt spid="28"/>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37"/>
                                        </p:tgtEl>
                                        <p:attrNameLst>
                                          <p:attrName>style.visibility</p:attrName>
                                        </p:attrNameLst>
                                      </p:cBhvr>
                                      <p:to>
                                        <p:strVal val="visible"/>
                                      </p:to>
                                    </p:set>
                                    <p:animEffect transition="in" filter="wipe(up)">
                                      <p:cBhvr>
                                        <p:cTn id="46" dur="500"/>
                                        <p:tgtEl>
                                          <p:spTgt spid="37"/>
                                        </p:tgtEl>
                                      </p:cBhvr>
                                    </p:animEffect>
                                  </p:childTnLst>
                                </p:cTn>
                              </p:par>
                            </p:childTnLst>
                          </p:cTn>
                        </p:par>
                        <p:par>
                          <p:cTn id="47" fill="hold">
                            <p:stCondLst>
                              <p:cond delay="7000"/>
                            </p:stCondLst>
                            <p:childTnLst>
                              <p:par>
                                <p:cTn id="48" presetID="22" presetClass="entr" presetSubtype="1" fill="hold" grpId="0" nodeType="afterEffect">
                                  <p:stCondLst>
                                    <p:cond delay="0"/>
                                  </p:stCondLst>
                                  <p:childTnLst>
                                    <p:set>
                                      <p:cBhvr>
                                        <p:cTn id="49" dur="1" fill="hold">
                                          <p:stCondLst>
                                            <p:cond delay="0"/>
                                          </p:stCondLst>
                                        </p:cTn>
                                        <p:tgtEl>
                                          <p:spTgt spid="41"/>
                                        </p:tgtEl>
                                        <p:attrNameLst>
                                          <p:attrName>style.visibility</p:attrName>
                                        </p:attrNameLst>
                                      </p:cBhvr>
                                      <p:to>
                                        <p:strVal val="visible"/>
                                      </p:to>
                                    </p:set>
                                    <p:animEffect transition="in" filter="wipe(up)">
                                      <p:cBhvr>
                                        <p:cTn id="50" dur="500"/>
                                        <p:tgtEl>
                                          <p:spTgt spid="41"/>
                                        </p:tgtEl>
                                      </p:cBhvr>
                                    </p:animEffect>
                                  </p:childTnLst>
                                </p:cTn>
                              </p:par>
                            </p:childTnLst>
                          </p:cTn>
                        </p:par>
                        <p:par>
                          <p:cTn id="51" fill="hold">
                            <p:stCondLst>
                              <p:cond delay="7500"/>
                            </p:stCondLst>
                            <p:childTnLst>
                              <p:par>
                                <p:cTn id="52" presetID="22" presetClass="entr" presetSubtype="1" fill="hold" grpId="0" nodeType="afterEffect">
                                  <p:stCondLst>
                                    <p:cond delay="0"/>
                                  </p:stCondLst>
                                  <p:childTnLst>
                                    <p:set>
                                      <p:cBhvr>
                                        <p:cTn id="53" dur="1" fill="hold">
                                          <p:stCondLst>
                                            <p:cond delay="0"/>
                                          </p:stCondLst>
                                        </p:cTn>
                                        <p:tgtEl>
                                          <p:spTgt spid="42"/>
                                        </p:tgtEl>
                                        <p:attrNameLst>
                                          <p:attrName>style.visibility</p:attrName>
                                        </p:attrNameLst>
                                      </p:cBhvr>
                                      <p:to>
                                        <p:strVal val="visible"/>
                                      </p:to>
                                    </p:set>
                                    <p:animEffect transition="in" filter="wipe(up)">
                                      <p:cBhvr>
                                        <p:cTn id="54" dur="500"/>
                                        <p:tgtEl>
                                          <p:spTgt spid="42"/>
                                        </p:tgtEl>
                                      </p:cBhvr>
                                    </p:animEffect>
                                  </p:childTnLst>
                                </p:cTn>
                              </p:par>
                            </p:childTnLst>
                          </p:cTn>
                        </p:par>
                        <p:par>
                          <p:cTn id="55" fill="hold">
                            <p:stCondLst>
                              <p:cond delay="8000"/>
                            </p:stCondLst>
                            <p:childTnLst>
                              <p:par>
                                <p:cTn id="56" presetID="22" presetClass="entr" presetSubtype="8" fill="hold" grpId="0" nodeType="afterEffect">
                                  <p:stCondLst>
                                    <p:cond delay="0"/>
                                  </p:stCondLst>
                                  <p:childTnLst>
                                    <p:set>
                                      <p:cBhvr>
                                        <p:cTn id="57" dur="1" fill="hold">
                                          <p:stCondLst>
                                            <p:cond delay="0"/>
                                          </p:stCondLst>
                                        </p:cTn>
                                        <p:tgtEl>
                                          <p:spTgt spid="38"/>
                                        </p:tgtEl>
                                        <p:attrNameLst>
                                          <p:attrName>style.visibility</p:attrName>
                                        </p:attrNameLst>
                                      </p:cBhvr>
                                      <p:to>
                                        <p:strVal val="visible"/>
                                      </p:to>
                                    </p:set>
                                    <p:animEffect transition="in" filter="wipe(left)">
                                      <p:cBhvr>
                                        <p:cTn id="58" dur="500"/>
                                        <p:tgtEl>
                                          <p:spTgt spid="38"/>
                                        </p:tgtEl>
                                      </p:cBhvr>
                                    </p:animEffect>
                                  </p:childTnLst>
                                </p:cTn>
                              </p:par>
                            </p:childTnLst>
                          </p:cTn>
                        </p:par>
                        <p:par>
                          <p:cTn id="59" fill="hold">
                            <p:stCondLst>
                              <p:cond delay="8500"/>
                            </p:stCondLst>
                            <p:childTnLst>
                              <p:par>
                                <p:cTn id="60" presetID="22" presetClass="entr" presetSubtype="8" fill="hold" grpId="0" nodeType="after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wipe(left)">
                                      <p:cBhvr>
                                        <p:cTn id="62" dur="500"/>
                                        <p:tgtEl>
                                          <p:spTgt spid="32"/>
                                        </p:tgtEl>
                                      </p:cBhvr>
                                    </p:animEffect>
                                  </p:childTnLst>
                                </p:cTn>
                              </p:par>
                            </p:childTnLst>
                          </p:cTn>
                        </p:par>
                        <p:par>
                          <p:cTn id="63" fill="hold">
                            <p:stCondLst>
                              <p:cond delay="9000"/>
                            </p:stCondLst>
                            <p:childTnLst>
                              <p:par>
                                <p:cTn id="64" presetID="21" presetClass="entr" presetSubtype="1" fill="hold" grpId="0" nodeType="afterEffect">
                                  <p:stCondLst>
                                    <p:cond delay="0"/>
                                  </p:stCondLst>
                                  <p:childTnLst>
                                    <p:set>
                                      <p:cBhvr>
                                        <p:cTn id="65" dur="1" fill="hold">
                                          <p:stCondLst>
                                            <p:cond delay="0"/>
                                          </p:stCondLst>
                                        </p:cTn>
                                        <p:tgtEl>
                                          <p:spTgt spid="43"/>
                                        </p:tgtEl>
                                        <p:attrNameLst>
                                          <p:attrName>style.visibility</p:attrName>
                                        </p:attrNameLst>
                                      </p:cBhvr>
                                      <p:to>
                                        <p:strVal val="visible"/>
                                      </p:to>
                                    </p:set>
                                    <p:animEffect transition="in" filter="wheel(1)">
                                      <p:cBhvr>
                                        <p:cTn id="66" dur="20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0" grpId="0"/>
      <p:bldP spid="18" grpId="0" animBg="1"/>
      <p:bldP spid="26" grpId="0" animBg="1"/>
      <p:bldP spid="21" grpId="0"/>
      <p:bldP spid="22" grpId="0"/>
      <p:bldP spid="25" grpId="0" animBg="1"/>
      <p:bldP spid="27" grpId="0" animBg="1"/>
      <p:bldP spid="28" grpId="0" animBg="1"/>
      <p:bldP spid="37" grpId="0" animBg="1"/>
      <p:bldP spid="31" grpId="0" animBg="1"/>
      <p:bldP spid="38" grpId="0"/>
      <p:bldP spid="32" grpId="0"/>
      <p:bldP spid="41" grpId="0" animBg="1"/>
      <p:bldP spid="42" grpId="0" animBg="1"/>
      <p:bldP spid="43"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a:spLocks noChangeAspect="1"/>
          </p:cNvSpPr>
          <p:nvPr/>
        </p:nvSpPr>
        <p:spPr>
          <a:xfrm>
            <a:off x="-6018095" y="-903136"/>
            <a:ext cx="8686800" cy="8686800"/>
          </a:xfrm>
          <a:prstGeom prst="ellipse">
            <a:avLst/>
          </a:prstGeom>
          <a:solidFill>
            <a:schemeClr val="accent5"/>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 Placeholder 2"/>
          <p:cNvSpPr>
            <a:spLocks noGrp="1"/>
          </p:cNvSpPr>
          <p:nvPr>
            <p:ph type="body" idx="1"/>
          </p:nvPr>
        </p:nvSpPr>
        <p:spPr>
          <a:xfrm>
            <a:off x="3731014" y="4680112"/>
            <a:ext cx="5004803" cy="1500187"/>
          </a:xfrm>
        </p:spPr>
        <p:txBody>
          <a:bodyPr>
            <a:noAutofit/>
          </a:bodyPr>
          <a:lstStyle/>
          <a:p>
            <a:pPr algn="r"/>
            <a:r>
              <a:rPr lang="en-US" sz="7000" dirty="0">
                <a:solidFill>
                  <a:schemeClr val="accent6">
                    <a:lumMod val="40000"/>
                    <a:lumOff val="60000"/>
                  </a:schemeClr>
                </a:solidFill>
                <a:latin typeface="Helvetica Neue UltraLight"/>
                <a:cs typeface="Helvetica Neue UltraLight"/>
              </a:rPr>
              <a:t>Study 1.</a:t>
            </a:r>
            <a:r>
              <a:rPr lang="en-US" sz="5000" dirty="0">
                <a:solidFill>
                  <a:schemeClr val="accent6">
                    <a:lumMod val="40000"/>
                    <a:lumOff val="60000"/>
                  </a:schemeClr>
                </a:solidFill>
                <a:latin typeface="Helvetica Neue UltraLight"/>
                <a:cs typeface="Helvetica Neue UltraLight"/>
              </a:rPr>
              <a:t> </a:t>
            </a:r>
          </a:p>
          <a:p>
            <a:pPr algn="r"/>
            <a:r>
              <a:rPr lang="en-US" sz="3000" dirty="0">
                <a:solidFill>
                  <a:schemeClr val="tx1"/>
                </a:solidFill>
                <a:latin typeface="Helvetica Neue Bold Condensed"/>
                <a:cs typeface="Helvetica Neue Bold Condensed"/>
              </a:rPr>
              <a:t>Are there “intersectional” </a:t>
            </a:r>
          </a:p>
          <a:p>
            <a:pPr algn="r"/>
            <a:r>
              <a:rPr lang="en-US" sz="3000" dirty="0">
                <a:solidFill>
                  <a:schemeClr val="tx1"/>
                </a:solidFill>
                <a:latin typeface="Helvetica Neue Bold Condensed"/>
                <a:cs typeface="Helvetica Neue Bold Condensed"/>
              </a:rPr>
              <a:t>forms of minority stress?</a:t>
            </a:r>
          </a:p>
          <a:p>
            <a:pPr algn="r"/>
            <a:r>
              <a:rPr lang="en-US" spc="50" dirty="0">
                <a:solidFill>
                  <a:srgbClr val="EDD3B6"/>
                </a:solidFill>
                <a:latin typeface="Helvetica Neue UltraLight"/>
                <a:cs typeface="Helvetica Neue UltraLight"/>
              </a:rPr>
              <a:t>| cross-sectional; quantitative |</a:t>
            </a:r>
          </a:p>
        </p:txBody>
      </p:sp>
    </p:spTree>
    <p:extLst>
      <p:ext uri="{BB962C8B-B14F-4D97-AF65-F5344CB8AC3E}">
        <p14:creationId xmlns:p14="http://schemas.microsoft.com/office/powerpoint/2010/main" val="198126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200" fill="hold"/>
                                        <p:tgtEl>
                                          <p:spTgt spid="3"/>
                                        </p:tgtEl>
                                        <p:attrNameLst>
                                          <p:attrName>ppt_x</p:attrName>
                                        </p:attrNameLst>
                                      </p:cBhvr>
                                      <p:tavLst>
                                        <p:tav tm="0">
                                          <p:val>
                                            <p:strVal val="1+#ppt_w/2"/>
                                          </p:val>
                                        </p:tav>
                                        <p:tav tm="100000">
                                          <p:val>
                                            <p:strVal val="#ppt_x"/>
                                          </p:val>
                                        </p:tav>
                                      </p:tavLst>
                                    </p:anim>
                                    <p:anim calcmode="lin" valueType="num">
                                      <p:cBhvr additive="base">
                                        <p:cTn id="12" dur="12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2126" y="4501958"/>
            <a:ext cx="4153436" cy="2367846"/>
          </a:xfrm>
        </p:spPr>
        <p:txBody>
          <a:bodyPr>
            <a:noAutofit/>
          </a:bodyPr>
          <a:lstStyle/>
          <a:p>
            <a:pPr marL="411480" lvl="1" indent="0">
              <a:buNone/>
            </a:pPr>
            <a:endParaRPr lang="en-US" sz="500" dirty="0"/>
          </a:p>
          <a:p>
            <a:pPr marL="411480" lvl="1" indent="0">
              <a:buNone/>
            </a:pPr>
            <a:endParaRPr lang="en-US" sz="500" dirty="0"/>
          </a:p>
          <a:p>
            <a:pPr marL="411480" lvl="1" indent="0">
              <a:buNone/>
            </a:pPr>
            <a:endParaRPr lang="en-US" sz="500" dirty="0"/>
          </a:p>
          <a:p>
            <a:pPr marL="411480" lvl="1" indent="0">
              <a:buNone/>
            </a:pPr>
            <a:endParaRPr lang="en-US" sz="500" dirty="0"/>
          </a:p>
          <a:p>
            <a:pPr marL="411480" lvl="1" indent="0">
              <a:buNone/>
            </a:pPr>
            <a:endParaRPr lang="en-US" sz="500" dirty="0"/>
          </a:p>
          <a:p>
            <a:pPr marL="411480" lvl="1" indent="0">
              <a:buNone/>
            </a:pPr>
            <a:endParaRPr lang="en-US" sz="500" dirty="0"/>
          </a:p>
          <a:p>
            <a:pPr marL="777240" lvl="2" indent="0">
              <a:buNone/>
            </a:pPr>
            <a:r>
              <a:rPr lang="en-US" sz="1600" b="1" dirty="0"/>
              <a:t>Increased</a:t>
            </a:r>
            <a:r>
              <a:rPr lang="en-US" sz="1600" dirty="0"/>
              <a:t> prevalence of </a:t>
            </a:r>
            <a:r>
              <a:rPr lang="en-US" sz="1600" b="1" dirty="0"/>
              <a:t>psychiatric disorders </a:t>
            </a:r>
            <a:r>
              <a:rPr lang="en-US" sz="1600" dirty="0"/>
              <a:t>among Black LGBTQ+ people compared with Black cisgender heterosexuals </a:t>
            </a:r>
            <a:r>
              <a:rPr lang="en-US" sz="1200" dirty="0"/>
              <a:t>(Rodriguez-</a:t>
            </a:r>
            <a:r>
              <a:rPr lang="en-US" sz="1200" dirty="0" err="1"/>
              <a:t>Seijas</a:t>
            </a:r>
            <a:r>
              <a:rPr lang="en-US" sz="1200" dirty="0"/>
              <a:t> et al. 2019)</a:t>
            </a:r>
          </a:p>
          <a:p>
            <a:pPr marL="411480" lvl="1" indent="0">
              <a:buNone/>
            </a:pPr>
            <a:endParaRPr lang="en-US" dirty="0"/>
          </a:p>
        </p:txBody>
      </p:sp>
      <p:sp>
        <p:nvSpPr>
          <p:cNvPr id="8" name="Content Placeholder 2"/>
          <p:cNvSpPr txBox="1">
            <a:spLocks/>
          </p:cNvSpPr>
          <p:nvPr/>
        </p:nvSpPr>
        <p:spPr>
          <a:xfrm>
            <a:off x="474479" y="1266650"/>
            <a:ext cx="7916244" cy="621972"/>
          </a:xfrm>
          <a:prstGeom prst="rect">
            <a:avLst/>
          </a:prstGeom>
        </p:spPr>
        <p:txBody>
          <a:bodyPr vert="horz" lIns="91440" tIns="45720" rIns="91440" bIns="45720" rtlCol="0">
            <a:no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marR="0" lvl="0" indent="0" algn="l" defTabSz="914400" rtl="0" eaLnBrk="1" fontAlgn="auto" latinLnBrk="0" hangingPunct="1">
              <a:lnSpc>
                <a:spcPct val="100000"/>
              </a:lnSpc>
              <a:spcBef>
                <a:spcPct val="20000"/>
              </a:spcBef>
              <a:spcAft>
                <a:spcPts val="0"/>
              </a:spcAft>
              <a:buClr>
                <a:srgbClr val="D16349"/>
              </a:buClr>
              <a:buSzTx/>
              <a:buFont typeface="Arial" pitchFamily="34" charset="0"/>
              <a:buNone/>
              <a:tabLst/>
              <a:defRPr/>
            </a:pPr>
            <a:r>
              <a:rPr kumimoji="0" lang="en-US" sz="2000" b="1" i="0" u="none" strike="noStrike" kern="1200" cap="none" spc="0" normalizeH="0" baseline="0" noProof="0" dirty="0">
                <a:ln>
                  <a:noFill/>
                </a:ln>
                <a:solidFill>
                  <a:srgbClr val="D16349"/>
                </a:solidFill>
                <a:effectLst/>
                <a:uLnTx/>
                <a:uFillTx/>
                <a:latin typeface="Calibri"/>
                <a:ea typeface="+mn-ea"/>
                <a:cs typeface="+mn-cs"/>
              </a:rPr>
              <a:t>Black LGBTQ+ people demonstrate alarming disparities</a:t>
            </a:r>
            <a:r>
              <a:rPr kumimoji="0" lang="mr-IN" sz="2000" b="1" i="0" u="none" strike="noStrike" kern="1200" cap="none" spc="0" normalizeH="0" baseline="0" noProof="0" dirty="0">
                <a:ln>
                  <a:noFill/>
                </a:ln>
                <a:solidFill>
                  <a:srgbClr val="D16349"/>
                </a:solidFill>
                <a:effectLst/>
                <a:uLnTx/>
                <a:uFillTx/>
                <a:latin typeface="Calibri"/>
                <a:ea typeface="+mn-ea"/>
                <a:cs typeface="Mangal" panose="02040503050203030202" pitchFamily="18" charset="0"/>
              </a:rPr>
              <a:t>…</a:t>
            </a:r>
            <a:endParaRPr kumimoji="0" lang="en-US" sz="22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Up Arrow 9"/>
          <p:cNvSpPr/>
          <p:nvPr/>
        </p:nvSpPr>
        <p:spPr>
          <a:xfrm>
            <a:off x="462125" y="2739562"/>
            <a:ext cx="927279" cy="1410237"/>
          </a:xfrm>
          <a:prstGeom prst="upArrow">
            <a:avLst>
              <a:gd name="adj1" fmla="val 50000"/>
              <a:gd name="adj2" fmla="val 45996"/>
            </a:avLst>
          </a:prstGeom>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Content Placeholder 2">
            <a:extLst>
              <a:ext uri="{FF2B5EF4-FFF2-40B4-BE49-F238E27FC236}">
                <a16:creationId xmlns:a16="http://schemas.microsoft.com/office/drawing/2014/main" id="{56EFB3C5-0A81-814F-A465-73AE45F1753B}"/>
              </a:ext>
            </a:extLst>
          </p:cNvPr>
          <p:cNvSpPr txBox="1">
            <a:spLocks/>
          </p:cNvSpPr>
          <p:nvPr/>
        </p:nvSpPr>
        <p:spPr>
          <a:xfrm>
            <a:off x="793196" y="2900536"/>
            <a:ext cx="4464604" cy="1345842"/>
          </a:xfrm>
          <a:prstGeom prst="rect">
            <a:avLst/>
          </a:prstGeom>
        </p:spPr>
        <p:txBody>
          <a:bodyPr vert="horz" lIns="91440" tIns="45720" rIns="91440" bIns="45720" rtlCol="0">
            <a:no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411480" marR="0" lvl="1" indent="0" algn="l" defTabSz="914400" rtl="0" eaLnBrk="1" fontAlgn="auto" latinLnBrk="0" hangingPunct="1">
              <a:lnSpc>
                <a:spcPct val="100000"/>
              </a:lnSpc>
              <a:spcBef>
                <a:spcPct val="20000"/>
              </a:spcBef>
              <a:spcAft>
                <a:spcPts val="0"/>
              </a:spcAft>
              <a:buClr>
                <a:srgbClr val="CCB400"/>
              </a:buClr>
              <a:buSzTx/>
              <a:buFont typeface="Arial" pitchFamily="34" charset="0"/>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411480" marR="0" lvl="1" indent="0" algn="l" defTabSz="914400" rtl="0" eaLnBrk="1" fontAlgn="auto" latinLnBrk="0" hangingPunct="1">
              <a:lnSpc>
                <a:spcPct val="100000"/>
              </a:lnSpc>
              <a:spcBef>
                <a:spcPct val="20000"/>
              </a:spcBef>
              <a:spcAft>
                <a:spcPts val="0"/>
              </a:spcAft>
              <a:buClr>
                <a:srgbClr val="CCB400"/>
              </a:buClr>
              <a:buSzTx/>
              <a:buFont typeface="Arial" pitchFamily="34" charset="0"/>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4.5x </a:t>
            </a:r>
            <a:r>
              <a:rPr kumimoji="0" lang="en-US" sz="1800" b="0" i="0" u="none" strike="noStrike" kern="1200" cap="none" spc="0" normalizeH="0" baseline="0" noProof="0" dirty="0">
                <a:ln>
                  <a:noFill/>
                </a:ln>
                <a:solidFill>
                  <a:prstClr val="black"/>
                </a:solidFill>
                <a:effectLst/>
                <a:uLnTx/>
                <a:uFillTx/>
                <a:latin typeface="Calibri"/>
                <a:ea typeface="+mn-ea"/>
                <a:cs typeface="+mn-cs"/>
              </a:rPr>
              <a:t>for </a:t>
            </a:r>
            <a:r>
              <a:rPr kumimoji="0" lang="en-US" sz="1800" b="0" i="0" u="sng" strike="noStrike" kern="1200" cap="none" spc="0" normalizeH="0" baseline="0" noProof="0" dirty="0">
                <a:ln>
                  <a:noFill/>
                </a:ln>
                <a:solidFill>
                  <a:prstClr val="black"/>
                </a:solidFill>
                <a:effectLst/>
                <a:uLnTx/>
                <a:uFillTx/>
                <a:latin typeface="Calibri"/>
                <a:ea typeface="+mn-ea"/>
                <a:cs typeface="+mn-cs"/>
              </a:rPr>
              <a:t>Black</a:t>
            </a:r>
            <a:r>
              <a:rPr kumimoji="0" lang="en-US" sz="1800" b="0" i="0" strike="noStrike" kern="1200" cap="none" spc="0" normalizeH="0" baseline="0" noProof="0" dirty="0">
                <a:ln>
                  <a:noFill/>
                </a:ln>
                <a:solidFill>
                  <a:prstClr val="black"/>
                </a:solidFill>
                <a:effectLst/>
                <a:uLnTx/>
                <a:uFillTx/>
                <a:latin typeface="Calibri"/>
                <a:ea typeface="+mn-ea"/>
                <a:cs typeface="+mn-cs"/>
              </a:rPr>
              <a:t> </a:t>
            </a:r>
            <a:r>
              <a:rPr kumimoji="0" lang="en-US" sz="1800" b="0" i="0" u="none" strike="noStrike" kern="1200" cap="none" spc="0" normalizeH="0" baseline="0" noProof="0" dirty="0">
                <a:ln>
                  <a:noFill/>
                </a:ln>
                <a:solidFill>
                  <a:prstClr val="black"/>
                </a:solidFill>
                <a:effectLst/>
                <a:uLnTx/>
                <a:uFillTx/>
                <a:latin typeface="Calibri"/>
                <a:ea typeface="+mn-ea"/>
                <a:cs typeface="+mn-cs"/>
              </a:rPr>
              <a:t>sexual minorities</a:t>
            </a:r>
          </a:p>
          <a:p>
            <a:pPr marL="411480" marR="0" lvl="1" indent="0" algn="l" defTabSz="914400" rtl="0" eaLnBrk="1" fontAlgn="auto" latinLnBrk="0" hangingPunct="1">
              <a:lnSpc>
                <a:spcPct val="100000"/>
              </a:lnSpc>
              <a:spcBef>
                <a:spcPct val="20000"/>
              </a:spcBef>
              <a:spcAft>
                <a:spcPts val="0"/>
              </a:spcAft>
              <a:buClr>
                <a:srgbClr val="CCB400"/>
              </a:buClr>
              <a:buSzTx/>
              <a:buFont typeface="Arial" pitchFamily="34" charset="0"/>
              <a:buNone/>
              <a:tabLst/>
              <a:defRPr/>
            </a:pPr>
            <a:r>
              <a:rPr kumimoji="0" lang="en-US" sz="1600" b="0" i="1" u="none" strike="noStrike" kern="1200" cap="none" spc="0" normalizeH="0" baseline="0" noProof="0" dirty="0">
                <a:ln>
                  <a:noFill/>
                </a:ln>
                <a:solidFill>
                  <a:srgbClr val="D16349"/>
                </a:solidFill>
                <a:effectLst/>
                <a:uLnTx/>
                <a:uFillTx/>
                <a:latin typeface="Calibri"/>
                <a:ea typeface="+mn-ea"/>
                <a:cs typeface="+mn-cs"/>
              </a:rPr>
              <a:t>but </a:t>
            </a:r>
          </a:p>
          <a:p>
            <a:pPr marL="411480" marR="0" lvl="1" indent="0" algn="l" defTabSz="914400" rtl="0" eaLnBrk="1" fontAlgn="auto" latinLnBrk="0" hangingPunct="1">
              <a:lnSpc>
                <a:spcPct val="100000"/>
              </a:lnSpc>
              <a:spcBef>
                <a:spcPct val="20000"/>
              </a:spcBef>
              <a:spcAft>
                <a:spcPts val="0"/>
              </a:spcAft>
              <a:buClr>
                <a:srgbClr val="CCB400"/>
              </a:buClr>
              <a:buSzTx/>
              <a:buFont typeface="Arial" pitchFamily="34" charset="0"/>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3.6x </a:t>
            </a:r>
            <a:r>
              <a:rPr kumimoji="0" lang="en-US" sz="1800" b="0" i="0" u="none" strike="noStrike" kern="1200" cap="none" spc="0" normalizeH="0" baseline="0" noProof="0" dirty="0">
                <a:ln>
                  <a:noFill/>
                </a:ln>
                <a:solidFill>
                  <a:prstClr val="black"/>
                </a:solidFill>
                <a:effectLst/>
                <a:uLnTx/>
                <a:uFillTx/>
                <a:latin typeface="Calibri"/>
                <a:ea typeface="+mn-ea"/>
                <a:cs typeface="+mn-cs"/>
              </a:rPr>
              <a:t>higher </a:t>
            </a:r>
            <a:r>
              <a:rPr kumimoji="0" lang="en-US" sz="1800" b="0" i="0" u="sng" strike="noStrike" kern="1200" cap="none" spc="0" normalizeH="0" baseline="0" noProof="0" dirty="0">
                <a:ln>
                  <a:noFill/>
                </a:ln>
                <a:solidFill>
                  <a:prstClr val="black"/>
                </a:solidFill>
                <a:effectLst/>
                <a:uLnTx/>
                <a:uFillTx/>
                <a:latin typeface="Calibri"/>
                <a:ea typeface="+mn-ea"/>
                <a:cs typeface="+mn-cs"/>
              </a:rPr>
              <a:t>White</a:t>
            </a:r>
            <a:r>
              <a:rPr kumimoji="0" lang="en-US" sz="1800" b="0" i="0" u="none" strike="noStrike" kern="1200" cap="none" spc="0" normalizeH="0" baseline="0" noProof="0" dirty="0">
                <a:ln>
                  <a:noFill/>
                </a:ln>
                <a:solidFill>
                  <a:prstClr val="black"/>
                </a:solidFill>
                <a:effectLst/>
                <a:uLnTx/>
                <a:uFillTx/>
                <a:latin typeface="Calibri"/>
                <a:ea typeface="+mn-ea"/>
                <a:cs typeface="+mn-cs"/>
              </a:rPr>
              <a:t> sexual minorities</a:t>
            </a:r>
          </a:p>
          <a:p>
            <a:pPr marL="411480" marR="0" lvl="1" indent="0" algn="l" defTabSz="914400" rtl="0" eaLnBrk="1" fontAlgn="auto" latinLnBrk="0" hangingPunct="1">
              <a:lnSpc>
                <a:spcPct val="100000"/>
              </a:lnSpc>
              <a:spcBef>
                <a:spcPct val="20000"/>
              </a:spcBef>
              <a:spcAft>
                <a:spcPts val="0"/>
              </a:spcAft>
              <a:buClr>
                <a:srgbClr val="CCB400"/>
              </a:buClr>
              <a:buSzTx/>
              <a:buFont typeface="Arial" pitchFamily="34" charset="0"/>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411480" marR="0" lvl="1" indent="0" algn="l" defTabSz="914400" rtl="0" eaLnBrk="1" fontAlgn="auto" latinLnBrk="0" hangingPunct="1">
              <a:lnSpc>
                <a:spcPct val="100000"/>
              </a:lnSpc>
              <a:spcBef>
                <a:spcPct val="20000"/>
              </a:spcBef>
              <a:spcAft>
                <a:spcPts val="0"/>
              </a:spcAft>
              <a:buClr>
                <a:srgbClr val="CCB400"/>
              </a:buClr>
              <a:buSzTx/>
              <a:buFont typeface="Arial" pitchFamily="34" charset="0"/>
              <a:buNone/>
              <a:tabLst/>
              <a:defRPr/>
            </a:pPr>
            <a:r>
              <a:rPr kumimoji="0" lang="en-US" sz="1300" b="0" i="0" u="none" strike="noStrike" kern="1200" cap="none" spc="0" normalizeH="0" baseline="0" noProof="0" dirty="0">
                <a:ln>
                  <a:noFill/>
                </a:ln>
                <a:solidFill>
                  <a:prstClr val="black"/>
                </a:solidFill>
                <a:effectLst/>
                <a:uLnTx/>
                <a:uFillTx/>
                <a:latin typeface="Calibri"/>
                <a:ea typeface="+mn-ea"/>
                <a:cs typeface="+mn-cs"/>
              </a:rPr>
              <a:t>  </a:t>
            </a:r>
            <a:endParaRPr kumimoji="0" lang="en-US" sz="500" b="0" i="0" u="none" strike="noStrike" kern="1200" cap="none" spc="0" normalizeH="0" baseline="0" noProof="0" dirty="0">
              <a:ln>
                <a:noFill/>
              </a:ln>
              <a:solidFill>
                <a:prstClr val="black"/>
              </a:solidFill>
              <a:effectLst/>
              <a:uLnTx/>
              <a:uFillTx/>
              <a:latin typeface="Calibri"/>
              <a:ea typeface="+mn-ea"/>
              <a:cs typeface="+mn-cs"/>
            </a:endParaRPr>
          </a:p>
          <a:p>
            <a:pPr marL="411480" marR="0" lvl="1" indent="0" algn="l" defTabSz="914400" rtl="0" eaLnBrk="1" fontAlgn="auto" latinLnBrk="0" hangingPunct="1">
              <a:lnSpc>
                <a:spcPct val="100000"/>
              </a:lnSpc>
              <a:spcBef>
                <a:spcPct val="20000"/>
              </a:spcBef>
              <a:spcAft>
                <a:spcPts val="0"/>
              </a:spcAft>
              <a:buClr>
                <a:srgbClr val="CCB400"/>
              </a:buClr>
              <a:buSzTx/>
              <a:buFont typeface="Arial" pitchFamily="34" charset="0"/>
              <a:buNone/>
              <a:tabLst/>
              <a:defRPr/>
            </a:pPr>
            <a:endParaRPr kumimoji="0" lang="en-US" sz="2000" b="0" i="0" u="none" strike="noStrike" kern="1200" cap="none" spc="0" normalizeH="0" baseline="0" noProof="0" dirty="0">
              <a:ln>
                <a:noFill/>
              </a:ln>
              <a:solidFill>
                <a:prstClr val="black"/>
              </a:solidFill>
              <a:effectLst/>
              <a:uLnTx/>
              <a:uFillTx/>
              <a:latin typeface="Calibri"/>
              <a:ea typeface="+mn-ea"/>
              <a:cs typeface="+mn-cs"/>
            </a:endParaRPr>
          </a:p>
        </p:txBody>
      </p:sp>
      <p:sp>
        <p:nvSpPr>
          <p:cNvPr id="18" name="Up Arrow 17">
            <a:extLst>
              <a:ext uri="{FF2B5EF4-FFF2-40B4-BE49-F238E27FC236}">
                <a16:creationId xmlns:a16="http://schemas.microsoft.com/office/drawing/2014/main" id="{0E6ED8ED-9A8F-CC4F-BEAA-14D673D8CF9B}"/>
              </a:ext>
            </a:extLst>
          </p:cNvPr>
          <p:cNvSpPr/>
          <p:nvPr/>
        </p:nvSpPr>
        <p:spPr>
          <a:xfrm>
            <a:off x="462125" y="4647125"/>
            <a:ext cx="927279" cy="1448865"/>
          </a:xfrm>
          <a:prstGeom prst="upArrow">
            <a:avLst>
              <a:gd name="adj1" fmla="val 50000"/>
              <a:gd name="adj2" fmla="val 45996"/>
            </a:avLst>
          </a:prstGeom>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9" name="Content Placeholder 2">
            <a:extLst>
              <a:ext uri="{FF2B5EF4-FFF2-40B4-BE49-F238E27FC236}">
                <a16:creationId xmlns:a16="http://schemas.microsoft.com/office/drawing/2014/main" id="{00B265F8-4CDD-0E40-9A28-1FA8B820EB20}"/>
              </a:ext>
            </a:extLst>
          </p:cNvPr>
          <p:cNvSpPr txBox="1">
            <a:spLocks/>
          </p:cNvSpPr>
          <p:nvPr/>
        </p:nvSpPr>
        <p:spPr>
          <a:xfrm>
            <a:off x="450770" y="1823672"/>
            <a:ext cx="7526681" cy="2367846"/>
          </a:xfrm>
          <a:prstGeom prst="rect">
            <a:avLst/>
          </a:prstGeom>
        </p:spPr>
        <p:txBody>
          <a:bodyPr vert="horz" lIns="91440" tIns="45720" rIns="91440" bIns="45720" rtlCol="0">
            <a:no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marR="0" lvl="0" indent="0" algn="l" defTabSz="914400" rtl="0" eaLnBrk="1" fontAlgn="auto" latinLnBrk="0" hangingPunct="1">
              <a:lnSpc>
                <a:spcPct val="100000"/>
              </a:lnSpc>
              <a:spcBef>
                <a:spcPct val="20000"/>
              </a:spcBef>
              <a:spcAft>
                <a:spcPts val="0"/>
              </a:spcAft>
              <a:buClr>
                <a:srgbClr val="D16349"/>
              </a:buClr>
              <a:buSzTx/>
              <a:buFont typeface="Arial" pitchFamily="34" charset="0"/>
              <a:buNone/>
              <a:tabLst/>
              <a:defRPr/>
            </a:pPr>
            <a:r>
              <a:rPr kumimoji="0" lang="en-US" sz="1900" b="0" i="0" u="none" strike="noStrike" kern="1200" cap="none" spc="0" normalizeH="0" baseline="0" noProof="0" dirty="0">
                <a:ln>
                  <a:noFill/>
                </a:ln>
                <a:solidFill>
                  <a:prstClr val="black"/>
                </a:solidFill>
                <a:effectLst/>
                <a:uLnTx/>
                <a:uFillTx/>
                <a:latin typeface="Calibri"/>
                <a:ea typeface="+mn-ea"/>
                <a:cs typeface="+mn-cs"/>
              </a:rPr>
              <a:t>Recent study </a:t>
            </a:r>
            <a:r>
              <a:rPr kumimoji="0" lang="en-US" sz="1400" b="0" i="0" u="none" strike="noStrike" kern="1200" cap="none" spc="0" normalizeH="0" baseline="0" noProof="0" dirty="0">
                <a:ln>
                  <a:noFill/>
                </a:ln>
                <a:solidFill>
                  <a:prstClr val="black"/>
                </a:solidFill>
                <a:effectLst/>
                <a:uLnTx/>
                <a:uFillTx/>
                <a:latin typeface="Calibri"/>
                <a:ea typeface="+mn-ea"/>
                <a:cs typeface="+mn-cs"/>
              </a:rPr>
              <a:t>(</a:t>
            </a:r>
            <a:r>
              <a:rPr kumimoji="0" lang="en-US" sz="1400" b="0" i="0" u="none" strike="noStrike" kern="1200" cap="none" spc="0" normalizeH="0" baseline="0" noProof="0" dirty="0" err="1">
                <a:ln>
                  <a:noFill/>
                </a:ln>
                <a:solidFill>
                  <a:prstClr val="black"/>
                </a:solidFill>
                <a:effectLst/>
                <a:uLnTx/>
                <a:uFillTx/>
                <a:latin typeface="Calibri"/>
                <a:ea typeface="+mn-ea"/>
                <a:cs typeface="+mn-cs"/>
              </a:rPr>
              <a:t>Layland</a:t>
            </a:r>
            <a:r>
              <a:rPr kumimoji="0" lang="en-US" sz="1400" b="0" i="0" u="none" strike="noStrike" kern="1200" cap="none" spc="0" normalizeH="0" baseline="0" noProof="0" dirty="0">
                <a:ln>
                  <a:noFill/>
                </a:ln>
                <a:solidFill>
                  <a:prstClr val="black"/>
                </a:solidFill>
                <a:effectLst/>
                <a:uLnTx/>
                <a:uFillTx/>
                <a:latin typeface="Calibri"/>
                <a:ea typeface="+mn-ea"/>
                <a:cs typeface="+mn-cs"/>
              </a:rPr>
              <a:t> et al. 2020) </a:t>
            </a:r>
            <a:r>
              <a:rPr kumimoji="0" lang="en-US" sz="1900" b="0" i="0" u="none" strike="noStrike" kern="1200" cap="none" spc="0" normalizeH="0" baseline="0" noProof="0" dirty="0">
                <a:ln>
                  <a:noFill/>
                </a:ln>
                <a:solidFill>
                  <a:prstClr val="black"/>
                </a:solidFill>
                <a:effectLst/>
                <a:uLnTx/>
                <a:uFillTx/>
                <a:latin typeface="Calibri"/>
                <a:ea typeface="+mn-ea"/>
                <a:cs typeface="+mn-cs"/>
              </a:rPr>
              <a:t>found that reporting sexual minority stress increases odds of </a:t>
            </a:r>
            <a:r>
              <a:rPr kumimoji="0" lang="en-US" sz="1900" b="1" i="0" u="none" strike="noStrike" kern="1200" cap="none" spc="0" normalizeH="0" baseline="0" noProof="0" dirty="0">
                <a:ln>
                  <a:noFill/>
                </a:ln>
                <a:solidFill>
                  <a:prstClr val="black"/>
                </a:solidFill>
                <a:effectLst/>
                <a:uLnTx/>
                <a:uFillTx/>
                <a:latin typeface="Calibri"/>
                <a:ea typeface="+mn-ea"/>
                <a:cs typeface="+mn-cs"/>
              </a:rPr>
              <a:t>suicide attempts </a:t>
            </a:r>
            <a:r>
              <a:rPr kumimoji="0" lang="en-US" sz="1900" b="0" i="0" u="none" strike="noStrike" kern="1200" cap="none" spc="0" normalizeH="0" baseline="0" noProof="0" dirty="0">
                <a:ln>
                  <a:noFill/>
                </a:ln>
                <a:solidFill>
                  <a:prstClr val="black"/>
                </a:solidFill>
                <a:effectLst/>
                <a:uLnTx/>
                <a:uFillTx/>
                <a:latin typeface="Calibri"/>
                <a:ea typeface="+mn-ea"/>
                <a:cs typeface="+mn-cs"/>
              </a:rPr>
              <a:t>regardless of race, but</a:t>
            </a:r>
            <a:r>
              <a:rPr kumimoji="0" lang="en-US" sz="1900" b="1" i="0" u="none" strike="noStrike" kern="1200" cap="none" spc="0" normalizeH="0" baseline="0" noProof="0" dirty="0">
                <a:ln>
                  <a:noFill/>
                </a:ln>
                <a:solidFill>
                  <a:prstClr val="black"/>
                </a:solidFill>
                <a:effectLst/>
                <a:uLnTx/>
                <a:uFillTx/>
                <a:latin typeface="Calibri"/>
                <a:ea typeface="+mn-ea"/>
                <a:cs typeface="+mn-cs"/>
              </a:rPr>
              <a:t> </a:t>
            </a:r>
            <a:r>
              <a:rPr kumimoji="0" lang="en-US" sz="1900" b="0" i="0" u="none" strike="noStrike" kern="1200" cap="none" spc="0" normalizeH="0" baseline="0" noProof="0" dirty="0">
                <a:ln>
                  <a:noFill/>
                </a:ln>
                <a:solidFill>
                  <a:prstClr val="black"/>
                </a:solidFill>
                <a:effectLst/>
                <a:uLnTx/>
                <a:uFillTx/>
                <a:latin typeface="Calibri"/>
                <a:ea typeface="+mn-ea"/>
                <a:cs typeface="+mn-cs"/>
              </a:rPr>
              <a:t>differentially…</a:t>
            </a:r>
          </a:p>
          <a:p>
            <a:pPr marL="411480" marR="0" lvl="1" indent="0" algn="l" defTabSz="914400" rtl="0" eaLnBrk="1" fontAlgn="auto" latinLnBrk="0" hangingPunct="1">
              <a:lnSpc>
                <a:spcPct val="100000"/>
              </a:lnSpc>
              <a:spcBef>
                <a:spcPct val="20000"/>
              </a:spcBef>
              <a:spcAft>
                <a:spcPts val="0"/>
              </a:spcAft>
              <a:buClr>
                <a:srgbClr val="CCB400"/>
              </a:buClr>
              <a:buSzTx/>
              <a:buFont typeface="Arial" pitchFamily="34" charset="0"/>
              <a:buNone/>
              <a:tabLst/>
              <a:defRPr/>
            </a:pPr>
            <a:endParaRPr kumimoji="0" lang="en-US" sz="20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20" name="Picture 19" descr="blackpain.jpg">
            <a:extLst>
              <a:ext uri="{FF2B5EF4-FFF2-40B4-BE49-F238E27FC236}">
                <a16:creationId xmlns:a16="http://schemas.microsoft.com/office/drawing/2014/main" id="{DC10799B-7E3B-154D-B845-8C0D47660C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87616" y="2685112"/>
            <a:ext cx="2704450" cy="1891424"/>
          </a:xfrm>
          <a:prstGeom prst="rect">
            <a:avLst/>
          </a:prstGeom>
        </p:spPr>
      </p:pic>
      <p:sp>
        <p:nvSpPr>
          <p:cNvPr id="14" name="Title 1">
            <a:extLst>
              <a:ext uri="{FF2B5EF4-FFF2-40B4-BE49-F238E27FC236}">
                <a16:creationId xmlns:a16="http://schemas.microsoft.com/office/drawing/2014/main" id="{096922AB-AFCE-A045-8E60-3CE357B184AB}"/>
              </a:ext>
            </a:extLst>
          </p:cNvPr>
          <p:cNvSpPr txBox="1">
            <a:spLocks/>
          </p:cNvSpPr>
          <p:nvPr/>
        </p:nvSpPr>
        <p:spPr>
          <a:xfrm>
            <a:off x="498188" y="282218"/>
            <a:ext cx="7916244" cy="11430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100" normalizeH="0" baseline="0" noProof="0" dirty="0">
                <a:ln>
                  <a:noFill/>
                </a:ln>
                <a:solidFill>
                  <a:srgbClr val="646B86"/>
                </a:solidFill>
                <a:effectLst/>
                <a:uLnTx/>
                <a:uFillTx/>
                <a:latin typeface="Cambria"/>
                <a:ea typeface="+mj-ea"/>
                <a:cs typeface="+mj-cs"/>
              </a:rPr>
              <a:t>LGBTQ+ people of color </a:t>
            </a:r>
            <a:r>
              <a:rPr kumimoji="0" lang="en-US" sz="3000" b="0" i="0" u="none" strike="noStrike" kern="1200" cap="none" spc="-100" normalizeH="0" baseline="0" noProof="0" dirty="0">
                <a:ln>
                  <a:noFill/>
                </a:ln>
                <a:solidFill>
                  <a:prstClr val="black"/>
                </a:solidFill>
                <a:effectLst/>
                <a:uLnTx/>
                <a:uFillTx/>
                <a:latin typeface="Cambria"/>
                <a:ea typeface="+mj-ea"/>
                <a:cs typeface="+mj-cs"/>
              </a:rPr>
              <a:t>| </a:t>
            </a:r>
            <a:r>
              <a:rPr kumimoji="0" lang="en-US" sz="3200" b="0" i="0" u="none" strike="noStrike" kern="1200" cap="none" spc="-100" normalizeH="0" baseline="0" noProof="0" dirty="0">
                <a:ln>
                  <a:noFill/>
                </a:ln>
                <a:solidFill>
                  <a:prstClr val="black"/>
                </a:solidFill>
                <a:effectLst/>
                <a:uLnTx/>
                <a:uFillTx/>
                <a:latin typeface="Cambria"/>
                <a:ea typeface="+mj-ea"/>
                <a:cs typeface="+mj-cs"/>
              </a:rPr>
              <a:t>Mental health</a:t>
            </a:r>
          </a:p>
        </p:txBody>
      </p:sp>
      <p:pic>
        <p:nvPicPr>
          <p:cNvPr id="4" name="Picture 3">
            <a:extLst>
              <a:ext uri="{FF2B5EF4-FFF2-40B4-BE49-F238E27FC236}">
                <a16:creationId xmlns:a16="http://schemas.microsoft.com/office/drawing/2014/main" id="{7D212FE9-D03B-DEFA-E59D-53B4501E2C22}"/>
              </a:ext>
            </a:extLst>
          </p:cNvPr>
          <p:cNvPicPr>
            <a:picLocks noChangeAspect="1"/>
          </p:cNvPicPr>
          <p:nvPr/>
        </p:nvPicPr>
        <p:blipFill>
          <a:blip r:embed="rId5"/>
          <a:stretch>
            <a:fillRect/>
          </a:stretch>
        </p:blipFill>
        <p:spPr>
          <a:xfrm>
            <a:off x="5287616" y="4735584"/>
            <a:ext cx="2704450" cy="1796386"/>
          </a:xfrm>
          <a:prstGeom prst="rect">
            <a:avLst/>
          </a:prstGeom>
        </p:spPr>
      </p:pic>
    </p:spTree>
    <p:custDataLst>
      <p:tags r:id="rId1"/>
    </p:custDataLst>
    <p:extLst>
      <p:ext uri="{BB962C8B-B14F-4D97-AF65-F5344CB8AC3E}">
        <p14:creationId xmlns:p14="http://schemas.microsoft.com/office/powerpoint/2010/main" val="1088857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7">
                                            <p:txEl>
                                              <p:pRg st="3" end="3"/>
                                            </p:txEl>
                                          </p:spTgt>
                                        </p:tgtEl>
                                        <p:attrNameLst>
                                          <p:attrName>style.visibility</p:attrName>
                                        </p:attrNameLst>
                                      </p:cBhvr>
                                      <p:to>
                                        <p:strVal val="visible"/>
                                      </p:to>
                                    </p:set>
                                    <p:animEffect transition="in" filter="fade">
                                      <p:cBhvr>
                                        <p:cTn id="15" dur="1000"/>
                                        <p:tgtEl>
                                          <p:spTgt spid="17">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7">
                                            <p:txEl>
                                              <p:pRg st="2" end="2"/>
                                            </p:txEl>
                                          </p:spTgt>
                                        </p:tgtEl>
                                        <p:attrNameLst>
                                          <p:attrName>style.visibility</p:attrName>
                                        </p:attrNameLst>
                                      </p:cBhvr>
                                      <p:to>
                                        <p:strVal val="visible"/>
                                      </p:to>
                                    </p:set>
                                    <p:animEffect transition="in" filter="fade">
                                      <p:cBhvr>
                                        <p:cTn id="18" dur="1000"/>
                                        <p:tgtEl>
                                          <p:spTgt spid="17">
                                            <p:txEl>
                                              <p:pRg st="2" end="2"/>
                                            </p:txEl>
                                          </p:spTgt>
                                        </p:tgtEl>
                                      </p:cBhvr>
                                    </p:animEffect>
                                  </p:childTnLst>
                                </p:cTn>
                              </p:par>
                            </p:childTnLst>
                          </p:cTn>
                        </p:par>
                        <p:par>
                          <p:cTn id="19" fill="hold">
                            <p:stCondLst>
                              <p:cond delay="1000"/>
                            </p:stCondLst>
                            <p:childTnLst>
                              <p:par>
                                <p:cTn id="20" presetID="22" presetClass="entr" presetSubtype="4"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down)">
                                      <p:cBhvr>
                                        <p:cTn id="22" dur="2000"/>
                                        <p:tgtEl>
                                          <p:spTgt spid="10"/>
                                        </p:tgtEl>
                                      </p:cBhvr>
                                    </p:animEffect>
                                  </p:childTnLst>
                                </p:cTn>
                              </p:par>
                            </p:childTnLst>
                          </p:cTn>
                        </p:par>
                        <p:par>
                          <p:cTn id="23" fill="hold">
                            <p:stCondLst>
                              <p:cond delay="3000"/>
                            </p:stCondLst>
                            <p:childTnLst>
                              <p:par>
                                <p:cTn id="24" presetID="10" presetClass="entr" presetSubtype="0" fill="hold" nodeType="afterEffect">
                                  <p:stCondLst>
                                    <p:cond delay="0"/>
                                  </p:stCondLst>
                                  <p:childTnLst>
                                    <p:set>
                                      <p:cBhvr>
                                        <p:cTn id="25" dur="1" fill="hold">
                                          <p:stCondLst>
                                            <p:cond delay="0"/>
                                          </p:stCondLst>
                                        </p:cTn>
                                        <p:tgtEl>
                                          <p:spTgt spid="17">
                                            <p:txEl>
                                              <p:pRg st="1" end="1"/>
                                            </p:txEl>
                                          </p:spTgt>
                                        </p:tgtEl>
                                        <p:attrNameLst>
                                          <p:attrName>style.visibility</p:attrName>
                                        </p:attrNameLst>
                                      </p:cBhvr>
                                      <p:to>
                                        <p:strVal val="visible"/>
                                      </p:to>
                                    </p:set>
                                    <p:animEffect transition="in" filter="fade">
                                      <p:cBhvr>
                                        <p:cTn id="26" dur="1000"/>
                                        <p:tgtEl>
                                          <p:spTgt spid="17">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500"/>
                                        <p:tgtEl>
                                          <p:spTgt spid="4"/>
                                        </p:tgtEl>
                                      </p:cBhvr>
                                    </p:animEffect>
                                  </p:childTnLst>
                                </p:cTn>
                              </p:par>
                              <p:par>
                                <p:cTn id="32" presetID="10" presetClass="entr" presetSubtype="0" fill="hold" nodeType="with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Effect transition="in" filter="fade">
                                      <p:cBhvr>
                                        <p:cTn id="34" dur="500"/>
                                        <p:tgtEl>
                                          <p:spTgt spid="3">
                                            <p:txEl>
                                              <p:pRg st="6" end="6"/>
                                            </p:txEl>
                                          </p:spTgt>
                                        </p:tgtEl>
                                      </p:cBhvr>
                                    </p:animEffect>
                                  </p:childTnLst>
                                </p:cTn>
                              </p:par>
                            </p:childTnLst>
                          </p:cTn>
                        </p:par>
                        <p:par>
                          <p:cTn id="35" fill="hold">
                            <p:stCondLst>
                              <p:cond delay="500"/>
                            </p:stCondLst>
                            <p:childTnLst>
                              <p:par>
                                <p:cTn id="36" presetID="22" presetClass="entr" presetSubtype="4" fill="hold" grpId="0" nodeType="after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wipe(down)">
                                      <p:cBhvr>
                                        <p:cTn id="38"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8"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74638"/>
            <a:ext cx="7954705" cy="1143000"/>
          </a:xfrm>
        </p:spPr>
        <p:txBody>
          <a:bodyPr>
            <a:normAutofit fontScale="90000"/>
          </a:bodyPr>
          <a:lstStyle/>
          <a:p>
            <a:r>
              <a:rPr lang="en-US" dirty="0"/>
              <a:t>Identifying an Intersectional Proximal Stressor</a:t>
            </a:r>
            <a:endParaRPr lang="en-US" dirty="0">
              <a:solidFill>
                <a:schemeClr val="accent1"/>
              </a:solidFill>
            </a:endParaRPr>
          </a:p>
        </p:txBody>
      </p:sp>
      <p:sp>
        <p:nvSpPr>
          <p:cNvPr id="3" name="Content Placeholder 2"/>
          <p:cNvSpPr>
            <a:spLocks noGrp="1"/>
          </p:cNvSpPr>
          <p:nvPr>
            <p:ph idx="1"/>
          </p:nvPr>
        </p:nvSpPr>
        <p:spPr>
          <a:xfrm>
            <a:off x="457200" y="1800420"/>
            <a:ext cx="4325920" cy="4544552"/>
          </a:xfrm>
        </p:spPr>
        <p:txBody>
          <a:bodyPr>
            <a:noAutofit/>
          </a:bodyPr>
          <a:lstStyle/>
          <a:p>
            <a:r>
              <a:rPr lang="en-US" sz="2000" dirty="0"/>
              <a:t>Morales (1989) created 5-stage model of LGBQ racial/ethnic minority identity development.</a:t>
            </a:r>
          </a:p>
          <a:p>
            <a:endParaRPr lang="en-US" sz="1000" dirty="0"/>
          </a:p>
          <a:p>
            <a:r>
              <a:rPr lang="en-US" sz="2000" dirty="0"/>
              <a:t>Third stage, </a:t>
            </a:r>
            <a:r>
              <a:rPr lang="en-US" sz="2000" i="1" dirty="0"/>
              <a:t>conflicts in allegiances</a:t>
            </a:r>
            <a:r>
              <a:rPr lang="en-US" sz="2000" dirty="0"/>
              <a:t> – internal </a:t>
            </a:r>
            <a:r>
              <a:rPr lang="en-US" sz="2000" dirty="0">
                <a:sym typeface="Wingdings"/>
              </a:rPr>
              <a:t>s</a:t>
            </a:r>
            <a:r>
              <a:rPr lang="en-US" sz="2000" dirty="0"/>
              <a:t>ense that one’s race and sexual orientation incompatible.</a:t>
            </a:r>
          </a:p>
          <a:p>
            <a:endParaRPr lang="en-US" sz="1000" dirty="0"/>
          </a:p>
          <a:p>
            <a:r>
              <a:rPr lang="en-US" sz="2000" dirty="0"/>
              <a:t>Although discussed in clinical/theoretical literature, but little empirical investigation. </a:t>
            </a:r>
          </a:p>
          <a:p>
            <a:pPr marL="114300" indent="0">
              <a:buNone/>
            </a:pPr>
            <a:endParaRPr lang="en-US" sz="1000" dirty="0"/>
          </a:p>
          <a:p>
            <a:r>
              <a:rPr lang="en-US" sz="2000" dirty="0"/>
              <a:t>Identity conflict may help explain explain racial/sexual disparities in mental health.</a:t>
            </a:r>
          </a:p>
          <a:p>
            <a:pPr marL="114300" indent="0">
              <a:buNone/>
            </a:pPr>
            <a:endParaRPr lang="en-US" sz="1500" dirty="0"/>
          </a:p>
          <a:p>
            <a:endParaRPr lang="en-US" dirty="0"/>
          </a:p>
        </p:txBody>
      </p:sp>
      <p:pic>
        <p:nvPicPr>
          <p:cNvPr id="4" name="Picture 3" descr="CIA2.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8629" y="1787340"/>
            <a:ext cx="3588249" cy="4485310"/>
          </a:xfrm>
          <a:prstGeom prst="rect">
            <a:avLst/>
          </a:prstGeom>
          <a:ln>
            <a:noFill/>
          </a:ln>
          <a:effectLst>
            <a:softEdge rad="112500"/>
          </a:effectLst>
        </p:spPr>
      </p:pic>
    </p:spTree>
    <p:custDataLst>
      <p:tags r:id="rId1"/>
    </p:custDataLst>
    <p:extLst>
      <p:ext uri="{BB962C8B-B14F-4D97-AF65-F5344CB8AC3E}">
        <p14:creationId xmlns:p14="http://schemas.microsoft.com/office/powerpoint/2010/main" val="1077316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6644" y="274638"/>
            <a:ext cx="8263468" cy="1143000"/>
          </a:xfrm>
        </p:spPr>
        <p:txBody>
          <a:bodyPr/>
          <a:lstStyle/>
          <a:p>
            <a:r>
              <a:rPr lang="en-US" dirty="0"/>
              <a:t>Measuring identity conflict </a:t>
            </a:r>
            <a:br>
              <a:rPr lang="en-US" dirty="0"/>
            </a:br>
            <a:r>
              <a:rPr lang="en-US" sz="2000" dirty="0">
                <a:solidFill>
                  <a:srgbClr val="000000"/>
                </a:solidFill>
              </a:rPr>
              <a:t>[intersectional proximal stressor]</a:t>
            </a:r>
          </a:p>
        </p:txBody>
      </p:sp>
      <p:sp>
        <p:nvSpPr>
          <p:cNvPr id="6" name="Content Placeholder 2"/>
          <p:cNvSpPr>
            <a:spLocks noGrp="1"/>
          </p:cNvSpPr>
          <p:nvPr>
            <p:ph idx="1"/>
          </p:nvPr>
        </p:nvSpPr>
        <p:spPr>
          <a:xfrm>
            <a:off x="457199" y="1552221"/>
            <a:ext cx="7620001" cy="5672664"/>
          </a:xfrm>
        </p:spPr>
        <p:txBody>
          <a:bodyPr>
            <a:noAutofit/>
          </a:bodyPr>
          <a:lstStyle/>
          <a:p>
            <a:pPr marL="114300" indent="0" algn="ctr">
              <a:spcBef>
                <a:spcPts val="0"/>
              </a:spcBef>
              <a:buNone/>
            </a:pPr>
            <a:r>
              <a:rPr lang="en-US" sz="1800" b="1" u="sng" dirty="0">
                <a:solidFill>
                  <a:schemeClr val="tx2">
                    <a:lumMod val="75000"/>
                  </a:schemeClr>
                </a:solidFill>
              </a:rPr>
              <a:t>Conflicts in Allegiances Scales</a:t>
            </a:r>
          </a:p>
          <a:p>
            <a:pPr marL="114300" indent="0">
              <a:spcBef>
                <a:spcPts val="0"/>
              </a:spcBef>
              <a:buNone/>
            </a:pPr>
            <a:endParaRPr lang="en-US" sz="500" i="1" dirty="0"/>
          </a:p>
          <a:p>
            <a:pPr marL="114300" indent="0">
              <a:spcBef>
                <a:spcPts val="0"/>
              </a:spcBef>
              <a:buNone/>
            </a:pPr>
            <a:r>
              <a:rPr lang="en-US" sz="1800" i="1" dirty="0"/>
              <a:t>Disagree                                                                                                         Agree </a:t>
            </a:r>
          </a:p>
          <a:p>
            <a:pPr marL="114300" indent="0">
              <a:spcBef>
                <a:spcPts val="0"/>
              </a:spcBef>
              <a:buNone/>
            </a:pPr>
            <a:r>
              <a:rPr lang="en-US" sz="1800" i="1" dirty="0"/>
              <a:t> Strongly                                                                                                      Strongly </a:t>
            </a:r>
          </a:p>
          <a:p>
            <a:pPr marL="114300" indent="0">
              <a:lnSpc>
                <a:spcPct val="120000"/>
              </a:lnSpc>
              <a:spcBef>
                <a:spcPts val="0"/>
              </a:spcBef>
              <a:buNone/>
            </a:pPr>
            <a:r>
              <a:rPr lang="en-US" sz="1800" dirty="0"/>
              <a:t>    </a:t>
            </a:r>
            <a:r>
              <a:rPr lang="en-US" sz="1800" b="1" dirty="0"/>
              <a:t>  </a:t>
            </a:r>
            <a:r>
              <a:rPr lang="en-US" sz="1800" b="1" dirty="0">
                <a:solidFill>
                  <a:srgbClr val="D16349"/>
                </a:solidFill>
              </a:rPr>
              <a:t>1</a:t>
            </a:r>
            <a:r>
              <a:rPr lang="en-US" sz="1800" b="1" dirty="0"/>
              <a:t> </a:t>
            </a:r>
            <a:r>
              <a:rPr lang="en-US" sz="1800" dirty="0"/>
              <a:t>- - - - - -</a:t>
            </a:r>
            <a:r>
              <a:rPr lang="en-US" sz="1800" b="1" dirty="0"/>
              <a:t> </a:t>
            </a:r>
            <a:r>
              <a:rPr lang="en-US" sz="1800" dirty="0"/>
              <a:t>- </a:t>
            </a:r>
            <a:r>
              <a:rPr lang="en-US" sz="1800" b="1" dirty="0">
                <a:solidFill>
                  <a:srgbClr val="D16349"/>
                </a:solidFill>
              </a:rPr>
              <a:t>2</a:t>
            </a:r>
            <a:r>
              <a:rPr lang="en-US" sz="1800" b="1" dirty="0"/>
              <a:t> </a:t>
            </a:r>
            <a:r>
              <a:rPr lang="en-US" sz="1800" dirty="0"/>
              <a:t>- - - - - -</a:t>
            </a:r>
            <a:r>
              <a:rPr lang="en-US" sz="1800" b="1" dirty="0"/>
              <a:t> </a:t>
            </a:r>
            <a:r>
              <a:rPr lang="en-US" sz="1800" dirty="0"/>
              <a:t>- </a:t>
            </a:r>
            <a:r>
              <a:rPr lang="en-US" sz="1800" b="1" dirty="0">
                <a:solidFill>
                  <a:srgbClr val="D16349"/>
                </a:solidFill>
              </a:rPr>
              <a:t>3</a:t>
            </a:r>
            <a:r>
              <a:rPr lang="en-US" sz="1800" b="1" dirty="0"/>
              <a:t> </a:t>
            </a:r>
            <a:r>
              <a:rPr lang="en-US" sz="1800" dirty="0"/>
              <a:t>- - - - - -</a:t>
            </a:r>
            <a:r>
              <a:rPr lang="en-US" sz="1800" b="1" dirty="0"/>
              <a:t> </a:t>
            </a:r>
            <a:r>
              <a:rPr lang="en-US" sz="1800" dirty="0"/>
              <a:t>- </a:t>
            </a:r>
            <a:r>
              <a:rPr lang="en-US" sz="1800" b="1" dirty="0">
                <a:solidFill>
                  <a:srgbClr val="D16349"/>
                </a:solidFill>
              </a:rPr>
              <a:t>4</a:t>
            </a:r>
            <a:r>
              <a:rPr lang="en-US" sz="1800" b="1" dirty="0"/>
              <a:t> </a:t>
            </a:r>
            <a:r>
              <a:rPr lang="en-US" sz="1800" dirty="0"/>
              <a:t>- - - - - -</a:t>
            </a:r>
            <a:r>
              <a:rPr lang="en-US" sz="1800" b="1" dirty="0"/>
              <a:t> </a:t>
            </a:r>
            <a:r>
              <a:rPr lang="en-US" sz="1800" dirty="0"/>
              <a:t>-</a:t>
            </a:r>
            <a:r>
              <a:rPr lang="en-US" sz="1800" dirty="0">
                <a:solidFill>
                  <a:srgbClr val="D16349"/>
                </a:solidFill>
              </a:rPr>
              <a:t> </a:t>
            </a:r>
            <a:r>
              <a:rPr lang="en-US" sz="1800" b="1" dirty="0">
                <a:solidFill>
                  <a:srgbClr val="D16349"/>
                </a:solidFill>
              </a:rPr>
              <a:t>5 </a:t>
            </a:r>
            <a:r>
              <a:rPr lang="en-US" sz="1800" dirty="0"/>
              <a:t>- - - - - - - </a:t>
            </a:r>
            <a:r>
              <a:rPr lang="en-US" sz="1800" b="1" dirty="0">
                <a:solidFill>
                  <a:srgbClr val="D16349"/>
                </a:solidFill>
              </a:rPr>
              <a:t>6</a:t>
            </a:r>
            <a:r>
              <a:rPr lang="en-US" sz="1800" b="1" dirty="0"/>
              <a:t> </a:t>
            </a:r>
            <a:r>
              <a:rPr lang="en-US" sz="1800" dirty="0"/>
              <a:t>- - - - - -</a:t>
            </a:r>
            <a:r>
              <a:rPr lang="en-US" sz="1800" b="1" dirty="0"/>
              <a:t> </a:t>
            </a:r>
            <a:r>
              <a:rPr lang="en-US" sz="1800" dirty="0"/>
              <a:t>- </a:t>
            </a:r>
            <a:r>
              <a:rPr lang="en-US" sz="1800" b="1" dirty="0">
                <a:solidFill>
                  <a:srgbClr val="D16349"/>
                </a:solidFill>
              </a:rPr>
              <a:t>7</a:t>
            </a:r>
          </a:p>
          <a:p>
            <a:pPr marL="114300" indent="0">
              <a:lnSpc>
                <a:spcPct val="120000"/>
              </a:lnSpc>
              <a:spcBef>
                <a:spcPts val="0"/>
              </a:spcBef>
              <a:buNone/>
            </a:pPr>
            <a:endParaRPr lang="en-US" sz="500" b="1" dirty="0">
              <a:solidFill>
                <a:srgbClr val="D16349"/>
              </a:solidFill>
            </a:endParaRPr>
          </a:p>
          <a:p>
            <a:pPr>
              <a:lnSpc>
                <a:spcPct val="120000"/>
              </a:lnSpc>
              <a:spcBef>
                <a:spcPts val="1000"/>
              </a:spcBef>
              <a:buSzPct val="200000"/>
              <a:buFont typeface="Wingdings" charset="2"/>
              <a:buChar char="q"/>
            </a:pPr>
            <a:r>
              <a:rPr lang="en-US" sz="1800" dirty="0"/>
              <a:t> I feel little or no conflict between my [Black] identity and my identity as LGBTQ. </a:t>
            </a:r>
          </a:p>
          <a:p>
            <a:pPr>
              <a:lnSpc>
                <a:spcPct val="120000"/>
              </a:lnSpc>
              <a:spcBef>
                <a:spcPts val="1000"/>
              </a:spcBef>
              <a:buSzPct val="200000"/>
              <a:buFont typeface="Wingdings" charset="2"/>
              <a:buChar char="q"/>
            </a:pPr>
            <a:r>
              <a:rPr lang="en-US" sz="1800" dirty="0"/>
              <a:t> I have not yet found a way to integrate being LGBTQ with being a member of my cultural group. </a:t>
            </a:r>
          </a:p>
          <a:p>
            <a:pPr>
              <a:lnSpc>
                <a:spcPct val="120000"/>
              </a:lnSpc>
              <a:spcBef>
                <a:spcPts val="1000"/>
              </a:spcBef>
              <a:buSzPct val="200000"/>
              <a:buFont typeface="Wingdings" charset="2"/>
              <a:buChar char="q"/>
            </a:pPr>
            <a:r>
              <a:rPr lang="en-US" sz="1800" dirty="0"/>
              <a:t> It is easy for me to be both LGBTQ and a member of my cultural group. </a:t>
            </a:r>
          </a:p>
          <a:p>
            <a:pPr>
              <a:lnSpc>
                <a:spcPct val="120000"/>
              </a:lnSpc>
              <a:spcBef>
                <a:spcPts val="1000"/>
              </a:spcBef>
              <a:buSzPct val="200000"/>
              <a:buFont typeface="Wingdings" charset="2"/>
              <a:buChar char="q"/>
            </a:pPr>
            <a:r>
              <a:rPr lang="en-US" sz="1800" dirty="0"/>
              <a:t> I separate my LGBTQ and [Black] identities. </a:t>
            </a:r>
          </a:p>
          <a:p>
            <a:pPr>
              <a:lnSpc>
                <a:spcPct val="120000"/>
              </a:lnSpc>
              <a:spcBef>
                <a:spcPts val="1000"/>
              </a:spcBef>
              <a:buSzPct val="200000"/>
              <a:buFont typeface="Wingdings" charset="2"/>
              <a:buChar char="q"/>
            </a:pPr>
            <a:r>
              <a:rPr lang="en-US" sz="1800" dirty="0"/>
              <a:t> I often feel like I’m betraying either the [Black]</a:t>
            </a:r>
            <a:r>
              <a:rPr lang="en-US" sz="1800" i="1" dirty="0"/>
              <a:t> </a:t>
            </a:r>
            <a:r>
              <a:rPr lang="en-US" sz="1800" dirty="0"/>
              <a:t>community or the LGBTQ community. </a:t>
            </a:r>
          </a:p>
          <a:p>
            <a:pPr>
              <a:lnSpc>
                <a:spcPct val="120000"/>
              </a:lnSpc>
              <a:spcBef>
                <a:spcPts val="1000"/>
              </a:spcBef>
              <a:buSzPct val="200000"/>
              <a:buFont typeface="Wingdings" charset="2"/>
              <a:buChar char="q"/>
            </a:pPr>
            <a:r>
              <a:rPr lang="en-US" sz="1800" dirty="0"/>
              <a:t> I feel as if my sense of</a:t>
            </a:r>
            <a:r>
              <a:rPr lang="en-US" sz="1800" i="1" dirty="0"/>
              <a:t> </a:t>
            </a:r>
            <a:r>
              <a:rPr lang="en-US" sz="1800" dirty="0"/>
              <a:t>[Black] identity is at odds with my LGBTQ identity. </a:t>
            </a:r>
          </a:p>
        </p:txBody>
      </p:sp>
      <p:pic>
        <p:nvPicPr>
          <p:cNvPr id="13" name="Picture 12" descr="Screen Shot 2020-12-07 at 8.07.17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8224" y="1510596"/>
            <a:ext cx="7430911" cy="5347404"/>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251816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2000"/>
                                        <p:tgtEl>
                                          <p:spTgt spid="13"/>
                                        </p:tgtEl>
                                        <p:attrNameLst>
                                          <p:attrName>ppt_x</p:attrName>
                                        </p:attrNameLst>
                                      </p:cBhvr>
                                      <p:tavLst>
                                        <p:tav tm="0">
                                          <p:val>
                                            <p:strVal val="ppt_x"/>
                                          </p:val>
                                        </p:tav>
                                        <p:tav tm="100000">
                                          <p:val>
                                            <p:strVal val="ppt_x"/>
                                          </p:val>
                                        </p:tav>
                                      </p:tavLst>
                                    </p:anim>
                                    <p:anim calcmode="lin" valueType="num">
                                      <p:cBhvr additive="base">
                                        <p:cTn id="7" dur="2000"/>
                                        <p:tgtEl>
                                          <p:spTgt spid="13"/>
                                        </p:tgtEl>
                                        <p:attrNameLst>
                                          <p:attrName>ppt_y</p:attrName>
                                        </p:attrNameLst>
                                      </p:cBhvr>
                                      <p:tavLst>
                                        <p:tav tm="0">
                                          <p:val>
                                            <p:strVal val="ppt_y"/>
                                          </p:val>
                                        </p:tav>
                                        <p:tav tm="100000">
                                          <p:val>
                                            <p:strVal val="1+ppt_h/2"/>
                                          </p:val>
                                        </p:tav>
                                      </p:tavLst>
                                    </p:anim>
                                    <p:set>
                                      <p:cBhvr>
                                        <p:cTn id="8" dur="1" fill="hold">
                                          <p:stCondLst>
                                            <p:cond delay="19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Participants </a:t>
            </a:r>
            <a:r>
              <a:rPr lang="en-US" sz="3000" dirty="0"/>
              <a:t>(N = 364)</a:t>
            </a:r>
          </a:p>
        </p:txBody>
      </p:sp>
      <p:sp>
        <p:nvSpPr>
          <p:cNvPr id="3" name="Content Placeholder 2"/>
          <p:cNvSpPr>
            <a:spLocks noGrp="1"/>
          </p:cNvSpPr>
          <p:nvPr>
            <p:ph idx="1"/>
          </p:nvPr>
        </p:nvSpPr>
        <p:spPr>
          <a:xfrm>
            <a:off x="457201" y="1600200"/>
            <a:ext cx="3379968" cy="4940332"/>
          </a:xfrm>
        </p:spPr>
        <p:txBody>
          <a:bodyPr>
            <a:normAutofit fontScale="62500" lnSpcReduction="20000"/>
          </a:bodyPr>
          <a:lstStyle/>
          <a:p>
            <a:pPr marL="0" indent="0">
              <a:buNone/>
            </a:pPr>
            <a:r>
              <a:rPr lang="en-US" sz="4000" dirty="0">
                <a:solidFill>
                  <a:schemeClr val="accent1"/>
                </a:solidFill>
                <a:latin typeface="Arial"/>
                <a:cs typeface="Arial"/>
              </a:rPr>
              <a:t>Age</a:t>
            </a:r>
          </a:p>
          <a:p>
            <a:pPr indent="-342900"/>
            <a:r>
              <a:rPr lang="en-US" sz="2400" dirty="0">
                <a:solidFill>
                  <a:srgbClr val="000000"/>
                </a:solidFill>
                <a:latin typeface="Arial"/>
                <a:cs typeface="Arial"/>
              </a:rPr>
              <a:t>Ranged from 18 to 44 (</a:t>
            </a:r>
            <a:r>
              <a:rPr lang="en-US" sz="2400" i="1" dirty="0">
                <a:solidFill>
                  <a:srgbClr val="000000"/>
                </a:solidFill>
                <a:latin typeface="Arial"/>
                <a:cs typeface="Arial"/>
              </a:rPr>
              <a:t>M</a:t>
            </a:r>
            <a:r>
              <a:rPr lang="en-US" sz="2400" dirty="0">
                <a:solidFill>
                  <a:srgbClr val="000000"/>
                </a:solidFill>
                <a:latin typeface="Arial"/>
                <a:cs typeface="Arial"/>
              </a:rPr>
              <a:t> = 22.24) </a:t>
            </a:r>
          </a:p>
          <a:p>
            <a:pPr marL="0" indent="0">
              <a:buNone/>
            </a:pPr>
            <a:endParaRPr lang="en-US" sz="2400" dirty="0">
              <a:solidFill>
                <a:srgbClr val="000000"/>
              </a:solidFill>
              <a:latin typeface="Arial"/>
              <a:cs typeface="Arial"/>
            </a:endParaRPr>
          </a:p>
          <a:p>
            <a:pPr marL="0" indent="0">
              <a:buNone/>
            </a:pPr>
            <a:r>
              <a:rPr lang="en-US" sz="4000" dirty="0">
                <a:solidFill>
                  <a:srgbClr val="D16349"/>
                </a:solidFill>
                <a:latin typeface="Arial"/>
                <a:cs typeface="Arial"/>
              </a:rPr>
              <a:t>Race</a:t>
            </a:r>
          </a:p>
          <a:p>
            <a:pPr indent="-342900"/>
            <a:r>
              <a:rPr lang="en-US" sz="2400" dirty="0">
                <a:solidFill>
                  <a:srgbClr val="000000"/>
                </a:solidFill>
                <a:latin typeface="Arial"/>
                <a:cs typeface="Arial"/>
              </a:rPr>
              <a:t>141 Black/African American </a:t>
            </a:r>
          </a:p>
          <a:p>
            <a:pPr indent="-342900"/>
            <a:r>
              <a:rPr lang="en-US" sz="2400" dirty="0">
                <a:solidFill>
                  <a:srgbClr val="000000"/>
                </a:solidFill>
                <a:latin typeface="Arial"/>
                <a:cs typeface="Arial"/>
              </a:rPr>
              <a:t>223 White/European American</a:t>
            </a:r>
          </a:p>
          <a:p>
            <a:pPr marL="0" indent="0">
              <a:buNone/>
            </a:pPr>
            <a:endParaRPr lang="en-US" sz="2100" dirty="0">
              <a:solidFill>
                <a:srgbClr val="000000"/>
              </a:solidFill>
              <a:latin typeface="Arial"/>
              <a:cs typeface="Arial"/>
            </a:endParaRPr>
          </a:p>
          <a:p>
            <a:pPr marL="0" indent="0">
              <a:buNone/>
            </a:pPr>
            <a:r>
              <a:rPr lang="en-US" sz="4000" dirty="0">
                <a:solidFill>
                  <a:srgbClr val="D16349"/>
                </a:solidFill>
                <a:latin typeface="Arial"/>
                <a:cs typeface="Arial"/>
              </a:rPr>
              <a:t>Sexual Orientation</a:t>
            </a:r>
          </a:p>
          <a:p>
            <a:pPr indent="-342900"/>
            <a:r>
              <a:rPr lang="en-US" sz="2400" dirty="0">
                <a:solidFill>
                  <a:srgbClr val="000000"/>
                </a:solidFill>
                <a:latin typeface="Arial"/>
                <a:cs typeface="Arial"/>
              </a:rPr>
              <a:t>58 lesbian</a:t>
            </a:r>
          </a:p>
          <a:p>
            <a:pPr indent="-342900"/>
            <a:r>
              <a:rPr lang="en-US" sz="2400" dirty="0">
                <a:solidFill>
                  <a:srgbClr val="000000"/>
                </a:solidFill>
                <a:latin typeface="Arial"/>
                <a:cs typeface="Arial"/>
              </a:rPr>
              <a:t>73 gay</a:t>
            </a:r>
          </a:p>
          <a:p>
            <a:pPr indent="-342900"/>
            <a:r>
              <a:rPr lang="en-US" sz="2400" dirty="0">
                <a:solidFill>
                  <a:srgbClr val="000000"/>
                </a:solidFill>
                <a:latin typeface="Arial"/>
                <a:cs typeface="Arial"/>
              </a:rPr>
              <a:t>78 bisexual</a:t>
            </a:r>
          </a:p>
          <a:p>
            <a:pPr indent="-342900"/>
            <a:r>
              <a:rPr lang="en-US" sz="2400" dirty="0">
                <a:solidFill>
                  <a:srgbClr val="000000"/>
                </a:solidFill>
                <a:latin typeface="Arial"/>
                <a:cs typeface="Arial"/>
              </a:rPr>
              <a:t>155 heterosexual </a:t>
            </a:r>
          </a:p>
          <a:p>
            <a:pPr marL="0" indent="0">
              <a:buNone/>
            </a:pPr>
            <a:endParaRPr lang="en-US" sz="2100" dirty="0">
              <a:solidFill>
                <a:srgbClr val="000000"/>
              </a:solidFill>
              <a:latin typeface="Arial"/>
              <a:cs typeface="Arial"/>
            </a:endParaRPr>
          </a:p>
          <a:p>
            <a:pPr marL="0" indent="0">
              <a:buNone/>
            </a:pPr>
            <a:r>
              <a:rPr lang="en-US" sz="4000" dirty="0">
                <a:solidFill>
                  <a:srgbClr val="D16349"/>
                </a:solidFill>
                <a:latin typeface="Arial"/>
                <a:cs typeface="Arial"/>
              </a:rPr>
              <a:t>Gender</a:t>
            </a:r>
          </a:p>
          <a:p>
            <a:pPr indent="-342900"/>
            <a:r>
              <a:rPr lang="en-US" sz="2400" dirty="0">
                <a:solidFill>
                  <a:srgbClr val="000000"/>
                </a:solidFill>
                <a:latin typeface="Arial"/>
                <a:cs typeface="Arial"/>
              </a:rPr>
              <a:t>256 women, including 5 trans women</a:t>
            </a:r>
          </a:p>
          <a:p>
            <a:pPr indent="-342900"/>
            <a:r>
              <a:rPr lang="en-US" sz="2400" dirty="0">
                <a:solidFill>
                  <a:srgbClr val="000000"/>
                </a:solidFill>
                <a:latin typeface="Arial"/>
                <a:cs typeface="Arial"/>
              </a:rPr>
              <a:t>105 men, including 7 trans men</a:t>
            </a:r>
          </a:p>
          <a:p>
            <a:pPr indent="-342900"/>
            <a:r>
              <a:rPr lang="en-US" sz="2400" dirty="0">
                <a:latin typeface="Arial"/>
                <a:cs typeface="Arial"/>
              </a:rPr>
              <a:t>3 did not indicate</a:t>
            </a:r>
            <a:endParaRPr lang="en-US" sz="2400" dirty="0">
              <a:solidFill>
                <a:srgbClr val="000000"/>
              </a:solidFill>
              <a:latin typeface="Arial"/>
              <a:cs typeface="Arial"/>
            </a:endParaRPr>
          </a:p>
          <a:p>
            <a:endParaRPr lang="en-US" sz="2400" dirty="0"/>
          </a:p>
        </p:txBody>
      </p:sp>
      <p:graphicFrame>
        <p:nvGraphicFramePr>
          <p:cNvPr id="6" name="Chart 5"/>
          <p:cNvGraphicFramePr>
            <a:graphicFrameLocks/>
          </p:cNvGraphicFramePr>
          <p:nvPr/>
        </p:nvGraphicFramePr>
        <p:xfrm>
          <a:off x="3837169" y="1570456"/>
          <a:ext cx="4383384" cy="4970076"/>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7268328" y="4646868"/>
            <a:ext cx="487287" cy="1323439"/>
          </a:xfrm>
          <a:prstGeom prst="rect">
            <a:avLst/>
          </a:prstGeom>
          <a:noFill/>
        </p:spPr>
        <p:txBody>
          <a:bodyPr wrap="square" rtlCol="0">
            <a:spAutoFit/>
          </a:bodyPr>
          <a:lstStyle/>
          <a:p>
            <a:r>
              <a:rPr lang="en-US" sz="8000" dirty="0">
                <a:solidFill>
                  <a:srgbClr val="D16349"/>
                </a:solidFill>
                <a:latin typeface="Calibri"/>
              </a:rPr>
              <a:t>?</a:t>
            </a:r>
          </a:p>
        </p:txBody>
      </p:sp>
    </p:spTree>
    <p:extLst>
      <p:ext uri="{BB962C8B-B14F-4D97-AF65-F5344CB8AC3E}">
        <p14:creationId xmlns:p14="http://schemas.microsoft.com/office/powerpoint/2010/main" val="1967380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360"/>
                                          </p:val>
                                        </p:tav>
                                        <p:tav tm="100000">
                                          <p:val>
                                            <p:fltVal val="0"/>
                                          </p:val>
                                        </p:tav>
                                      </p:tavLst>
                                    </p:anim>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Participants </a:t>
            </a:r>
            <a:r>
              <a:rPr lang="en-US" sz="3000" dirty="0"/>
              <a:t>(N = 364)</a:t>
            </a:r>
          </a:p>
        </p:txBody>
      </p:sp>
      <p:sp>
        <p:nvSpPr>
          <p:cNvPr id="3" name="Content Placeholder 2"/>
          <p:cNvSpPr>
            <a:spLocks noGrp="1"/>
          </p:cNvSpPr>
          <p:nvPr>
            <p:ph idx="1"/>
          </p:nvPr>
        </p:nvSpPr>
        <p:spPr>
          <a:xfrm>
            <a:off x="457201" y="1600200"/>
            <a:ext cx="3379968" cy="4940332"/>
          </a:xfrm>
        </p:spPr>
        <p:txBody>
          <a:bodyPr>
            <a:normAutofit fontScale="62500" lnSpcReduction="20000"/>
          </a:bodyPr>
          <a:lstStyle/>
          <a:p>
            <a:pPr marL="0" indent="0">
              <a:buNone/>
            </a:pPr>
            <a:r>
              <a:rPr lang="en-US" sz="4000" dirty="0">
                <a:solidFill>
                  <a:schemeClr val="accent1"/>
                </a:solidFill>
                <a:latin typeface="Arial"/>
                <a:cs typeface="Arial"/>
              </a:rPr>
              <a:t>Age</a:t>
            </a:r>
          </a:p>
          <a:p>
            <a:pPr indent="-342900"/>
            <a:r>
              <a:rPr lang="en-US" sz="2400" dirty="0">
                <a:solidFill>
                  <a:srgbClr val="000000"/>
                </a:solidFill>
                <a:latin typeface="Arial"/>
                <a:cs typeface="Arial"/>
              </a:rPr>
              <a:t>Ranged from 18 to 44 (</a:t>
            </a:r>
            <a:r>
              <a:rPr lang="en-US" sz="2400" i="1" dirty="0">
                <a:solidFill>
                  <a:srgbClr val="000000"/>
                </a:solidFill>
                <a:latin typeface="Arial"/>
                <a:cs typeface="Arial"/>
              </a:rPr>
              <a:t>M</a:t>
            </a:r>
            <a:r>
              <a:rPr lang="en-US" sz="2400" dirty="0">
                <a:solidFill>
                  <a:srgbClr val="000000"/>
                </a:solidFill>
                <a:latin typeface="Arial"/>
                <a:cs typeface="Arial"/>
              </a:rPr>
              <a:t> = 22.24) </a:t>
            </a:r>
          </a:p>
          <a:p>
            <a:pPr marL="0" indent="0">
              <a:buNone/>
            </a:pPr>
            <a:endParaRPr lang="en-US" sz="2400" dirty="0">
              <a:solidFill>
                <a:srgbClr val="000000"/>
              </a:solidFill>
              <a:latin typeface="Arial"/>
              <a:cs typeface="Arial"/>
            </a:endParaRPr>
          </a:p>
          <a:p>
            <a:pPr marL="0" indent="0">
              <a:buNone/>
            </a:pPr>
            <a:r>
              <a:rPr lang="en-US" sz="4000" dirty="0">
                <a:solidFill>
                  <a:srgbClr val="D16349"/>
                </a:solidFill>
                <a:latin typeface="Arial"/>
                <a:cs typeface="Arial"/>
              </a:rPr>
              <a:t>Race</a:t>
            </a:r>
          </a:p>
          <a:p>
            <a:pPr indent="-342900"/>
            <a:r>
              <a:rPr lang="en-US" sz="2400" dirty="0">
                <a:solidFill>
                  <a:srgbClr val="000000"/>
                </a:solidFill>
                <a:latin typeface="Arial"/>
                <a:cs typeface="Arial"/>
              </a:rPr>
              <a:t>141 Black/African American </a:t>
            </a:r>
          </a:p>
          <a:p>
            <a:pPr indent="-342900"/>
            <a:r>
              <a:rPr lang="en-US" sz="2400" dirty="0">
                <a:solidFill>
                  <a:srgbClr val="000000"/>
                </a:solidFill>
                <a:latin typeface="Arial"/>
                <a:cs typeface="Arial"/>
              </a:rPr>
              <a:t>223 White/European American</a:t>
            </a:r>
          </a:p>
          <a:p>
            <a:pPr marL="0" indent="0">
              <a:buNone/>
            </a:pPr>
            <a:endParaRPr lang="en-US" sz="2100" dirty="0">
              <a:solidFill>
                <a:srgbClr val="000000"/>
              </a:solidFill>
              <a:latin typeface="Arial"/>
              <a:cs typeface="Arial"/>
            </a:endParaRPr>
          </a:p>
          <a:p>
            <a:pPr marL="0" indent="0">
              <a:buNone/>
            </a:pPr>
            <a:r>
              <a:rPr lang="en-US" sz="4000" dirty="0">
                <a:solidFill>
                  <a:srgbClr val="D16349"/>
                </a:solidFill>
                <a:latin typeface="Arial"/>
                <a:cs typeface="Arial"/>
              </a:rPr>
              <a:t>Sexual Orientation</a:t>
            </a:r>
          </a:p>
          <a:p>
            <a:pPr indent="-342900"/>
            <a:r>
              <a:rPr lang="en-US" sz="2400" dirty="0">
                <a:solidFill>
                  <a:srgbClr val="000000"/>
                </a:solidFill>
                <a:latin typeface="Arial"/>
                <a:cs typeface="Arial"/>
              </a:rPr>
              <a:t>58 lesbian</a:t>
            </a:r>
          </a:p>
          <a:p>
            <a:pPr indent="-342900"/>
            <a:r>
              <a:rPr lang="en-US" sz="2400" dirty="0">
                <a:solidFill>
                  <a:srgbClr val="000000"/>
                </a:solidFill>
                <a:latin typeface="Arial"/>
                <a:cs typeface="Arial"/>
              </a:rPr>
              <a:t>73 gay</a:t>
            </a:r>
          </a:p>
          <a:p>
            <a:pPr indent="-342900"/>
            <a:r>
              <a:rPr lang="en-US" sz="2400" dirty="0">
                <a:solidFill>
                  <a:srgbClr val="000000"/>
                </a:solidFill>
                <a:latin typeface="Arial"/>
                <a:cs typeface="Arial"/>
              </a:rPr>
              <a:t>78 bisexual</a:t>
            </a:r>
          </a:p>
          <a:p>
            <a:pPr indent="-342900"/>
            <a:r>
              <a:rPr lang="en-US" sz="2400" dirty="0">
                <a:solidFill>
                  <a:srgbClr val="000000"/>
                </a:solidFill>
                <a:latin typeface="Arial"/>
                <a:cs typeface="Arial"/>
              </a:rPr>
              <a:t>155 heterosexual </a:t>
            </a:r>
          </a:p>
          <a:p>
            <a:pPr marL="0" indent="0">
              <a:buNone/>
            </a:pPr>
            <a:endParaRPr lang="en-US" sz="2100" dirty="0">
              <a:solidFill>
                <a:srgbClr val="000000"/>
              </a:solidFill>
              <a:latin typeface="Arial"/>
              <a:cs typeface="Arial"/>
            </a:endParaRPr>
          </a:p>
          <a:p>
            <a:pPr marL="0" indent="0">
              <a:buNone/>
            </a:pPr>
            <a:r>
              <a:rPr lang="en-US" sz="4000" dirty="0">
                <a:solidFill>
                  <a:srgbClr val="D16349"/>
                </a:solidFill>
                <a:latin typeface="Arial"/>
                <a:cs typeface="Arial"/>
              </a:rPr>
              <a:t>Gender</a:t>
            </a:r>
          </a:p>
          <a:p>
            <a:pPr indent="-342900"/>
            <a:r>
              <a:rPr lang="en-US" sz="2400" dirty="0">
                <a:solidFill>
                  <a:srgbClr val="000000"/>
                </a:solidFill>
                <a:latin typeface="Arial"/>
                <a:cs typeface="Arial"/>
              </a:rPr>
              <a:t>256 women, including 5 trans women</a:t>
            </a:r>
          </a:p>
          <a:p>
            <a:pPr indent="-342900"/>
            <a:r>
              <a:rPr lang="en-US" sz="2400" dirty="0">
                <a:solidFill>
                  <a:srgbClr val="000000"/>
                </a:solidFill>
                <a:latin typeface="Arial"/>
                <a:cs typeface="Arial"/>
              </a:rPr>
              <a:t>105 men, including 7 trans men</a:t>
            </a:r>
          </a:p>
          <a:p>
            <a:pPr indent="-342900"/>
            <a:r>
              <a:rPr lang="en-US" sz="2400" dirty="0">
                <a:latin typeface="Arial"/>
                <a:cs typeface="Arial"/>
              </a:rPr>
              <a:t>3 did not indicate</a:t>
            </a:r>
            <a:endParaRPr lang="en-US" sz="2400" dirty="0">
              <a:solidFill>
                <a:srgbClr val="000000"/>
              </a:solidFill>
              <a:latin typeface="Arial"/>
              <a:cs typeface="Arial"/>
            </a:endParaRPr>
          </a:p>
          <a:p>
            <a:endParaRPr lang="en-US" sz="2400" dirty="0"/>
          </a:p>
        </p:txBody>
      </p:sp>
      <p:graphicFrame>
        <p:nvGraphicFramePr>
          <p:cNvPr id="6" name="Chart 5"/>
          <p:cNvGraphicFramePr>
            <a:graphicFrameLocks/>
          </p:cNvGraphicFramePr>
          <p:nvPr/>
        </p:nvGraphicFramePr>
        <p:xfrm>
          <a:off x="3837169" y="1570456"/>
          <a:ext cx="4383384" cy="497007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p:cNvGraphicFramePr>
            <a:graphicFrameLocks/>
          </p:cNvGraphicFramePr>
          <p:nvPr/>
        </p:nvGraphicFramePr>
        <p:xfrm>
          <a:off x="3837169" y="1570456"/>
          <a:ext cx="4383384" cy="497007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463878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Identity conflict</a:t>
            </a:r>
            <a:br>
              <a:rPr lang="en-US" dirty="0"/>
            </a:br>
            <a:r>
              <a:rPr lang="en-US" sz="2000" dirty="0">
                <a:solidFill>
                  <a:srgbClr val="000000"/>
                </a:solidFill>
              </a:rPr>
              <a:t>[intersectional proximal stressor]</a:t>
            </a:r>
            <a:endParaRPr lang="en-US" dirty="0"/>
          </a:p>
        </p:txBody>
      </p:sp>
      <p:sp>
        <p:nvSpPr>
          <p:cNvPr id="3" name="Content Placeholder 2"/>
          <p:cNvSpPr>
            <a:spLocks noGrp="1"/>
          </p:cNvSpPr>
          <p:nvPr>
            <p:ph idx="1"/>
          </p:nvPr>
        </p:nvSpPr>
        <p:spPr>
          <a:xfrm>
            <a:off x="457200" y="1640525"/>
            <a:ext cx="8014596" cy="4808253"/>
          </a:xfrm>
        </p:spPr>
        <p:txBody>
          <a:bodyPr>
            <a:normAutofit/>
          </a:bodyPr>
          <a:lstStyle/>
          <a:p>
            <a:pPr marL="114300" indent="0">
              <a:buNone/>
            </a:pPr>
            <a:r>
              <a:rPr lang="en-US" sz="2400" b="1" dirty="0">
                <a:solidFill>
                  <a:schemeClr val="accent1"/>
                </a:solidFill>
              </a:rPr>
              <a:t>The potential harm of identity conflict</a:t>
            </a:r>
          </a:p>
          <a:p>
            <a:r>
              <a:rPr lang="en-US" b="1" dirty="0"/>
              <a:t>Anxiety</a:t>
            </a:r>
            <a:r>
              <a:rPr lang="en-US" dirty="0"/>
              <a:t> over betraying one community of the other</a:t>
            </a:r>
          </a:p>
          <a:p>
            <a:r>
              <a:rPr lang="en-US" b="1" dirty="0"/>
              <a:t>Anger</a:t>
            </a:r>
            <a:r>
              <a:rPr lang="en-US" dirty="0"/>
              <a:t> from experiences of ingroup stigmatization</a:t>
            </a:r>
          </a:p>
          <a:p>
            <a:r>
              <a:rPr lang="en-US" dirty="0"/>
              <a:t>Shown to be associated with </a:t>
            </a:r>
            <a:r>
              <a:rPr lang="en-US" b="1" dirty="0"/>
              <a:t>depression</a:t>
            </a:r>
            <a:r>
              <a:rPr lang="en-US" dirty="0"/>
              <a:t> </a:t>
            </a:r>
            <a:r>
              <a:rPr lang="en-US" sz="1600" dirty="0"/>
              <a:t>(Santos &amp; </a:t>
            </a:r>
            <a:r>
              <a:rPr lang="en-US" sz="1600" dirty="0" err="1"/>
              <a:t>VanDaalen</a:t>
            </a:r>
            <a:r>
              <a:rPr lang="en-US" sz="1600" dirty="0"/>
              <a:t>, 2016) </a:t>
            </a:r>
          </a:p>
          <a:p>
            <a:pPr marL="114300" indent="0">
              <a:buNone/>
            </a:pPr>
            <a:endParaRPr lang="en-US" b="1" dirty="0"/>
          </a:p>
          <a:p>
            <a:pPr marL="114300" indent="0">
              <a:buNone/>
            </a:pPr>
            <a:endParaRPr lang="en-US" b="1" dirty="0"/>
          </a:p>
          <a:p>
            <a:pPr marL="114300" indent="0">
              <a:buNone/>
            </a:pPr>
            <a:endParaRPr lang="en-US" b="1" dirty="0"/>
          </a:p>
          <a:p>
            <a:pPr marL="114300" indent="0">
              <a:buNone/>
            </a:pPr>
            <a:endParaRPr lang="en-US" b="1" dirty="0"/>
          </a:p>
          <a:p>
            <a:pPr marL="114300" indent="0">
              <a:buNone/>
            </a:pPr>
            <a:endParaRPr lang="en-US" b="1" dirty="0"/>
          </a:p>
          <a:p>
            <a:pPr marL="114300" indent="0">
              <a:buNone/>
            </a:pPr>
            <a:r>
              <a:rPr lang="en-US" sz="2100" b="1" dirty="0">
                <a:solidFill>
                  <a:srgbClr val="D16349"/>
                </a:solidFill>
              </a:rPr>
              <a:t>Theorized to be triggered, in part, by an intersectional phenomenon: </a:t>
            </a:r>
          </a:p>
          <a:p>
            <a:pPr marL="114300" indent="0" algn="ctr">
              <a:buNone/>
            </a:pPr>
            <a:r>
              <a:rPr lang="en-US" b="1" dirty="0"/>
              <a:t>INTRA-COMMUNITY STIGMA</a:t>
            </a:r>
          </a:p>
          <a:p>
            <a:pPr lvl="1"/>
            <a:endParaRPr lang="en-US" sz="2200" dirty="0"/>
          </a:p>
          <a:p>
            <a:pPr lvl="1"/>
            <a:endParaRPr lang="en-US" sz="1000" dirty="0"/>
          </a:p>
          <a:p>
            <a:endParaRPr lang="en-US" b="1" dirty="0"/>
          </a:p>
        </p:txBody>
      </p:sp>
      <p:sp>
        <p:nvSpPr>
          <p:cNvPr id="4" name="Rounded Rectangle 3"/>
          <p:cNvSpPr>
            <a:spLocks noChangeAspect="1"/>
          </p:cNvSpPr>
          <p:nvPr/>
        </p:nvSpPr>
        <p:spPr>
          <a:xfrm>
            <a:off x="6093919" y="3446748"/>
            <a:ext cx="1992923" cy="1371600"/>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en-US" sz="2200" dirty="0"/>
              <a:t>Emotion Dysregulation</a:t>
            </a:r>
          </a:p>
        </p:txBody>
      </p:sp>
      <p:sp>
        <p:nvSpPr>
          <p:cNvPr id="6" name="Rounded Rectangle 5"/>
          <p:cNvSpPr>
            <a:spLocks noChangeAspect="1"/>
          </p:cNvSpPr>
          <p:nvPr/>
        </p:nvSpPr>
        <p:spPr>
          <a:xfrm>
            <a:off x="3384627" y="3446748"/>
            <a:ext cx="1992921" cy="1371600"/>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n-US" sz="2200" dirty="0"/>
              <a:t>Identity Conflict</a:t>
            </a:r>
          </a:p>
        </p:txBody>
      </p:sp>
      <p:sp>
        <p:nvSpPr>
          <p:cNvPr id="8" name="Rounded Rectangle 7"/>
          <p:cNvSpPr>
            <a:spLocks noChangeAspect="1"/>
          </p:cNvSpPr>
          <p:nvPr/>
        </p:nvSpPr>
        <p:spPr>
          <a:xfrm>
            <a:off x="530472" y="3446748"/>
            <a:ext cx="2190613" cy="1371600"/>
          </a:xfrm>
          <a:prstGeom prst="roundRect">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en-US" sz="7500" dirty="0"/>
              <a:t>?</a:t>
            </a:r>
          </a:p>
          <a:p>
            <a:pPr algn="ctr"/>
            <a:endParaRPr lang="en-US" sz="500" dirty="0"/>
          </a:p>
          <a:p>
            <a:pPr algn="ctr"/>
            <a:endParaRPr lang="en-US" sz="500" dirty="0"/>
          </a:p>
        </p:txBody>
      </p:sp>
      <p:cxnSp>
        <p:nvCxnSpPr>
          <p:cNvPr id="10" name="Straight Arrow Connector 9"/>
          <p:cNvCxnSpPr>
            <a:stCxn id="6" idx="3"/>
            <a:endCxn id="4" idx="1"/>
          </p:cNvCxnSpPr>
          <p:nvPr/>
        </p:nvCxnSpPr>
        <p:spPr>
          <a:xfrm>
            <a:off x="5377548" y="4132548"/>
            <a:ext cx="716371" cy="0"/>
          </a:xfrm>
          <a:prstGeom prst="straightConnector1">
            <a:avLst/>
          </a:prstGeom>
          <a:ln w="38100" cmpd="sng">
            <a:solidFill>
              <a:schemeClr val="tx1">
                <a:lumMod val="50000"/>
                <a:lumOff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a:stCxn id="8" idx="3"/>
            <a:endCxn id="6" idx="1"/>
          </p:cNvCxnSpPr>
          <p:nvPr/>
        </p:nvCxnSpPr>
        <p:spPr>
          <a:xfrm>
            <a:off x="2721085" y="4132548"/>
            <a:ext cx="663542" cy="0"/>
          </a:xfrm>
          <a:prstGeom prst="straightConnector1">
            <a:avLst/>
          </a:prstGeom>
          <a:ln w="38100" cmpd="sng">
            <a:solidFill>
              <a:schemeClr val="tx1">
                <a:lumMod val="50000"/>
                <a:lumOff val="50000"/>
              </a:schemeClr>
            </a:solidFill>
            <a:tailEnd type="arrow"/>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2839009" y="3629802"/>
            <a:ext cx="386536" cy="523220"/>
          </a:xfrm>
          <a:prstGeom prst="rect">
            <a:avLst/>
          </a:prstGeom>
          <a:noFill/>
        </p:spPr>
        <p:txBody>
          <a:bodyPr wrap="square" rtlCol="0">
            <a:spAutoFit/>
          </a:bodyPr>
          <a:lstStyle/>
          <a:p>
            <a:r>
              <a:rPr lang="en-US" sz="2800" dirty="0">
                <a:solidFill>
                  <a:srgbClr val="000000"/>
                </a:solidFill>
              </a:rPr>
              <a:t>+</a:t>
            </a:r>
          </a:p>
        </p:txBody>
      </p:sp>
      <p:sp>
        <p:nvSpPr>
          <p:cNvPr id="15" name="TextBox 14"/>
          <p:cNvSpPr txBox="1"/>
          <p:nvPr/>
        </p:nvSpPr>
        <p:spPr>
          <a:xfrm>
            <a:off x="5504573" y="3629802"/>
            <a:ext cx="386536" cy="523220"/>
          </a:xfrm>
          <a:prstGeom prst="rect">
            <a:avLst/>
          </a:prstGeom>
          <a:noFill/>
        </p:spPr>
        <p:txBody>
          <a:bodyPr wrap="square" rtlCol="0">
            <a:spAutoFit/>
          </a:bodyPr>
          <a:lstStyle/>
          <a:p>
            <a:r>
              <a:rPr lang="en-US" sz="2800" dirty="0">
                <a:solidFill>
                  <a:srgbClr val="000000"/>
                </a:solidFill>
              </a:rPr>
              <a:t>+</a:t>
            </a:r>
          </a:p>
        </p:txBody>
      </p:sp>
    </p:spTree>
    <p:custDataLst>
      <p:tags r:id="rId1"/>
    </p:custDataLst>
    <p:extLst>
      <p:ext uri="{BB962C8B-B14F-4D97-AF65-F5344CB8AC3E}">
        <p14:creationId xmlns:p14="http://schemas.microsoft.com/office/powerpoint/2010/main" val="3479675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2" presetClass="entr" presetSubtype="8" fill="hold" nodeType="withEffect">
                                  <p:stCondLst>
                                    <p:cond delay="0"/>
                                  </p:stCondLst>
                                  <p:childTnLst>
                                    <p:set>
                                      <p:cBhvr>
                                        <p:cTn id="8" dur="1" fill="hold">
                                          <p:stCondLst>
                                            <p:cond delay="0"/>
                                          </p:stCondLst>
                                        </p:cTn>
                                        <p:tgtEl>
                                          <p:spTgt spid="10"/>
                                        </p:tgtEl>
                                        <p:attrNameLst>
                                          <p:attrName>style.visibility</p:attrName>
                                        </p:attrNameLst>
                                      </p:cBhvr>
                                      <p:to>
                                        <p:strVal val="visible"/>
                                      </p:to>
                                    </p:set>
                                    <p:anim calcmode="lin" valueType="num">
                                      <p:cBhvr additive="base">
                                        <p:cTn id="9" dur="2000"/>
                                        <p:tgtEl>
                                          <p:spTgt spid="10"/>
                                        </p:tgtEl>
                                        <p:attrNameLst>
                                          <p:attrName>ppt_x</p:attrName>
                                        </p:attrNameLst>
                                      </p:cBhvr>
                                      <p:tavLst>
                                        <p:tav tm="0">
                                          <p:val>
                                            <p:strVal val="#ppt_x-#ppt_w*1.125000"/>
                                          </p:val>
                                        </p:tav>
                                        <p:tav tm="100000">
                                          <p:val>
                                            <p:strVal val="#ppt_x"/>
                                          </p:val>
                                        </p:tav>
                                      </p:tavLst>
                                    </p:anim>
                                    <p:animEffect transition="in" filter="wipe(right)">
                                      <p:cBhvr>
                                        <p:cTn id="10" dur="2000"/>
                                        <p:tgtEl>
                                          <p:spTgt spid="10"/>
                                        </p:tgtEl>
                                      </p:cBhvr>
                                    </p:animEffect>
                                  </p:childTnLst>
                                </p:cTn>
                              </p:par>
                            </p:childTnLst>
                          </p:cTn>
                        </p:par>
                        <p:par>
                          <p:cTn id="11" fill="hold">
                            <p:stCondLst>
                              <p:cond delay="2000"/>
                            </p:stCondLst>
                            <p:childTnLst>
                              <p:par>
                                <p:cTn id="12" presetID="1" presetClass="entr" presetSubtype="0"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childTnLst>
                                </p:cTn>
                              </p:par>
                            </p:childTnLst>
                          </p:cTn>
                        </p:par>
                        <p:par>
                          <p:cTn id="18" fill="hold">
                            <p:stCondLst>
                              <p:cond delay="0"/>
                            </p:stCondLst>
                            <p:childTnLst>
                              <p:par>
                                <p:cTn id="19" presetID="12" presetClass="entr" presetSubtype="8"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2000"/>
                                        <p:tgtEl>
                                          <p:spTgt spid="16"/>
                                        </p:tgtEl>
                                        <p:attrNameLst>
                                          <p:attrName>ppt_x</p:attrName>
                                        </p:attrNameLst>
                                      </p:cBhvr>
                                      <p:tavLst>
                                        <p:tav tm="0">
                                          <p:val>
                                            <p:strVal val="#ppt_x-#ppt_w*1.125000"/>
                                          </p:val>
                                        </p:tav>
                                        <p:tav tm="100000">
                                          <p:val>
                                            <p:strVal val="#ppt_x"/>
                                          </p:val>
                                        </p:tav>
                                      </p:tavLst>
                                    </p:anim>
                                    <p:animEffect transition="in" filter="wipe(right)">
                                      <p:cBhvr>
                                        <p:cTn id="22" dur="2000"/>
                                        <p:tgtEl>
                                          <p:spTgt spid="16"/>
                                        </p:tgtEl>
                                      </p:cBhvr>
                                    </p:animEffect>
                                  </p:childTnLst>
                                </p:cTn>
                              </p:par>
                            </p:childTnLst>
                          </p:cTn>
                        </p:par>
                        <p:par>
                          <p:cTn id="23" fill="hold">
                            <p:stCondLst>
                              <p:cond delay="2000"/>
                            </p:stCondLst>
                            <p:childTnLst>
                              <p:par>
                                <p:cTn id="24" presetID="1"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par>
                          <p:cTn id="30" fill="hold">
                            <p:stCondLst>
                              <p:cond delay="0"/>
                            </p:stCondLst>
                            <p:childTnLst>
                              <p:par>
                                <p:cTn id="31" presetID="9" presetClass="entr" presetSubtype="0" fill="hold" nodeType="after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animEffect transition="in" filter="dissolve">
                                      <p:cBhvr>
                                        <p:cTn id="33"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14" grpId="0"/>
      <p:bldP spid="15"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0768" y="274638"/>
            <a:ext cx="8012400" cy="1143000"/>
          </a:xfrm>
        </p:spPr>
        <p:txBody>
          <a:bodyPr/>
          <a:lstStyle/>
          <a:p>
            <a:r>
              <a:rPr lang="en-US" sz="4200" dirty="0"/>
              <a:t>Intra-community Stigma</a:t>
            </a:r>
            <a:br>
              <a:rPr lang="en-US" sz="4200" dirty="0"/>
            </a:br>
            <a:r>
              <a:rPr lang="en-US" sz="2000" dirty="0">
                <a:solidFill>
                  <a:srgbClr val="000000"/>
                </a:solidFill>
              </a:rPr>
              <a:t>[intersectional distal stressor]</a:t>
            </a:r>
            <a:endParaRPr lang="en-US" sz="4200" dirty="0"/>
          </a:p>
        </p:txBody>
      </p:sp>
      <p:sp>
        <p:nvSpPr>
          <p:cNvPr id="3" name="Content Placeholder 2"/>
          <p:cNvSpPr>
            <a:spLocks noGrp="1"/>
          </p:cNvSpPr>
          <p:nvPr>
            <p:ph idx="1"/>
          </p:nvPr>
        </p:nvSpPr>
        <p:spPr>
          <a:xfrm>
            <a:off x="300636" y="1581481"/>
            <a:ext cx="4631111" cy="4970856"/>
          </a:xfrm>
        </p:spPr>
        <p:txBody>
          <a:bodyPr>
            <a:normAutofit fontScale="85000" lnSpcReduction="20000"/>
          </a:bodyPr>
          <a:lstStyle/>
          <a:p>
            <a:pPr marL="114300" indent="0">
              <a:buNone/>
            </a:pPr>
            <a:r>
              <a:rPr lang="en-US" sz="3300" b="1" dirty="0">
                <a:solidFill>
                  <a:srgbClr val="D16349"/>
                </a:solidFill>
              </a:rPr>
              <a:t>1. Racism within the LGBTQ community </a:t>
            </a:r>
          </a:p>
          <a:p>
            <a:r>
              <a:rPr lang="en-US" sz="2600" dirty="0"/>
              <a:t>Stereotypes, exclusion, &amp; microaggressions </a:t>
            </a:r>
          </a:p>
          <a:p>
            <a:r>
              <a:rPr lang="en-US" sz="2600" dirty="0"/>
              <a:t>Western cultural values</a:t>
            </a:r>
          </a:p>
          <a:p>
            <a:r>
              <a:rPr lang="en-US" sz="2600" dirty="0"/>
              <a:t>Eurocentric beauty standards; Sexual objectification</a:t>
            </a:r>
          </a:p>
          <a:p>
            <a:pPr lvl="1"/>
            <a:endParaRPr lang="en-US" sz="2300" dirty="0"/>
          </a:p>
          <a:p>
            <a:pPr marL="114300" indent="0">
              <a:buNone/>
            </a:pPr>
            <a:r>
              <a:rPr lang="en-US" sz="3300" b="1" dirty="0">
                <a:solidFill>
                  <a:srgbClr val="D16349"/>
                </a:solidFill>
              </a:rPr>
              <a:t>2. Homophobia within one’s racial minority community</a:t>
            </a:r>
          </a:p>
          <a:p>
            <a:r>
              <a:rPr lang="en-US" sz="2600" dirty="0"/>
              <a:t>Rejection &amp; alienation</a:t>
            </a:r>
          </a:p>
          <a:p>
            <a:r>
              <a:rPr lang="en-US" sz="2600" dirty="0"/>
              <a:t>Religious persecution</a:t>
            </a:r>
          </a:p>
          <a:p>
            <a:r>
              <a:rPr lang="en-US" sz="2600" dirty="0"/>
              <a:t>Culturally normative gender expectations </a:t>
            </a:r>
          </a:p>
          <a:p>
            <a:pPr lvl="1"/>
            <a:endParaRPr lang="en-US" sz="2300" dirty="0"/>
          </a:p>
        </p:txBody>
      </p:sp>
      <p:pic>
        <p:nvPicPr>
          <p:cNvPr id="4" name="Picture 3" descr="not-fitting-in.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3743" y="4145155"/>
            <a:ext cx="3459425" cy="2464434"/>
          </a:xfrm>
          <a:prstGeom prst="ellipse">
            <a:avLst/>
          </a:prstGeom>
          <a:ln>
            <a:noFill/>
          </a:ln>
          <a:effectLst>
            <a:softEdge rad="112500"/>
          </a:effectLst>
        </p:spPr>
      </p:pic>
      <p:pic>
        <p:nvPicPr>
          <p:cNvPr id="6" name="Picture 5" descr="Screen Shot 2020-12-13 at 8.41.12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05610" y="1529294"/>
            <a:ext cx="3349554" cy="2183209"/>
          </a:xfrm>
          <a:prstGeom prst="ellipse">
            <a:avLst/>
          </a:prstGeom>
          <a:ln>
            <a:noFill/>
          </a:ln>
          <a:effectLst>
            <a:softEdge rad="112500"/>
          </a:effectLst>
        </p:spPr>
      </p:pic>
    </p:spTree>
    <p:custDataLst>
      <p:tags r:id="rId1"/>
    </p:custDataLst>
    <p:extLst>
      <p:ext uri="{BB962C8B-B14F-4D97-AF65-F5344CB8AC3E}">
        <p14:creationId xmlns:p14="http://schemas.microsoft.com/office/powerpoint/2010/main" val="31326085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74638"/>
            <a:ext cx="7927383" cy="1143000"/>
          </a:xfrm>
        </p:spPr>
        <p:txBody>
          <a:bodyPr/>
          <a:lstStyle/>
          <a:p>
            <a:r>
              <a:rPr lang="en-US" dirty="0"/>
              <a:t>Black LGBQ Participants </a:t>
            </a:r>
            <a:r>
              <a:rPr lang="en-US" sz="3500" dirty="0"/>
              <a:t>(</a:t>
            </a:r>
            <a:r>
              <a:rPr lang="en-US" sz="3500" i="1" dirty="0"/>
              <a:t>n</a:t>
            </a:r>
            <a:r>
              <a:rPr lang="en-US" sz="3500" dirty="0"/>
              <a:t> = 100)</a:t>
            </a:r>
          </a:p>
        </p:txBody>
      </p:sp>
      <p:sp>
        <p:nvSpPr>
          <p:cNvPr id="3" name="Content Placeholder 2"/>
          <p:cNvSpPr>
            <a:spLocks noGrp="1"/>
          </p:cNvSpPr>
          <p:nvPr>
            <p:ph idx="1"/>
          </p:nvPr>
        </p:nvSpPr>
        <p:spPr>
          <a:xfrm>
            <a:off x="457200" y="1383229"/>
            <a:ext cx="7927382" cy="734924"/>
          </a:xfrm>
        </p:spPr>
        <p:txBody>
          <a:bodyPr>
            <a:normAutofit/>
          </a:bodyPr>
          <a:lstStyle/>
          <a:p>
            <a:pPr marL="0" indent="0">
              <a:spcBef>
                <a:spcPts val="0"/>
              </a:spcBef>
              <a:buNone/>
            </a:pPr>
            <a:r>
              <a:rPr lang="en-US" sz="2400" b="1" u="sng" dirty="0">
                <a:solidFill>
                  <a:srgbClr val="D16349"/>
                </a:solidFill>
              </a:rPr>
              <a:t>Hypotheses 1 &amp; 2</a:t>
            </a:r>
            <a:r>
              <a:rPr lang="en-US" sz="2400" b="1" dirty="0">
                <a:solidFill>
                  <a:srgbClr val="D16349"/>
                </a:solidFill>
              </a:rPr>
              <a:t>: </a:t>
            </a:r>
            <a:r>
              <a:rPr lang="en-US" sz="2400" dirty="0"/>
              <a:t>Intersectional stressors &amp; identity conflict</a:t>
            </a:r>
          </a:p>
          <a:p>
            <a:pPr marL="0" indent="0">
              <a:spcBef>
                <a:spcPts val="0"/>
              </a:spcBef>
              <a:buNone/>
            </a:pPr>
            <a:endParaRPr lang="en-US" sz="2400" dirty="0">
              <a:solidFill>
                <a:schemeClr val="tx2"/>
              </a:solidFill>
            </a:endParaRPr>
          </a:p>
          <a:p>
            <a:pPr marL="0" indent="0">
              <a:spcBef>
                <a:spcPts val="0"/>
              </a:spcBef>
              <a:buNone/>
            </a:pPr>
            <a:endParaRPr lang="en-US" sz="2400" dirty="0">
              <a:solidFill>
                <a:schemeClr val="tx2"/>
              </a:solidFill>
            </a:endParaRPr>
          </a:p>
          <a:p>
            <a:pPr marL="0" indent="0">
              <a:spcBef>
                <a:spcPts val="0"/>
              </a:spcBef>
              <a:buNone/>
            </a:pPr>
            <a:endParaRPr lang="en-US" sz="2400" dirty="0">
              <a:solidFill>
                <a:schemeClr val="tx2"/>
              </a:solidFill>
            </a:endParaRPr>
          </a:p>
          <a:p>
            <a:pPr marL="0" indent="0">
              <a:spcBef>
                <a:spcPts val="0"/>
              </a:spcBef>
              <a:buNone/>
            </a:pPr>
            <a:endParaRPr lang="en-US" sz="3200" dirty="0"/>
          </a:p>
          <a:p>
            <a:pPr marL="0" indent="0">
              <a:spcBef>
                <a:spcPts val="0"/>
              </a:spcBef>
              <a:buNone/>
            </a:pPr>
            <a:endParaRPr lang="en-US" sz="3200" dirty="0"/>
          </a:p>
          <a:p>
            <a:pPr marL="0" indent="0">
              <a:spcBef>
                <a:spcPts val="0"/>
              </a:spcBef>
              <a:buNone/>
            </a:pPr>
            <a:endParaRPr lang="en-US" sz="2800" dirty="0"/>
          </a:p>
          <a:p>
            <a:pPr marL="0" indent="0">
              <a:spcBef>
                <a:spcPts val="0"/>
              </a:spcBef>
              <a:buNone/>
            </a:pPr>
            <a:endParaRPr lang="en-US" sz="3000" dirty="0"/>
          </a:p>
          <a:p>
            <a:pPr marL="0" indent="0">
              <a:spcBef>
                <a:spcPts val="0"/>
              </a:spcBef>
              <a:buNone/>
            </a:pPr>
            <a:endParaRPr lang="en-US" sz="2400" dirty="0"/>
          </a:p>
          <a:p>
            <a:pPr marL="0" indent="0">
              <a:spcBef>
                <a:spcPts val="0"/>
              </a:spcBef>
              <a:buNone/>
            </a:pPr>
            <a:endParaRPr lang="en-US" sz="2400" dirty="0"/>
          </a:p>
          <a:p>
            <a:pPr marL="0" indent="0">
              <a:spcBef>
                <a:spcPts val="0"/>
              </a:spcBef>
              <a:buNone/>
            </a:pPr>
            <a:endParaRPr lang="en-US" sz="2400" dirty="0"/>
          </a:p>
          <a:p>
            <a:pPr marL="0" indent="0">
              <a:spcBef>
                <a:spcPts val="0"/>
              </a:spcBef>
              <a:buNone/>
            </a:pPr>
            <a:endParaRPr lang="en-US" sz="2400" dirty="0"/>
          </a:p>
          <a:p>
            <a:pPr marL="114300" indent="0">
              <a:spcBef>
                <a:spcPts val="0"/>
              </a:spcBef>
              <a:buNone/>
            </a:pPr>
            <a:endParaRPr lang="en-US" sz="2400" b="1" dirty="0">
              <a:solidFill>
                <a:srgbClr val="D16349"/>
              </a:solidFill>
            </a:endParaRPr>
          </a:p>
        </p:txBody>
      </p:sp>
      <p:sp>
        <p:nvSpPr>
          <p:cNvPr id="4" name="Process 3"/>
          <p:cNvSpPr/>
          <p:nvPr/>
        </p:nvSpPr>
        <p:spPr>
          <a:xfrm>
            <a:off x="457200" y="2016661"/>
            <a:ext cx="2057400" cy="1143000"/>
          </a:xfrm>
          <a:prstGeom prst="flowChartProcess">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solidFill>
                  <a:prstClr val="black"/>
                </a:solidFill>
                <a:latin typeface="Calibri"/>
              </a:rPr>
              <a:t>Racism in LGBQ community</a:t>
            </a:r>
          </a:p>
        </p:txBody>
      </p:sp>
      <p:sp>
        <p:nvSpPr>
          <p:cNvPr id="5" name="Process 4"/>
          <p:cNvSpPr/>
          <p:nvPr/>
        </p:nvSpPr>
        <p:spPr>
          <a:xfrm>
            <a:off x="6019800" y="2016661"/>
            <a:ext cx="2057400" cy="1143000"/>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solidFill>
                  <a:prstClr val="black"/>
                </a:solidFill>
                <a:latin typeface="Calibri"/>
              </a:rPr>
              <a:t>Identity </a:t>
            </a:r>
          </a:p>
          <a:p>
            <a:pPr algn="ctr"/>
            <a:r>
              <a:rPr lang="en-US" dirty="0">
                <a:solidFill>
                  <a:prstClr val="black"/>
                </a:solidFill>
                <a:latin typeface="Calibri"/>
              </a:rPr>
              <a:t>Conflict</a:t>
            </a:r>
          </a:p>
        </p:txBody>
      </p:sp>
      <p:cxnSp>
        <p:nvCxnSpPr>
          <p:cNvPr id="6" name="Straight Connector 5"/>
          <p:cNvCxnSpPr>
            <a:stCxn id="4" idx="3"/>
            <a:endCxn id="5" idx="1"/>
          </p:cNvCxnSpPr>
          <p:nvPr/>
        </p:nvCxnSpPr>
        <p:spPr>
          <a:xfrm>
            <a:off x="2514600" y="2588161"/>
            <a:ext cx="3505200" cy="0"/>
          </a:xfrm>
          <a:prstGeom prst="line">
            <a:avLst/>
          </a:prstGeom>
          <a:ln>
            <a:solidFill>
              <a:schemeClr val="accent5"/>
            </a:solidFill>
            <a:headEnd type="none"/>
            <a:tailEnd type="arrow"/>
          </a:ln>
        </p:spPr>
        <p:style>
          <a:lnRef idx="2">
            <a:schemeClr val="accent1"/>
          </a:lnRef>
          <a:fillRef idx="0">
            <a:schemeClr val="accent1"/>
          </a:fillRef>
          <a:effectRef idx="1">
            <a:schemeClr val="accent1"/>
          </a:effectRef>
          <a:fontRef idx="minor">
            <a:schemeClr val="tx1"/>
          </a:fontRef>
        </p:style>
      </p:cxnSp>
      <p:sp>
        <p:nvSpPr>
          <p:cNvPr id="9" name="Process 8"/>
          <p:cNvSpPr/>
          <p:nvPr/>
        </p:nvSpPr>
        <p:spPr>
          <a:xfrm>
            <a:off x="457200" y="3476616"/>
            <a:ext cx="2057400" cy="1143000"/>
          </a:xfrm>
          <a:prstGeom prst="flowChartProcess">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solidFill>
                  <a:prstClr val="black"/>
                </a:solidFill>
                <a:latin typeface="Calibri"/>
              </a:rPr>
              <a:t>Homophobia in Black community</a:t>
            </a:r>
          </a:p>
        </p:txBody>
      </p:sp>
      <p:sp>
        <p:nvSpPr>
          <p:cNvPr id="10" name="Process 9"/>
          <p:cNvSpPr/>
          <p:nvPr/>
        </p:nvSpPr>
        <p:spPr>
          <a:xfrm>
            <a:off x="6019800" y="3476616"/>
            <a:ext cx="2057400" cy="1143000"/>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solidFill>
                  <a:prstClr val="black"/>
                </a:solidFill>
              </a:rPr>
              <a:t>Identity </a:t>
            </a:r>
          </a:p>
          <a:p>
            <a:pPr algn="ctr"/>
            <a:r>
              <a:rPr lang="en-US" dirty="0">
                <a:solidFill>
                  <a:prstClr val="black"/>
                </a:solidFill>
              </a:rPr>
              <a:t>Conflict</a:t>
            </a:r>
          </a:p>
        </p:txBody>
      </p:sp>
      <p:cxnSp>
        <p:nvCxnSpPr>
          <p:cNvPr id="12" name="Straight Connector 11"/>
          <p:cNvCxnSpPr>
            <a:stCxn id="9" idx="3"/>
            <a:endCxn id="10" idx="1"/>
          </p:cNvCxnSpPr>
          <p:nvPr/>
        </p:nvCxnSpPr>
        <p:spPr>
          <a:xfrm>
            <a:off x="2514600" y="4048116"/>
            <a:ext cx="3505200" cy="0"/>
          </a:xfrm>
          <a:prstGeom prst="line">
            <a:avLst/>
          </a:prstGeom>
          <a:ln>
            <a:solidFill>
              <a:schemeClr val="accent5"/>
            </a:solidFill>
            <a:headEnd type="none"/>
            <a:tailEnd type="arrow"/>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4155663" y="3441157"/>
            <a:ext cx="510095" cy="707886"/>
          </a:xfrm>
          <a:prstGeom prst="rect">
            <a:avLst/>
          </a:prstGeom>
          <a:noFill/>
        </p:spPr>
        <p:txBody>
          <a:bodyPr wrap="square" rtlCol="0">
            <a:spAutoFit/>
          </a:bodyPr>
          <a:lstStyle/>
          <a:p>
            <a:pPr algn="ctr"/>
            <a:r>
              <a:rPr lang="en-US" sz="4000" dirty="0">
                <a:solidFill>
                  <a:srgbClr val="D16349"/>
                </a:solidFill>
                <a:latin typeface="Calibri"/>
              </a:rPr>
              <a:t>+</a:t>
            </a:r>
          </a:p>
        </p:txBody>
      </p:sp>
      <p:sp>
        <p:nvSpPr>
          <p:cNvPr id="15" name="TextBox 14"/>
          <p:cNvSpPr txBox="1"/>
          <p:nvPr/>
        </p:nvSpPr>
        <p:spPr>
          <a:xfrm>
            <a:off x="3492671" y="4029498"/>
            <a:ext cx="1834535" cy="338554"/>
          </a:xfrm>
          <a:prstGeom prst="rect">
            <a:avLst/>
          </a:prstGeom>
          <a:noFill/>
        </p:spPr>
        <p:txBody>
          <a:bodyPr wrap="square" rtlCol="0">
            <a:spAutoFit/>
          </a:bodyPr>
          <a:lstStyle/>
          <a:p>
            <a:pPr algn="ctr"/>
            <a:r>
              <a:rPr lang="en-US" sz="1600" i="1" dirty="0"/>
              <a:t>r</a:t>
            </a:r>
            <a:r>
              <a:rPr lang="en-US" sz="1600" dirty="0"/>
              <a:t> = .38, </a:t>
            </a:r>
            <a:r>
              <a:rPr lang="en-US" sz="1600" i="1" dirty="0"/>
              <a:t>p </a:t>
            </a:r>
            <a:r>
              <a:rPr lang="en-US" sz="1600" dirty="0"/>
              <a:t>= .000</a:t>
            </a:r>
            <a:endParaRPr lang="en-US" sz="1600" dirty="0">
              <a:solidFill>
                <a:srgbClr val="D16349"/>
              </a:solidFill>
              <a:latin typeface="Calibri"/>
            </a:endParaRPr>
          </a:p>
        </p:txBody>
      </p:sp>
      <p:sp>
        <p:nvSpPr>
          <p:cNvPr id="16" name="TextBox 15"/>
          <p:cNvSpPr txBox="1"/>
          <p:nvPr/>
        </p:nvSpPr>
        <p:spPr>
          <a:xfrm>
            <a:off x="3492671" y="2552879"/>
            <a:ext cx="1834535" cy="323165"/>
          </a:xfrm>
          <a:prstGeom prst="rect">
            <a:avLst/>
          </a:prstGeom>
          <a:noFill/>
        </p:spPr>
        <p:txBody>
          <a:bodyPr wrap="square" rtlCol="0">
            <a:spAutoFit/>
          </a:bodyPr>
          <a:lstStyle/>
          <a:p>
            <a:pPr algn="ctr"/>
            <a:r>
              <a:rPr lang="en-US" sz="1500" i="1" dirty="0"/>
              <a:t>r</a:t>
            </a:r>
            <a:r>
              <a:rPr lang="en-US" sz="1500" dirty="0"/>
              <a:t> = .27, </a:t>
            </a:r>
            <a:r>
              <a:rPr lang="en-US" sz="1500" i="1" dirty="0"/>
              <a:t>p </a:t>
            </a:r>
            <a:r>
              <a:rPr lang="en-US" sz="1500" dirty="0"/>
              <a:t>= .011</a:t>
            </a:r>
            <a:endParaRPr lang="en-US" sz="1500" dirty="0">
              <a:solidFill>
                <a:srgbClr val="D16349"/>
              </a:solidFill>
              <a:latin typeface="Calibri"/>
            </a:endParaRPr>
          </a:p>
        </p:txBody>
      </p:sp>
      <p:sp>
        <p:nvSpPr>
          <p:cNvPr id="17" name="TextBox 16"/>
          <p:cNvSpPr txBox="1"/>
          <p:nvPr/>
        </p:nvSpPr>
        <p:spPr>
          <a:xfrm>
            <a:off x="4155663" y="2016661"/>
            <a:ext cx="510095" cy="707886"/>
          </a:xfrm>
          <a:prstGeom prst="rect">
            <a:avLst/>
          </a:prstGeom>
          <a:noFill/>
        </p:spPr>
        <p:txBody>
          <a:bodyPr wrap="square" rtlCol="0">
            <a:spAutoFit/>
          </a:bodyPr>
          <a:lstStyle/>
          <a:p>
            <a:pPr algn="ctr"/>
            <a:r>
              <a:rPr lang="en-US" sz="4000" dirty="0">
                <a:solidFill>
                  <a:srgbClr val="D16349"/>
                </a:solidFill>
                <a:latin typeface="Calibri"/>
              </a:rPr>
              <a:t>+</a:t>
            </a:r>
          </a:p>
        </p:txBody>
      </p:sp>
    </p:spTree>
    <p:extLst>
      <p:ext uri="{BB962C8B-B14F-4D97-AF65-F5344CB8AC3E}">
        <p14:creationId xmlns:p14="http://schemas.microsoft.com/office/powerpoint/2010/main" val="1184016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dissolve">
                                      <p:cBhvr>
                                        <p:cTn id="7" dur="500"/>
                                        <p:tgtEl>
                                          <p:spTgt spid="17"/>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dissolve">
                                      <p:cBhvr>
                                        <p:cTn id="10" dur="500"/>
                                        <p:tgtEl>
                                          <p:spTgt spid="16"/>
                                        </p:tgtEl>
                                      </p:cBhvr>
                                    </p:animEffect>
                                  </p:childTnLst>
                                </p:cTn>
                              </p:par>
                            </p:childTnLst>
                          </p:cTn>
                        </p:par>
                        <p:par>
                          <p:cTn id="11" fill="hold">
                            <p:stCondLst>
                              <p:cond delay="500"/>
                            </p:stCondLst>
                            <p:childTnLst>
                              <p:par>
                                <p:cTn id="12" presetID="9" presetClass="entr" presetSubtype="0"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dissolve">
                                      <p:cBhvr>
                                        <p:cTn id="14" dur="500"/>
                                        <p:tgtEl>
                                          <p:spTgt spid="15"/>
                                        </p:tgtEl>
                                      </p:cBhvr>
                                    </p:animEffect>
                                  </p:childTnLst>
                                </p:cTn>
                              </p:par>
                              <p:par>
                                <p:cTn id="15" presetID="9"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dissolve">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6" grpId="0"/>
      <p:bldP spid="17"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74638"/>
            <a:ext cx="7927383" cy="1143000"/>
          </a:xfrm>
        </p:spPr>
        <p:txBody>
          <a:bodyPr/>
          <a:lstStyle/>
          <a:p>
            <a:r>
              <a:rPr lang="en-US" dirty="0"/>
              <a:t>Black LGBQ Participants </a:t>
            </a:r>
            <a:r>
              <a:rPr lang="en-US" sz="3500" dirty="0"/>
              <a:t>(</a:t>
            </a:r>
            <a:r>
              <a:rPr lang="en-US" sz="3500" i="1" dirty="0"/>
              <a:t>n</a:t>
            </a:r>
            <a:r>
              <a:rPr lang="en-US" sz="3500" dirty="0"/>
              <a:t> = 100)</a:t>
            </a:r>
          </a:p>
        </p:txBody>
      </p:sp>
      <p:sp>
        <p:nvSpPr>
          <p:cNvPr id="3" name="Content Placeholder 2"/>
          <p:cNvSpPr>
            <a:spLocks noGrp="1"/>
          </p:cNvSpPr>
          <p:nvPr>
            <p:ph idx="1"/>
          </p:nvPr>
        </p:nvSpPr>
        <p:spPr>
          <a:xfrm>
            <a:off x="457200" y="1383229"/>
            <a:ext cx="7927382" cy="734924"/>
          </a:xfrm>
        </p:spPr>
        <p:txBody>
          <a:bodyPr>
            <a:normAutofit/>
          </a:bodyPr>
          <a:lstStyle/>
          <a:p>
            <a:pPr marL="0" indent="0">
              <a:spcBef>
                <a:spcPts val="0"/>
              </a:spcBef>
              <a:buNone/>
            </a:pPr>
            <a:r>
              <a:rPr lang="en-US" sz="2400" b="1" u="sng" dirty="0">
                <a:solidFill>
                  <a:srgbClr val="D16349"/>
                </a:solidFill>
              </a:rPr>
              <a:t>Hypotheses 1 &amp; 2</a:t>
            </a:r>
            <a:r>
              <a:rPr lang="en-US" sz="2400" b="1" dirty="0">
                <a:solidFill>
                  <a:srgbClr val="D16349"/>
                </a:solidFill>
              </a:rPr>
              <a:t>: </a:t>
            </a:r>
            <a:r>
              <a:rPr lang="en-US" sz="2400" dirty="0"/>
              <a:t>Intersectional stressors &amp; identity conflict</a:t>
            </a:r>
          </a:p>
          <a:p>
            <a:pPr marL="0" indent="0">
              <a:spcBef>
                <a:spcPts val="0"/>
              </a:spcBef>
              <a:buNone/>
            </a:pPr>
            <a:endParaRPr lang="en-US" sz="2400" dirty="0">
              <a:solidFill>
                <a:schemeClr val="tx2"/>
              </a:solidFill>
            </a:endParaRPr>
          </a:p>
          <a:p>
            <a:pPr marL="0" indent="0">
              <a:spcBef>
                <a:spcPts val="0"/>
              </a:spcBef>
              <a:buNone/>
            </a:pPr>
            <a:endParaRPr lang="en-US" sz="2400" dirty="0">
              <a:solidFill>
                <a:schemeClr val="tx2"/>
              </a:solidFill>
            </a:endParaRPr>
          </a:p>
          <a:p>
            <a:pPr marL="0" indent="0">
              <a:spcBef>
                <a:spcPts val="0"/>
              </a:spcBef>
              <a:buNone/>
            </a:pPr>
            <a:endParaRPr lang="en-US" sz="2400" dirty="0">
              <a:solidFill>
                <a:schemeClr val="tx2"/>
              </a:solidFill>
            </a:endParaRPr>
          </a:p>
          <a:p>
            <a:pPr marL="0" indent="0">
              <a:spcBef>
                <a:spcPts val="0"/>
              </a:spcBef>
              <a:buNone/>
            </a:pPr>
            <a:endParaRPr lang="en-US" sz="3200" dirty="0"/>
          </a:p>
          <a:p>
            <a:pPr marL="0" indent="0">
              <a:spcBef>
                <a:spcPts val="0"/>
              </a:spcBef>
              <a:buNone/>
            </a:pPr>
            <a:endParaRPr lang="en-US" sz="3200" dirty="0"/>
          </a:p>
          <a:p>
            <a:pPr marL="0" indent="0">
              <a:spcBef>
                <a:spcPts val="0"/>
              </a:spcBef>
              <a:buNone/>
            </a:pPr>
            <a:endParaRPr lang="en-US" sz="2800" dirty="0"/>
          </a:p>
          <a:p>
            <a:pPr marL="0" indent="0">
              <a:spcBef>
                <a:spcPts val="0"/>
              </a:spcBef>
              <a:buNone/>
            </a:pPr>
            <a:endParaRPr lang="en-US" sz="3000" dirty="0"/>
          </a:p>
          <a:p>
            <a:pPr marL="0" indent="0">
              <a:spcBef>
                <a:spcPts val="0"/>
              </a:spcBef>
              <a:buNone/>
            </a:pPr>
            <a:endParaRPr lang="en-US" sz="2400" dirty="0"/>
          </a:p>
          <a:p>
            <a:pPr marL="0" indent="0">
              <a:spcBef>
                <a:spcPts val="0"/>
              </a:spcBef>
              <a:buNone/>
            </a:pPr>
            <a:endParaRPr lang="en-US" sz="2400" dirty="0"/>
          </a:p>
          <a:p>
            <a:pPr marL="0" indent="0">
              <a:spcBef>
                <a:spcPts val="0"/>
              </a:spcBef>
              <a:buNone/>
            </a:pPr>
            <a:endParaRPr lang="en-US" sz="2400" dirty="0"/>
          </a:p>
          <a:p>
            <a:pPr marL="0" indent="0">
              <a:spcBef>
                <a:spcPts val="0"/>
              </a:spcBef>
              <a:buNone/>
            </a:pPr>
            <a:endParaRPr lang="en-US" sz="2400" dirty="0"/>
          </a:p>
          <a:p>
            <a:pPr marL="114300" indent="0">
              <a:spcBef>
                <a:spcPts val="0"/>
              </a:spcBef>
              <a:buNone/>
            </a:pPr>
            <a:endParaRPr lang="en-US" sz="2400" b="1" dirty="0">
              <a:solidFill>
                <a:srgbClr val="D16349"/>
              </a:solidFill>
            </a:endParaRPr>
          </a:p>
        </p:txBody>
      </p:sp>
      <p:sp>
        <p:nvSpPr>
          <p:cNvPr id="4" name="Process 3"/>
          <p:cNvSpPr/>
          <p:nvPr/>
        </p:nvSpPr>
        <p:spPr>
          <a:xfrm>
            <a:off x="457200" y="2016661"/>
            <a:ext cx="2057400" cy="1143000"/>
          </a:xfrm>
          <a:prstGeom prst="flowChartProcess">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solidFill>
                  <a:prstClr val="black"/>
                </a:solidFill>
                <a:latin typeface="Calibri"/>
              </a:rPr>
              <a:t>Racism in LGBTQ community</a:t>
            </a:r>
          </a:p>
        </p:txBody>
      </p:sp>
      <p:sp>
        <p:nvSpPr>
          <p:cNvPr id="5" name="Process 4"/>
          <p:cNvSpPr/>
          <p:nvPr/>
        </p:nvSpPr>
        <p:spPr>
          <a:xfrm>
            <a:off x="6019800" y="2016661"/>
            <a:ext cx="2057400" cy="1143000"/>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solidFill>
                  <a:prstClr val="black"/>
                </a:solidFill>
                <a:latin typeface="Calibri"/>
              </a:rPr>
              <a:t>Identity </a:t>
            </a:r>
          </a:p>
          <a:p>
            <a:pPr algn="ctr"/>
            <a:r>
              <a:rPr lang="en-US" dirty="0">
                <a:solidFill>
                  <a:prstClr val="black"/>
                </a:solidFill>
                <a:latin typeface="Calibri"/>
              </a:rPr>
              <a:t>Conflict</a:t>
            </a:r>
          </a:p>
        </p:txBody>
      </p:sp>
      <p:cxnSp>
        <p:nvCxnSpPr>
          <p:cNvPr id="6" name="Straight Connector 5"/>
          <p:cNvCxnSpPr>
            <a:cxnSpLocks/>
            <a:stCxn id="4" idx="3"/>
            <a:endCxn id="5" idx="1"/>
          </p:cNvCxnSpPr>
          <p:nvPr/>
        </p:nvCxnSpPr>
        <p:spPr>
          <a:xfrm>
            <a:off x="2514600" y="2588161"/>
            <a:ext cx="3505200" cy="0"/>
          </a:xfrm>
          <a:prstGeom prst="line">
            <a:avLst/>
          </a:prstGeom>
          <a:ln>
            <a:solidFill>
              <a:schemeClr val="accent5"/>
            </a:solidFill>
            <a:headEnd type="none"/>
            <a:tailEnd type="arrow"/>
          </a:ln>
        </p:spPr>
        <p:style>
          <a:lnRef idx="2">
            <a:schemeClr val="accent1"/>
          </a:lnRef>
          <a:fillRef idx="0">
            <a:schemeClr val="accent1"/>
          </a:fillRef>
          <a:effectRef idx="1">
            <a:schemeClr val="accent1"/>
          </a:effectRef>
          <a:fontRef idx="minor">
            <a:schemeClr val="tx1"/>
          </a:fontRef>
        </p:style>
      </p:cxnSp>
      <p:sp>
        <p:nvSpPr>
          <p:cNvPr id="9" name="Process 8"/>
          <p:cNvSpPr/>
          <p:nvPr/>
        </p:nvSpPr>
        <p:spPr>
          <a:xfrm>
            <a:off x="457200" y="3476616"/>
            <a:ext cx="2057400" cy="1143000"/>
          </a:xfrm>
          <a:prstGeom prst="flowChartProcess">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solidFill>
                  <a:prstClr val="black"/>
                </a:solidFill>
                <a:latin typeface="Calibri"/>
              </a:rPr>
              <a:t>Homophobia in Black community</a:t>
            </a:r>
          </a:p>
        </p:txBody>
      </p:sp>
      <p:sp>
        <p:nvSpPr>
          <p:cNvPr id="10" name="Process 9"/>
          <p:cNvSpPr/>
          <p:nvPr/>
        </p:nvSpPr>
        <p:spPr>
          <a:xfrm>
            <a:off x="6019800" y="3476616"/>
            <a:ext cx="2057400" cy="1143000"/>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solidFill>
                  <a:prstClr val="black"/>
                </a:solidFill>
              </a:rPr>
              <a:t>Identity </a:t>
            </a:r>
          </a:p>
          <a:p>
            <a:pPr algn="ctr"/>
            <a:r>
              <a:rPr lang="en-US" dirty="0">
                <a:solidFill>
                  <a:prstClr val="black"/>
                </a:solidFill>
              </a:rPr>
              <a:t>Conflict</a:t>
            </a:r>
          </a:p>
        </p:txBody>
      </p:sp>
      <p:cxnSp>
        <p:nvCxnSpPr>
          <p:cNvPr id="12" name="Straight Connector 11"/>
          <p:cNvCxnSpPr>
            <a:stCxn id="9" idx="3"/>
            <a:endCxn id="10" idx="1"/>
          </p:cNvCxnSpPr>
          <p:nvPr/>
        </p:nvCxnSpPr>
        <p:spPr>
          <a:xfrm>
            <a:off x="2514600" y="4048116"/>
            <a:ext cx="3505200" cy="0"/>
          </a:xfrm>
          <a:prstGeom prst="line">
            <a:avLst/>
          </a:prstGeom>
          <a:ln>
            <a:solidFill>
              <a:schemeClr val="accent5"/>
            </a:solidFill>
            <a:headEnd type="none"/>
            <a:tailEnd type="arrow"/>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4155663" y="3441157"/>
            <a:ext cx="510095" cy="707886"/>
          </a:xfrm>
          <a:prstGeom prst="rect">
            <a:avLst/>
          </a:prstGeom>
          <a:noFill/>
        </p:spPr>
        <p:txBody>
          <a:bodyPr wrap="square" rtlCol="0">
            <a:spAutoFit/>
          </a:bodyPr>
          <a:lstStyle/>
          <a:p>
            <a:pPr algn="ctr"/>
            <a:r>
              <a:rPr lang="en-US" sz="4000" dirty="0">
                <a:solidFill>
                  <a:srgbClr val="D16349"/>
                </a:solidFill>
                <a:latin typeface="Calibri"/>
              </a:rPr>
              <a:t>+</a:t>
            </a:r>
          </a:p>
        </p:txBody>
      </p:sp>
      <p:sp>
        <p:nvSpPr>
          <p:cNvPr id="15" name="TextBox 14"/>
          <p:cNvSpPr txBox="1"/>
          <p:nvPr/>
        </p:nvSpPr>
        <p:spPr>
          <a:xfrm>
            <a:off x="3492671" y="4029498"/>
            <a:ext cx="1834535" cy="338554"/>
          </a:xfrm>
          <a:prstGeom prst="rect">
            <a:avLst/>
          </a:prstGeom>
          <a:noFill/>
        </p:spPr>
        <p:txBody>
          <a:bodyPr wrap="square" rtlCol="0">
            <a:spAutoFit/>
          </a:bodyPr>
          <a:lstStyle/>
          <a:p>
            <a:pPr algn="ctr"/>
            <a:r>
              <a:rPr lang="en-US" sz="1600" i="1" dirty="0"/>
              <a:t>r</a:t>
            </a:r>
            <a:r>
              <a:rPr lang="en-US" sz="1600" dirty="0"/>
              <a:t> = .38, </a:t>
            </a:r>
            <a:r>
              <a:rPr lang="en-US" sz="1600" i="1" dirty="0"/>
              <a:t>p </a:t>
            </a:r>
            <a:r>
              <a:rPr lang="en-US" sz="1600" dirty="0"/>
              <a:t>= .000</a:t>
            </a:r>
            <a:endParaRPr lang="en-US" sz="1600" dirty="0">
              <a:solidFill>
                <a:srgbClr val="D16349"/>
              </a:solidFill>
              <a:latin typeface="Calibri"/>
            </a:endParaRPr>
          </a:p>
        </p:txBody>
      </p:sp>
      <p:sp>
        <p:nvSpPr>
          <p:cNvPr id="16" name="TextBox 15"/>
          <p:cNvSpPr txBox="1"/>
          <p:nvPr/>
        </p:nvSpPr>
        <p:spPr>
          <a:xfrm>
            <a:off x="3492671" y="2552879"/>
            <a:ext cx="1834535" cy="323165"/>
          </a:xfrm>
          <a:prstGeom prst="rect">
            <a:avLst/>
          </a:prstGeom>
          <a:noFill/>
        </p:spPr>
        <p:txBody>
          <a:bodyPr wrap="square" rtlCol="0">
            <a:spAutoFit/>
          </a:bodyPr>
          <a:lstStyle/>
          <a:p>
            <a:pPr algn="ctr"/>
            <a:r>
              <a:rPr lang="en-US" sz="1500" i="1" dirty="0"/>
              <a:t>r</a:t>
            </a:r>
            <a:r>
              <a:rPr lang="en-US" sz="1500" dirty="0"/>
              <a:t> = .27, </a:t>
            </a:r>
            <a:r>
              <a:rPr lang="en-US" sz="1500" i="1" dirty="0"/>
              <a:t>p </a:t>
            </a:r>
            <a:r>
              <a:rPr lang="en-US" sz="1500" dirty="0"/>
              <a:t>= .011</a:t>
            </a:r>
            <a:endParaRPr lang="en-US" sz="1500" dirty="0">
              <a:solidFill>
                <a:srgbClr val="D16349"/>
              </a:solidFill>
              <a:latin typeface="Calibri"/>
            </a:endParaRPr>
          </a:p>
        </p:txBody>
      </p:sp>
      <p:sp>
        <p:nvSpPr>
          <p:cNvPr id="17" name="TextBox 16"/>
          <p:cNvSpPr txBox="1"/>
          <p:nvPr/>
        </p:nvSpPr>
        <p:spPr>
          <a:xfrm>
            <a:off x="4155663" y="2016661"/>
            <a:ext cx="510095" cy="707886"/>
          </a:xfrm>
          <a:prstGeom prst="rect">
            <a:avLst/>
          </a:prstGeom>
          <a:noFill/>
        </p:spPr>
        <p:txBody>
          <a:bodyPr wrap="square" rtlCol="0">
            <a:spAutoFit/>
          </a:bodyPr>
          <a:lstStyle/>
          <a:p>
            <a:pPr algn="ctr"/>
            <a:r>
              <a:rPr lang="en-US" sz="4000" dirty="0">
                <a:solidFill>
                  <a:srgbClr val="D16349"/>
                </a:solidFill>
                <a:latin typeface="Calibri"/>
              </a:rPr>
              <a:t>+</a:t>
            </a:r>
          </a:p>
        </p:txBody>
      </p:sp>
      <p:sp>
        <p:nvSpPr>
          <p:cNvPr id="20" name="Content Placeholder 2">
            <a:extLst>
              <a:ext uri="{FF2B5EF4-FFF2-40B4-BE49-F238E27FC236}">
                <a16:creationId xmlns:a16="http://schemas.microsoft.com/office/drawing/2014/main" id="{06FEABDB-D4B7-CE45-B28C-04D2B936F158}"/>
              </a:ext>
            </a:extLst>
          </p:cNvPr>
          <p:cNvSpPr txBox="1">
            <a:spLocks/>
          </p:cNvSpPr>
          <p:nvPr/>
        </p:nvSpPr>
        <p:spPr>
          <a:xfrm>
            <a:off x="457200" y="4835017"/>
            <a:ext cx="8229600" cy="734924"/>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0" indent="0">
              <a:spcBef>
                <a:spcPts val="0"/>
              </a:spcBef>
              <a:buFont typeface="Arial" pitchFamily="34" charset="0"/>
              <a:buNone/>
            </a:pPr>
            <a:r>
              <a:rPr lang="en-US" sz="2400" b="1" u="sng" dirty="0">
                <a:solidFill>
                  <a:srgbClr val="D16349"/>
                </a:solidFill>
              </a:rPr>
              <a:t>Hypothesis 7</a:t>
            </a:r>
            <a:r>
              <a:rPr lang="en-US" sz="2400" b="1" dirty="0">
                <a:solidFill>
                  <a:srgbClr val="D16349"/>
                </a:solidFill>
              </a:rPr>
              <a:t>: </a:t>
            </a:r>
            <a:r>
              <a:rPr lang="en-US" sz="2400" dirty="0"/>
              <a:t>Intersectional supports &amp; identity conflict</a:t>
            </a:r>
          </a:p>
        </p:txBody>
      </p:sp>
      <p:sp>
        <p:nvSpPr>
          <p:cNvPr id="21" name="Process 20">
            <a:extLst>
              <a:ext uri="{FF2B5EF4-FFF2-40B4-BE49-F238E27FC236}">
                <a16:creationId xmlns:a16="http://schemas.microsoft.com/office/drawing/2014/main" id="{46A8238E-ED38-C64F-836E-3EBB2A28AA2C}"/>
              </a:ext>
            </a:extLst>
          </p:cNvPr>
          <p:cNvSpPr/>
          <p:nvPr/>
        </p:nvSpPr>
        <p:spPr>
          <a:xfrm>
            <a:off x="6019800" y="5449761"/>
            <a:ext cx="2057400" cy="1143000"/>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solidFill>
                  <a:prstClr val="black"/>
                </a:solidFill>
                <a:latin typeface="Calibri"/>
              </a:rPr>
              <a:t>Identity </a:t>
            </a:r>
          </a:p>
          <a:p>
            <a:pPr algn="ctr"/>
            <a:r>
              <a:rPr lang="en-US" dirty="0">
                <a:solidFill>
                  <a:prstClr val="black"/>
                </a:solidFill>
                <a:latin typeface="Calibri"/>
              </a:rPr>
              <a:t>Conflict</a:t>
            </a:r>
          </a:p>
        </p:txBody>
      </p:sp>
      <p:sp>
        <p:nvSpPr>
          <p:cNvPr id="23" name="Process 22">
            <a:extLst>
              <a:ext uri="{FF2B5EF4-FFF2-40B4-BE49-F238E27FC236}">
                <a16:creationId xmlns:a16="http://schemas.microsoft.com/office/drawing/2014/main" id="{0D2E7860-C9DE-5A4C-AE4A-1AF9CF02DA5E}"/>
              </a:ext>
            </a:extLst>
          </p:cNvPr>
          <p:cNvSpPr/>
          <p:nvPr/>
        </p:nvSpPr>
        <p:spPr>
          <a:xfrm>
            <a:off x="457200" y="5411566"/>
            <a:ext cx="2057400" cy="1143000"/>
          </a:xfrm>
          <a:prstGeom prst="flowChart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700" dirty="0">
                <a:solidFill>
                  <a:prstClr val="black"/>
                </a:solidFill>
              </a:rPr>
              <a:t>Black LGBTQ community involvement</a:t>
            </a:r>
          </a:p>
          <a:p>
            <a:pPr algn="ctr"/>
            <a:endParaRPr lang="en-US" sz="800" dirty="0">
              <a:solidFill>
                <a:prstClr val="black"/>
              </a:solidFill>
            </a:endParaRPr>
          </a:p>
        </p:txBody>
      </p:sp>
      <p:sp>
        <p:nvSpPr>
          <p:cNvPr id="27" name="TextBox 26">
            <a:extLst>
              <a:ext uri="{FF2B5EF4-FFF2-40B4-BE49-F238E27FC236}">
                <a16:creationId xmlns:a16="http://schemas.microsoft.com/office/drawing/2014/main" id="{3D29D3C7-A7FB-6F44-B034-3E311B2C3C28}"/>
              </a:ext>
            </a:extLst>
          </p:cNvPr>
          <p:cNvSpPr txBox="1"/>
          <p:nvPr/>
        </p:nvSpPr>
        <p:spPr>
          <a:xfrm>
            <a:off x="4152406" y="5273620"/>
            <a:ext cx="510095" cy="1015663"/>
          </a:xfrm>
          <a:prstGeom prst="rect">
            <a:avLst/>
          </a:prstGeom>
          <a:noFill/>
        </p:spPr>
        <p:txBody>
          <a:bodyPr wrap="square" rtlCol="0">
            <a:spAutoFit/>
          </a:bodyPr>
          <a:lstStyle/>
          <a:p>
            <a:pPr algn="ctr"/>
            <a:r>
              <a:rPr lang="en-US" sz="6000" dirty="0">
                <a:solidFill>
                  <a:srgbClr val="D16349"/>
                </a:solidFill>
                <a:latin typeface="Calibri"/>
              </a:rPr>
              <a:t>-</a:t>
            </a:r>
          </a:p>
        </p:txBody>
      </p:sp>
      <p:cxnSp>
        <p:nvCxnSpPr>
          <p:cNvPr id="28" name="Straight Connector 27">
            <a:extLst>
              <a:ext uri="{FF2B5EF4-FFF2-40B4-BE49-F238E27FC236}">
                <a16:creationId xmlns:a16="http://schemas.microsoft.com/office/drawing/2014/main" id="{317C4073-BE61-C84C-8D44-1D9AAAFFAC82}"/>
              </a:ext>
            </a:extLst>
          </p:cNvPr>
          <p:cNvCxnSpPr/>
          <p:nvPr/>
        </p:nvCxnSpPr>
        <p:spPr>
          <a:xfrm>
            <a:off x="2514600" y="6021261"/>
            <a:ext cx="3505200" cy="0"/>
          </a:xfrm>
          <a:prstGeom prst="line">
            <a:avLst/>
          </a:prstGeom>
          <a:ln>
            <a:solidFill>
              <a:schemeClr val="accent5"/>
            </a:solidFill>
            <a:headEnd type="none"/>
            <a:tailEnd type="arrow"/>
          </a:ln>
        </p:spPr>
        <p:style>
          <a:lnRef idx="2">
            <a:schemeClr val="accent1"/>
          </a:lnRef>
          <a:fillRef idx="0">
            <a:schemeClr val="accent1"/>
          </a:fillRef>
          <a:effectRef idx="1">
            <a:schemeClr val="accent1"/>
          </a:effectRef>
          <a:fontRef idx="minor">
            <a:schemeClr val="tx1"/>
          </a:fontRef>
        </p:style>
      </p:cxnSp>
      <p:sp>
        <p:nvSpPr>
          <p:cNvPr id="29" name="TextBox 28">
            <a:extLst>
              <a:ext uri="{FF2B5EF4-FFF2-40B4-BE49-F238E27FC236}">
                <a16:creationId xmlns:a16="http://schemas.microsoft.com/office/drawing/2014/main" id="{CE0E6045-8162-F743-B092-80BEA1E82EFF}"/>
              </a:ext>
            </a:extLst>
          </p:cNvPr>
          <p:cNvSpPr txBox="1"/>
          <p:nvPr/>
        </p:nvSpPr>
        <p:spPr>
          <a:xfrm>
            <a:off x="3489414" y="6021261"/>
            <a:ext cx="1834535" cy="323165"/>
          </a:xfrm>
          <a:prstGeom prst="rect">
            <a:avLst/>
          </a:prstGeom>
          <a:noFill/>
        </p:spPr>
        <p:txBody>
          <a:bodyPr wrap="square" rtlCol="0">
            <a:spAutoFit/>
          </a:bodyPr>
          <a:lstStyle/>
          <a:p>
            <a:pPr algn="ctr"/>
            <a:r>
              <a:rPr lang="en-US" sz="1500" i="1" dirty="0"/>
              <a:t>r</a:t>
            </a:r>
            <a:r>
              <a:rPr lang="en-US" sz="1500" dirty="0"/>
              <a:t> = -.36, </a:t>
            </a:r>
            <a:r>
              <a:rPr lang="en-US" sz="1500" i="1" dirty="0"/>
              <a:t>p </a:t>
            </a:r>
            <a:r>
              <a:rPr lang="en-US" sz="1500" dirty="0"/>
              <a:t>= .001</a:t>
            </a:r>
            <a:endParaRPr lang="en-US" sz="1500" dirty="0">
              <a:solidFill>
                <a:srgbClr val="D16349"/>
              </a:solidFill>
              <a:latin typeface="Calibri"/>
            </a:endParaRPr>
          </a:p>
        </p:txBody>
      </p:sp>
    </p:spTree>
    <p:extLst>
      <p:ext uri="{BB962C8B-B14F-4D97-AF65-F5344CB8AC3E}">
        <p14:creationId xmlns:p14="http://schemas.microsoft.com/office/powerpoint/2010/main" val="1447086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500"/>
                                        <p:tgtEl>
                                          <p:spTgt spid="21"/>
                                        </p:tgtEl>
                                      </p:cBhvr>
                                    </p:animEffect>
                                  </p:childTnLst>
                                </p:cTn>
                              </p:par>
                              <p:par>
                                <p:cTn id="14" presetID="10" presetClass="entr" presetSubtype="0" fill="hold" nodeType="with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500"/>
                                        <p:tgtEl>
                                          <p:spTgt spid="28"/>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dissolve">
                                      <p:cBhvr>
                                        <p:cTn id="19" dur="500"/>
                                        <p:tgtEl>
                                          <p:spTgt spid="27"/>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dissolve">
                                      <p:cBhvr>
                                        <p:cTn id="2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animBg="1"/>
      <p:bldP spid="23" grpId="0" animBg="1"/>
      <p:bldP spid="27" grpId="0"/>
      <p:bldP spid="29"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74638"/>
            <a:ext cx="7927383" cy="1143000"/>
          </a:xfrm>
        </p:spPr>
        <p:txBody>
          <a:bodyPr/>
          <a:lstStyle/>
          <a:p>
            <a:r>
              <a:rPr lang="en-US" dirty="0"/>
              <a:t>Black LGBQ Participants </a:t>
            </a:r>
            <a:r>
              <a:rPr lang="en-US" sz="3500" dirty="0"/>
              <a:t>(</a:t>
            </a:r>
            <a:r>
              <a:rPr lang="en-US" sz="3500" i="1" dirty="0"/>
              <a:t>n</a:t>
            </a:r>
            <a:r>
              <a:rPr lang="en-US" sz="3500" dirty="0"/>
              <a:t> = 100)</a:t>
            </a:r>
          </a:p>
        </p:txBody>
      </p:sp>
      <p:sp>
        <p:nvSpPr>
          <p:cNvPr id="3" name="Content Placeholder 2"/>
          <p:cNvSpPr>
            <a:spLocks noGrp="1"/>
          </p:cNvSpPr>
          <p:nvPr>
            <p:ph idx="1"/>
          </p:nvPr>
        </p:nvSpPr>
        <p:spPr>
          <a:xfrm>
            <a:off x="457200" y="1476217"/>
            <a:ext cx="8037646" cy="556165"/>
          </a:xfrm>
        </p:spPr>
        <p:txBody>
          <a:bodyPr>
            <a:normAutofit/>
          </a:bodyPr>
          <a:lstStyle/>
          <a:p>
            <a:pPr marL="0" indent="0">
              <a:spcBef>
                <a:spcPts val="0"/>
              </a:spcBef>
              <a:buNone/>
            </a:pPr>
            <a:r>
              <a:rPr lang="en-US" sz="2400" b="1" dirty="0">
                <a:solidFill>
                  <a:schemeClr val="accent1"/>
                </a:solidFill>
              </a:rPr>
              <a:t>Note:</a:t>
            </a:r>
            <a:r>
              <a:rPr lang="en-US" sz="2400" dirty="0"/>
              <a:t> Single-identity supports &amp; identity conflict</a:t>
            </a:r>
            <a:endParaRPr lang="en-US" sz="1900" i="1" dirty="0">
              <a:solidFill>
                <a:schemeClr val="accent1"/>
              </a:solidFill>
            </a:endParaRPr>
          </a:p>
          <a:p>
            <a:pPr marL="0" indent="0">
              <a:spcBef>
                <a:spcPts val="0"/>
              </a:spcBef>
              <a:buNone/>
            </a:pPr>
            <a:endParaRPr lang="en-US" sz="2400" dirty="0">
              <a:solidFill>
                <a:schemeClr val="tx2"/>
              </a:solidFill>
            </a:endParaRPr>
          </a:p>
          <a:p>
            <a:pPr marL="0" indent="0">
              <a:spcBef>
                <a:spcPts val="0"/>
              </a:spcBef>
              <a:buNone/>
            </a:pPr>
            <a:endParaRPr lang="en-US" sz="2400" dirty="0">
              <a:solidFill>
                <a:schemeClr val="tx2"/>
              </a:solidFill>
            </a:endParaRPr>
          </a:p>
          <a:p>
            <a:pPr marL="0" indent="0">
              <a:spcBef>
                <a:spcPts val="0"/>
              </a:spcBef>
              <a:buNone/>
            </a:pPr>
            <a:endParaRPr lang="en-US" sz="2400" dirty="0">
              <a:solidFill>
                <a:schemeClr val="tx2"/>
              </a:solidFill>
            </a:endParaRPr>
          </a:p>
          <a:p>
            <a:pPr marL="0" indent="0">
              <a:spcBef>
                <a:spcPts val="0"/>
              </a:spcBef>
              <a:buNone/>
            </a:pPr>
            <a:endParaRPr lang="en-US" sz="3200" dirty="0"/>
          </a:p>
          <a:p>
            <a:pPr marL="0" indent="0">
              <a:spcBef>
                <a:spcPts val="0"/>
              </a:spcBef>
              <a:buNone/>
            </a:pPr>
            <a:endParaRPr lang="en-US" sz="3200" dirty="0"/>
          </a:p>
          <a:p>
            <a:pPr marL="0" indent="0">
              <a:spcBef>
                <a:spcPts val="0"/>
              </a:spcBef>
              <a:buNone/>
            </a:pPr>
            <a:endParaRPr lang="en-US" sz="2800" dirty="0"/>
          </a:p>
          <a:p>
            <a:pPr marL="0" indent="0">
              <a:spcBef>
                <a:spcPts val="0"/>
              </a:spcBef>
              <a:buNone/>
            </a:pPr>
            <a:endParaRPr lang="en-US" sz="3000" dirty="0"/>
          </a:p>
          <a:p>
            <a:pPr marL="0" indent="0">
              <a:spcBef>
                <a:spcPts val="0"/>
              </a:spcBef>
              <a:buNone/>
            </a:pPr>
            <a:endParaRPr lang="en-US" sz="2400" dirty="0"/>
          </a:p>
          <a:p>
            <a:pPr marL="0" indent="0">
              <a:spcBef>
                <a:spcPts val="0"/>
              </a:spcBef>
              <a:buNone/>
            </a:pPr>
            <a:endParaRPr lang="en-US" sz="2400" dirty="0"/>
          </a:p>
          <a:p>
            <a:pPr marL="0" indent="0">
              <a:spcBef>
                <a:spcPts val="0"/>
              </a:spcBef>
              <a:buNone/>
            </a:pPr>
            <a:endParaRPr lang="en-US" sz="2400" dirty="0"/>
          </a:p>
          <a:p>
            <a:pPr marL="0" indent="0">
              <a:spcBef>
                <a:spcPts val="0"/>
              </a:spcBef>
              <a:buNone/>
            </a:pPr>
            <a:endParaRPr lang="en-US" sz="2400" dirty="0"/>
          </a:p>
          <a:p>
            <a:pPr marL="114300" indent="0">
              <a:spcBef>
                <a:spcPts val="0"/>
              </a:spcBef>
              <a:buNone/>
            </a:pPr>
            <a:endParaRPr lang="en-US" sz="2400" b="1" dirty="0">
              <a:solidFill>
                <a:srgbClr val="D16349"/>
              </a:solidFill>
            </a:endParaRPr>
          </a:p>
        </p:txBody>
      </p:sp>
      <p:sp>
        <p:nvSpPr>
          <p:cNvPr id="5" name="Process 4"/>
          <p:cNvSpPr/>
          <p:nvPr/>
        </p:nvSpPr>
        <p:spPr>
          <a:xfrm>
            <a:off x="6019800" y="2094151"/>
            <a:ext cx="2057400" cy="1143000"/>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solidFill>
                  <a:prstClr val="black"/>
                </a:solidFill>
                <a:latin typeface="Calibri"/>
              </a:rPr>
              <a:t>Identity </a:t>
            </a:r>
          </a:p>
          <a:p>
            <a:pPr algn="ctr"/>
            <a:r>
              <a:rPr lang="en-US" dirty="0">
                <a:solidFill>
                  <a:prstClr val="black"/>
                </a:solidFill>
                <a:latin typeface="Calibri"/>
              </a:rPr>
              <a:t>Conflict</a:t>
            </a:r>
          </a:p>
        </p:txBody>
      </p:sp>
      <p:cxnSp>
        <p:nvCxnSpPr>
          <p:cNvPr id="6" name="Straight Connector 5"/>
          <p:cNvCxnSpPr>
            <a:cxnSpLocks/>
            <a:endCxn id="5" idx="1"/>
          </p:cNvCxnSpPr>
          <p:nvPr/>
        </p:nvCxnSpPr>
        <p:spPr>
          <a:xfrm>
            <a:off x="2514600" y="2665651"/>
            <a:ext cx="3505200" cy="0"/>
          </a:xfrm>
          <a:prstGeom prst="line">
            <a:avLst/>
          </a:prstGeom>
          <a:ln>
            <a:solidFill>
              <a:schemeClr val="accent5"/>
            </a:solidFill>
            <a:headEnd type="none"/>
            <a:tailEnd type="arrow"/>
          </a:ln>
        </p:spPr>
        <p:style>
          <a:lnRef idx="2">
            <a:schemeClr val="accent1"/>
          </a:lnRef>
          <a:fillRef idx="0">
            <a:schemeClr val="accent1"/>
          </a:fillRef>
          <a:effectRef idx="1">
            <a:schemeClr val="accent1"/>
          </a:effectRef>
          <a:fontRef idx="minor">
            <a:schemeClr val="tx1"/>
          </a:fontRef>
        </p:style>
      </p:cxnSp>
      <p:sp>
        <p:nvSpPr>
          <p:cNvPr id="9" name="Process 8"/>
          <p:cNvSpPr/>
          <p:nvPr/>
        </p:nvSpPr>
        <p:spPr>
          <a:xfrm>
            <a:off x="457200" y="3476616"/>
            <a:ext cx="2057400" cy="1143000"/>
          </a:xfrm>
          <a:prstGeom prst="flowChartProcess">
            <a:avLst/>
          </a:prstGeom>
          <a:solidFill>
            <a:schemeClr val="accent4">
              <a:lumMod val="40000"/>
              <a:lumOff val="6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solidFill>
                  <a:prstClr val="black"/>
                </a:solidFill>
                <a:latin typeface="Calibri"/>
              </a:rPr>
              <a:t>Black community involvement</a:t>
            </a:r>
          </a:p>
        </p:txBody>
      </p:sp>
      <p:sp>
        <p:nvSpPr>
          <p:cNvPr id="10" name="Process 9"/>
          <p:cNvSpPr/>
          <p:nvPr/>
        </p:nvSpPr>
        <p:spPr>
          <a:xfrm>
            <a:off x="6019800" y="3476616"/>
            <a:ext cx="2057400" cy="1143000"/>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solidFill>
                  <a:prstClr val="black"/>
                </a:solidFill>
              </a:rPr>
              <a:t>Identity </a:t>
            </a:r>
          </a:p>
          <a:p>
            <a:pPr algn="ctr"/>
            <a:r>
              <a:rPr lang="en-US" dirty="0">
                <a:solidFill>
                  <a:prstClr val="black"/>
                </a:solidFill>
              </a:rPr>
              <a:t>Conflict</a:t>
            </a:r>
          </a:p>
        </p:txBody>
      </p:sp>
      <p:cxnSp>
        <p:nvCxnSpPr>
          <p:cNvPr id="12" name="Straight Connector 11"/>
          <p:cNvCxnSpPr>
            <a:stCxn id="9" idx="3"/>
            <a:endCxn id="10" idx="1"/>
          </p:cNvCxnSpPr>
          <p:nvPr/>
        </p:nvCxnSpPr>
        <p:spPr>
          <a:xfrm>
            <a:off x="2514600" y="4048116"/>
            <a:ext cx="3505200" cy="0"/>
          </a:xfrm>
          <a:prstGeom prst="line">
            <a:avLst/>
          </a:prstGeom>
          <a:ln>
            <a:solidFill>
              <a:schemeClr val="accent5"/>
            </a:solidFill>
            <a:headEnd type="none"/>
            <a:tailEnd type="arrow"/>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3857553" y="3626758"/>
            <a:ext cx="819293" cy="400110"/>
          </a:xfrm>
          <a:prstGeom prst="rect">
            <a:avLst/>
          </a:prstGeom>
          <a:noFill/>
        </p:spPr>
        <p:txBody>
          <a:bodyPr wrap="square" rtlCol="0">
            <a:spAutoFit/>
          </a:bodyPr>
          <a:lstStyle/>
          <a:p>
            <a:pPr algn="ctr"/>
            <a:r>
              <a:rPr lang="en-US" sz="2000" b="1" dirty="0">
                <a:solidFill>
                  <a:srgbClr val="D16349"/>
                </a:solidFill>
                <a:latin typeface="Calibri"/>
              </a:rPr>
              <a:t>ns</a:t>
            </a:r>
          </a:p>
        </p:txBody>
      </p:sp>
      <p:sp>
        <p:nvSpPr>
          <p:cNvPr id="16" name="TextBox 15"/>
          <p:cNvSpPr txBox="1"/>
          <p:nvPr/>
        </p:nvSpPr>
        <p:spPr>
          <a:xfrm>
            <a:off x="3492671" y="2630369"/>
            <a:ext cx="1834535" cy="323165"/>
          </a:xfrm>
          <a:prstGeom prst="rect">
            <a:avLst/>
          </a:prstGeom>
          <a:noFill/>
        </p:spPr>
        <p:txBody>
          <a:bodyPr wrap="square" rtlCol="0">
            <a:spAutoFit/>
          </a:bodyPr>
          <a:lstStyle/>
          <a:p>
            <a:pPr algn="ctr"/>
            <a:r>
              <a:rPr lang="en-US" sz="1500" i="1" dirty="0"/>
              <a:t>r</a:t>
            </a:r>
            <a:r>
              <a:rPr lang="en-US" sz="1500" dirty="0"/>
              <a:t> = -.13, </a:t>
            </a:r>
            <a:r>
              <a:rPr lang="en-US" sz="1500" i="1" dirty="0"/>
              <a:t>p </a:t>
            </a:r>
            <a:r>
              <a:rPr lang="en-US" sz="1500" dirty="0"/>
              <a:t>= .235</a:t>
            </a:r>
            <a:endParaRPr lang="en-US" sz="1500" dirty="0">
              <a:solidFill>
                <a:srgbClr val="D16349"/>
              </a:solidFill>
              <a:latin typeface="Calibri"/>
            </a:endParaRPr>
          </a:p>
        </p:txBody>
      </p:sp>
      <p:sp>
        <p:nvSpPr>
          <p:cNvPr id="19" name="Process 18">
            <a:extLst>
              <a:ext uri="{FF2B5EF4-FFF2-40B4-BE49-F238E27FC236}">
                <a16:creationId xmlns:a16="http://schemas.microsoft.com/office/drawing/2014/main" id="{C88CC2E5-88BF-A94A-B68E-077F5F44E7A1}"/>
              </a:ext>
            </a:extLst>
          </p:cNvPr>
          <p:cNvSpPr/>
          <p:nvPr/>
        </p:nvSpPr>
        <p:spPr>
          <a:xfrm>
            <a:off x="427413" y="2094151"/>
            <a:ext cx="2057400" cy="1143000"/>
          </a:xfrm>
          <a:prstGeom prst="flowChartProcess">
            <a:avLst/>
          </a:prstGeom>
          <a:solidFill>
            <a:schemeClr val="accent4">
              <a:lumMod val="40000"/>
              <a:lumOff val="60000"/>
            </a:schemeClr>
          </a:solidFill>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700" dirty="0">
                <a:solidFill>
                  <a:prstClr val="black"/>
                </a:solidFill>
              </a:rPr>
              <a:t>LGBTQ community involvement</a:t>
            </a:r>
          </a:p>
          <a:p>
            <a:pPr algn="ctr"/>
            <a:endParaRPr lang="en-US" sz="800" dirty="0">
              <a:solidFill>
                <a:prstClr val="black"/>
              </a:solidFill>
            </a:endParaRPr>
          </a:p>
        </p:txBody>
      </p:sp>
      <p:sp>
        <p:nvSpPr>
          <p:cNvPr id="22" name="Content Placeholder 2">
            <a:extLst>
              <a:ext uri="{FF2B5EF4-FFF2-40B4-BE49-F238E27FC236}">
                <a16:creationId xmlns:a16="http://schemas.microsoft.com/office/drawing/2014/main" id="{38B6BAE3-E283-4F4A-BE91-1D0F1E3DD27A}"/>
              </a:ext>
            </a:extLst>
          </p:cNvPr>
          <p:cNvSpPr txBox="1">
            <a:spLocks/>
          </p:cNvSpPr>
          <p:nvPr/>
        </p:nvSpPr>
        <p:spPr>
          <a:xfrm>
            <a:off x="457200" y="4835017"/>
            <a:ext cx="8229600" cy="734924"/>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0" indent="0">
              <a:spcBef>
                <a:spcPts val="0"/>
              </a:spcBef>
              <a:buFont typeface="Arial" pitchFamily="34" charset="0"/>
              <a:buNone/>
            </a:pPr>
            <a:r>
              <a:rPr lang="en-US" sz="2400" b="1" u="sng" dirty="0">
                <a:solidFill>
                  <a:srgbClr val="D16349"/>
                </a:solidFill>
              </a:rPr>
              <a:t>Hypothesis 7</a:t>
            </a:r>
            <a:r>
              <a:rPr lang="en-US" sz="2400" b="1" dirty="0">
                <a:solidFill>
                  <a:srgbClr val="D16349"/>
                </a:solidFill>
              </a:rPr>
              <a:t>: </a:t>
            </a:r>
            <a:r>
              <a:rPr lang="en-US" sz="2400" dirty="0"/>
              <a:t>Intersectional supports &amp; identity conflict</a:t>
            </a:r>
          </a:p>
        </p:txBody>
      </p:sp>
      <p:sp>
        <p:nvSpPr>
          <p:cNvPr id="23" name="TextBox 22">
            <a:extLst>
              <a:ext uri="{FF2B5EF4-FFF2-40B4-BE49-F238E27FC236}">
                <a16:creationId xmlns:a16="http://schemas.microsoft.com/office/drawing/2014/main" id="{E71F1C58-A8F4-4545-BD73-01D2009F341B}"/>
              </a:ext>
            </a:extLst>
          </p:cNvPr>
          <p:cNvSpPr txBox="1"/>
          <p:nvPr/>
        </p:nvSpPr>
        <p:spPr>
          <a:xfrm>
            <a:off x="3857553" y="2228603"/>
            <a:ext cx="819293" cy="400110"/>
          </a:xfrm>
          <a:prstGeom prst="rect">
            <a:avLst/>
          </a:prstGeom>
          <a:noFill/>
        </p:spPr>
        <p:txBody>
          <a:bodyPr wrap="square" rtlCol="0">
            <a:spAutoFit/>
          </a:bodyPr>
          <a:lstStyle/>
          <a:p>
            <a:pPr algn="ctr"/>
            <a:r>
              <a:rPr lang="en-US" sz="2000" b="1" dirty="0">
                <a:solidFill>
                  <a:srgbClr val="D16349"/>
                </a:solidFill>
                <a:latin typeface="Calibri"/>
              </a:rPr>
              <a:t>ns</a:t>
            </a:r>
          </a:p>
        </p:txBody>
      </p:sp>
      <p:sp>
        <p:nvSpPr>
          <p:cNvPr id="24" name="TextBox 23">
            <a:extLst>
              <a:ext uri="{FF2B5EF4-FFF2-40B4-BE49-F238E27FC236}">
                <a16:creationId xmlns:a16="http://schemas.microsoft.com/office/drawing/2014/main" id="{9E307D9E-0A9A-C043-8567-2E4C8E489258}"/>
              </a:ext>
            </a:extLst>
          </p:cNvPr>
          <p:cNvSpPr txBox="1"/>
          <p:nvPr/>
        </p:nvSpPr>
        <p:spPr>
          <a:xfrm>
            <a:off x="3363687" y="4051553"/>
            <a:ext cx="1834535" cy="323165"/>
          </a:xfrm>
          <a:prstGeom prst="rect">
            <a:avLst/>
          </a:prstGeom>
          <a:noFill/>
        </p:spPr>
        <p:txBody>
          <a:bodyPr wrap="square" rtlCol="0">
            <a:spAutoFit/>
          </a:bodyPr>
          <a:lstStyle/>
          <a:p>
            <a:pPr algn="ctr"/>
            <a:r>
              <a:rPr lang="en-US" sz="1500" i="1" dirty="0"/>
              <a:t>r</a:t>
            </a:r>
            <a:r>
              <a:rPr lang="en-US" sz="1500" dirty="0"/>
              <a:t> = -.04, </a:t>
            </a:r>
            <a:r>
              <a:rPr lang="en-US" sz="1500" i="1" dirty="0"/>
              <a:t>p </a:t>
            </a:r>
            <a:r>
              <a:rPr lang="en-US" sz="1500" dirty="0"/>
              <a:t>= .696</a:t>
            </a:r>
            <a:endParaRPr lang="en-US" sz="1500" dirty="0">
              <a:solidFill>
                <a:srgbClr val="D16349"/>
              </a:solidFill>
              <a:latin typeface="Calibri"/>
            </a:endParaRPr>
          </a:p>
        </p:txBody>
      </p:sp>
      <p:sp>
        <p:nvSpPr>
          <p:cNvPr id="26" name="Process 25">
            <a:extLst>
              <a:ext uri="{FF2B5EF4-FFF2-40B4-BE49-F238E27FC236}">
                <a16:creationId xmlns:a16="http://schemas.microsoft.com/office/drawing/2014/main" id="{2D64F2F5-0FC1-0443-A0E5-D7124EED69DF}"/>
              </a:ext>
            </a:extLst>
          </p:cNvPr>
          <p:cNvSpPr/>
          <p:nvPr/>
        </p:nvSpPr>
        <p:spPr>
          <a:xfrm>
            <a:off x="6019800" y="5449761"/>
            <a:ext cx="2057400" cy="1143000"/>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solidFill>
                  <a:prstClr val="black"/>
                </a:solidFill>
                <a:latin typeface="Calibri"/>
              </a:rPr>
              <a:t>Identity </a:t>
            </a:r>
          </a:p>
          <a:p>
            <a:pPr algn="ctr"/>
            <a:r>
              <a:rPr lang="en-US" dirty="0">
                <a:solidFill>
                  <a:prstClr val="black"/>
                </a:solidFill>
                <a:latin typeface="Calibri"/>
              </a:rPr>
              <a:t>Conflict</a:t>
            </a:r>
          </a:p>
        </p:txBody>
      </p:sp>
      <p:sp>
        <p:nvSpPr>
          <p:cNvPr id="27" name="Process 26">
            <a:extLst>
              <a:ext uri="{FF2B5EF4-FFF2-40B4-BE49-F238E27FC236}">
                <a16:creationId xmlns:a16="http://schemas.microsoft.com/office/drawing/2014/main" id="{372D82B7-B079-3D4E-9ED0-D029AB79FB6D}"/>
              </a:ext>
            </a:extLst>
          </p:cNvPr>
          <p:cNvSpPr/>
          <p:nvPr/>
        </p:nvSpPr>
        <p:spPr>
          <a:xfrm>
            <a:off x="457200" y="5411566"/>
            <a:ext cx="2057400" cy="1143000"/>
          </a:xfrm>
          <a:prstGeom prst="flowChart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700" dirty="0">
                <a:solidFill>
                  <a:prstClr val="black"/>
                </a:solidFill>
              </a:rPr>
              <a:t>Black LGBTQ community involvement</a:t>
            </a:r>
          </a:p>
          <a:p>
            <a:pPr algn="ctr"/>
            <a:endParaRPr lang="en-US" sz="800" dirty="0">
              <a:solidFill>
                <a:prstClr val="black"/>
              </a:solidFill>
            </a:endParaRPr>
          </a:p>
        </p:txBody>
      </p:sp>
      <p:sp>
        <p:nvSpPr>
          <p:cNvPr id="28" name="TextBox 27">
            <a:extLst>
              <a:ext uri="{FF2B5EF4-FFF2-40B4-BE49-F238E27FC236}">
                <a16:creationId xmlns:a16="http://schemas.microsoft.com/office/drawing/2014/main" id="{7F73BB14-EFC9-824B-90A8-DE6528AFD2AC}"/>
              </a:ext>
            </a:extLst>
          </p:cNvPr>
          <p:cNvSpPr txBox="1"/>
          <p:nvPr/>
        </p:nvSpPr>
        <p:spPr>
          <a:xfrm>
            <a:off x="3489414" y="6021261"/>
            <a:ext cx="1834535" cy="323165"/>
          </a:xfrm>
          <a:prstGeom prst="rect">
            <a:avLst/>
          </a:prstGeom>
          <a:noFill/>
        </p:spPr>
        <p:txBody>
          <a:bodyPr wrap="square" rtlCol="0">
            <a:spAutoFit/>
          </a:bodyPr>
          <a:lstStyle/>
          <a:p>
            <a:pPr algn="ctr"/>
            <a:r>
              <a:rPr lang="en-US" sz="1500" i="1" dirty="0"/>
              <a:t>r</a:t>
            </a:r>
            <a:r>
              <a:rPr lang="en-US" sz="1500" dirty="0"/>
              <a:t> = -.36, </a:t>
            </a:r>
            <a:r>
              <a:rPr lang="en-US" sz="1500" i="1" dirty="0"/>
              <a:t>p </a:t>
            </a:r>
            <a:r>
              <a:rPr lang="en-US" sz="1500" dirty="0"/>
              <a:t>= .001</a:t>
            </a:r>
            <a:endParaRPr lang="en-US" sz="1500" dirty="0">
              <a:solidFill>
                <a:srgbClr val="D16349"/>
              </a:solidFill>
              <a:latin typeface="Calibri"/>
            </a:endParaRPr>
          </a:p>
        </p:txBody>
      </p:sp>
      <p:sp>
        <p:nvSpPr>
          <p:cNvPr id="29" name="TextBox 28">
            <a:extLst>
              <a:ext uri="{FF2B5EF4-FFF2-40B4-BE49-F238E27FC236}">
                <a16:creationId xmlns:a16="http://schemas.microsoft.com/office/drawing/2014/main" id="{9F085CF4-FD85-1143-B8FB-E8DA38CD885E}"/>
              </a:ext>
            </a:extLst>
          </p:cNvPr>
          <p:cNvSpPr txBox="1"/>
          <p:nvPr/>
        </p:nvSpPr>
        <p:spPr>
          <a:xfrm>
            <a:off x="4152406" y="5273620"/>
            <a:ext cx="510095" cy="1015663"/>
          </a:xfrm>
          <a:prstGeom prst="rect">
            <a:avLst/>
          </a:prstGeom>
          <a:noFill/>
        </p:spPr>
        <p:txBody>
          <a:bodyPr wrap="square" rtlCol="0">
            <a:spAutoFit/>
          </a:bodyPr>
          <a:lstStyle/>
          <a:p>
            <a:pPr algn="ctr"/>
            <a:r>
              <a:rPr lang="en-US" sz="6000" dirty="0">
                <a:solidFill>
                  <a:srgbClr val="D16349"/>
                </a:solidFill>
                <a:latin typeface="Calibri"/>
              </a:rPr>
              <a:t>-</a:t>
            </a:r>
          </a:p>
        </p:txBody>
      </p:sp>
      <p:cxnSp>
        <p:nvCxnSpPr>
          <p:cNvPr id="30" name="Straight Connector 29">
            <a:extLst>
              <a:ext uri="{FF2B5EF4-FFF2-40B4-BE49-F238E27FC236}">
                <a16:creationId xmlns:a16="http://schemas.microsoft.com/office/drawing/2014/main" id="{C433290A-E474-104C-94CE-4B2F0F3EEB1B}"/>
              </a:ext>
            </a:extLst>
          </p:cNvPr>
          <p:cNvCxnSpPr/>
          <p:nvPr/>
        </p:nvCxnSpPr>
        <p:spPr>
          <a:xfrm>
            <a:off x="2514600" y="6021261"/>
            <a:ext cx="3505200" cy="0"/>
          </a:xfrm>
          <a:prstGeom prst="line">
            <a:avLst/>
          </a:prstGeom>
          <a:ln>
            <a:solidFill>
              <a:schemeClr val="accent5"/>
            </a:solidFill>
            <a:headEnd type="none"/>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74117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par>
                                <p:cTn id="20" presetID="10" presetClass="entr" presetSubtype="0"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500"/>
                                        <p:tgtEl>
                                          <p:spTgt spid="23"/>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par>
                          <p:cTn id="33" fill="hold">
                            <p:stCondLst>
                              <p:cond delay="1000"/>
                            </p:stCondLst>
                            <p:childTnLst>
                              <p:par>
                                <p:cTn id="34" presetID="10" presetClass="entr" presetSubtype="0"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500"/>
                                        <p:tgtEl>
                                          <p:spTgt spid="13"/>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P spid="9" grpId="0" animBg="1"/>
      <p:bldP spid="10" grpId="0" animBg="1"/>
      <p:bldP spid="13" grpId="0"/>
      <p:bldP spid="16" grpId="0"/>
      <p:bldP spid="19" grpId="0" animBg="1"/>
      <p:bldP spid="23" grpId="0"/>
      <p:bldP spid="24"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 Raise New Questions</a:t>
            </a:r>
          </a:p>
        </p:txBody>
      </p:sp>
      <p:sp>
        <p:nvSpPr>
          <p:cNvPr id="3" name="Content Placeholder 2"/>
          <p:cNvSpPr>
            <a:spLocks noGrp="1"/>
          </p:cNvSpPr>
          <p:nvPr>
            <p:ph idx="1"/>
          </p:nvPr>
        </p:nvSpPr>
        <p:spPr>
          <a:xfrm>
            <a:off x="318031" y="1374065"/>
            <a:ext cx="7870021" cy="4800600"/>
          </a:xfrm>
        </p:spPr>
        <p:txBody>
          <a:bodyPr>
            <a:noAutofit/>
          </a:bodyPr>
          <a:lstStyle/>
          <a:p>
            <a:pPr>
              <a:buFont typeface="Wingdings" charset="2"/>
              <a:buChar char="q"/>
            </a:pPr>
            <a:r>
              <a:rPr lang="en-US" sz="2300" dirty="0"/>
              <a:t>Are relations between negative intersectional experiences and identity conflict </a:t>
            </a:r>
            <a:r>
              <a:rPr lang="en-US" sz="2300" b="1" dirty="0"/>
              <a:t>stable or dynamic </a:t>
            </a:r>
            <a:r>
              <a:rPr lang="en-US" sz="2300" dirty="0"/>
              <a:t>across time?</a:t>
            </a:r>
          </a:p>
          <a:p>
            <a:pPr marL="114300" indent="0">
              <a:buNone/>
            </a:pPr>
            <a:endParaRPr lang="en-US" sz="800" dirty="0"/>
          </a:p>
        </p:txBody>
      </p:sp>
    </p:spTree>
    <p:extLst>
      <p:ext uri="{BB962C8B-B14F-4D97-AF65-F5344CB8AC3E}">
        <p14:creationId xmlns:p14="http://schemas.microsoft.com/office/powerpoint/2010/main" val="3956407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 Raise New Questions</a:t>
            </a:r>
          </a:p>
        </p:txBody>
      </p:sp>
      <p:sp>
        <p:nvSpPr>
          <p:cNvPr id="3" name="Content Placeholder 2"/>
          <p:cNvSpPr>
            <a:spLocks noGrp="1"/>
          </p:cNvSpPr>
          <p:nvPr>
            <p:ph idx="1"/>
          </p:nvPr>
        </p:nvSpPr>
        <p:spPr>
          <a:xfrm>
            <a:off x="318031" y="1374065"/>
            <a:ext cx="7856509" cy="4800600"/>
          </a:xfrm>
        </p:spPr>
        <p:txBody>
          <a:bodyPr>
            <a:noAutofit/>
          </a:bodyPr>
          <a:lstStyle/>
          <a:p>
            <a:pPr>
              <a:buFont typeface="Wingdings" charset="2"/>
              <a:buChar char="q"/>
            </a:pPr>
            <a:r>
              <a:rPr lang="en-US" sz="2300" dirty="0">
                <a:solidFill>
                  <a:srgbClr val="BFBFBF"/>
                </a:solidFill>
              </a:rPr>
              <a:t>Are relations between negative intersectional experiences and identity conflict </a:t>
            </a:r>
            <a:r>
              <a:rPr lang="en-US" sz="2300" b="1" dirty="0">
                <a:solidFill>
                  <a:srgbClr val="BFBFBF"/>
                </a:solidFill>
              </a:rPr>
              <a:t>stable or dynamic </a:t>
            </a:r>
            <a:r>
              <a:rPr lang="en-US" sz="2300" dirty="0">
                <a:solidFill>
                  <a:srgbClr val="BFBFBF"/>
                </a:solidFill>
              </a:rPr>
              <a:t>across time?</a:t>
            </a:r>
          </a:p>
          <a:p>
            <a:pPr marL="114300" indent="0">
              <a:buNone/>
            </a:pPr>
            <a:endParaRPr lang="en-US" sz="800" dirty="0"/>
          </a:p>
          <a:p>
            <a:pPr marL="114300" indent="0">
              <a:buNone/>
            </a:pPr>
            <a:endParaRPr lang="en-US" sz="800" dirty="0"/>
          </a:p>
          <a:p>
            <a:pPr>
              <a:buFont typeface="Wingdings" charset="2"/>
              <a:buChar char="q"/>
            </a:pPr>
            <a:r>
              <a:rPr lang="en-US" sz="2300" dirty="0"/>
              <a:t>Beyond identity conflict, do negative intersectional experiences also predict </a:t>
            </a:r>
            <a:r>
              <a:rPr lang="en-US" sz="2300" b="1" dirty="0"/>
              <a:t>psychological health variables</a:t>
            </a:r>
            <a:r>
              <a:rPr lang="en-US" sz="2300" dirty="0"/>
              <a:t>?</a:t>
            </a:r>
          </a:p>
          <a:p>
            <a:pPr marL="114300" indent="0">
              <a:buNone/>
            </a:pPr>
            <a:endParaRPr lang="en-US" sz="800" dirty="0"/>
          </a:p>
        </p:txBody>
      </p:sp>
    </p:spTree>
    <p:extLst>
      <p:ext uri="{BB962C8B-B14F-4D97-AF65-F5344CB8AC3E}">
        <p14:creationId xmlns:p14="http://schemas.microsoft.com/office/powerpoint/2010/main" val="411703379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 Raise New Questions</a:t>
            </a:r>
          </a:p>
        </p:txBody>
      </p:sp>
      <p:sp>
        <p:nvSpPr>
          <p:cNvPr id="3" name="Content Placeholder 2"/>
          <p:cNvSpPr>
            <a:spLocks noGrp="1"/>
          </p:cNvSpPr>
          <p:nvPr>
            <p:ph idx="1"/>
          </p:nvPr>
        </p:nvSpPr>
        <p:spPr>
          <a:xfrm>
            <a:off x="318031" y="1374065"/>
            <a:ext cx="7870021" cy="4800600"/>
          </a:xfrm>
        </p:spPr>
        <p:txBody>
          <a:bodyPr>
            <a:noAutofit/>
          </a:bodyPr>
          <a:lstStyle/>
          <a:p>
            <a:pPr>
              <a:buFont typeface="Wingdings" charset="2"/>
              <a:buChar char="q"/>
            </a:pPr>
            <a:r>
              <a:rPr lang="en-US" sz="2300" dirty="0">
                <a:solidFill>
                  <a:srgbClr val="BFBFBF"/>
                </a:solidFill>
              </a:rPr>
              <a:t>Are relations between negative intersectional experiences and identity conflict </a:t>
            </a:r>
            <a:r>
              <a:rPr lang="en-US" sz="2300" b="1" dirty="0">
                <a:solidFill>
                  <a:srgbClr val="BFBFBF"/>
                </a:solidFill>
              </a:rPr>
              <a:t>stable or dynamic </a:t>
            </a:r>
            <a:r>
              <a:rPr lang="en-US" sz="2300" dirty="0">
                <a:solidFill>
                  <a:srgbClr val="BFBFBF"/>
                </a:solidFill>
              </a:rPr>
              <a:t>across time?</a:t>
            </a:r>
          </a:p>
          <a:p>
            <a:pPr marL="114300" indent="0">
              <a:buNone/>
            </a:pPr>
            <a:endParaRPr lang="en-US" sz="800" dirty="0">
              <a:solidFill>
                <a:srgbClr val="BFBFBF"/>
              </a:solidFill>
            </a:endParaRPr>
          </a:p>
          <a:p>
            <a:pPr marL="114300" indent="0">
              <a:buNone/>
            </a:pPr>
            <a:endParaRPr lang="en-US" sz="800" dirty="0">
              <a:solidFill>
                <a:srgbClr val="BFBFBF"/>
              </a:solidFill>
            </a:endParaRPr>
          </a:p>
          <a:p>
            <a:pPr>
              <a:buFont typeface="Wingdings" charset="2"/>
              <a:buChar char="q"/>
            </a:pPr>
            <a:r>
              <a:rPr lang="en-US" sz="2300" dirty="0">
                <a:solidFill>
                  <a:srgbClr val="BFBFBF"/>
                </a:solidFill>
              </a:rPr>
              <a:t>Beyond identity conflict, do negative intersectional experiences also predict </a:t>
            </a:r>
            <a:r>
              <a:rPr lang="en-US" sz="2300" b="1" dirty="0">
                <a:solidFill>
                  <a:srgbClr val="BFBFBF"/>
                </a:solidFill>
              </a:rPr>
              <a:t>psychological health variables</a:t>
            </a:r>
            <a:r>
              <a:rPr lang="en-US" sz="2300" dirty="0">
                <a:solidFill>
                  <a:srgbClr val="BFBFBF"/>
                </a:solidFill>
              </a:rPr>
              <a:t>?</a:t>
            </a:r>
          </a:p>
          <a:p>
            <a:pPr marL="114300" indent="0">
              <a:buNone/>
            </a:pPr>
            <a:endParaRPr lang="en-US" sz="800" dirty="0"/>
          </a:p>
          <a:p>
            <a:pPr marL="114300" indent="0">
              <a:buNone/>
            </a:pPr>
            <a:endParaRPr lang="en-US" sz="800" dirty="0"/>
          </a:p>
          <a:p>
            <a:pPr>
              <a:buFont typeface="Wingdings" charset="2"/>
              <a:buChar char="q"/>
            </a:pPr>
            <a:r>
              <a:rPr lang="en-US" sz="2300" dirty="0"/>
              <a:t>Is intersectional stigma harmful </a:t>
            </a:r>
            <a:r>
              <a:rPr lang="en-US" sz="2300" b="1" dirty="0"/>
              <a:t>above and beyond </a:t>
            </a:r>
            <a:r>
              <a:rPr lang="en-US" sz="2300" dirty="0"/>
              <a:t>general racism or homophobia?</a:t>
            </a:r>
          </a:p>
          <a:p>
            <a:pPr>
              <a:buFont typeface="Wingdings" charset="2"/>
              <a:buChar char="q"/>
            </a:pPr>
            <a:endParaRPr lang="en-US" sz="800" dirty="0"/>
          </a:p>
        </p:txBody>
      </p:sp>
    </p:spTree>
    <p:extLst>
      <p:ext uri="{BB962C8B-B14F-4D97-AF65-F5344CB8AC3E}">
        <p14:creationId xmlns:p14="http://schemas.microsoft.com/office/powerpoint/2010/main" val="415282275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 Raise New Questions</a:t>
            </a:r>
          </a:p>
        </p:txBody>
      </p:sp>
      <p:sp>
        <p:nvSpPr>
          <p:cNvPr id="3" name="Content Placeholder 2"/>
          <p:cNvSpPr>
            <a:spLocks noGrp="1"/>
          </p:cNvSpPr>
          <p:nvPr>
            <p:ph idx="1"/>
          </p:nvPr>
        </p:nvSpPr>
        <p:spPr>
          <a:xfrm>
            <a:off x="318031" y="1374065"/>
            <a:ext cx="7870021" cy="4800600"/>
          </a:xfrm>
        </p:spPr>
        <p:txBody>
          <a:bodyPr>
            <a:noAutofit/>
          </a:bodyPr>
          <a:lstStyle/>
          <a:p>
            <a:pPr>
              <a:buFont typeface="Wingdings" charset="2"/>
              <a:buChar char="q"/>
            </a:pPr>
            <a:r>
              <a:rPr lang="en-US" sz="2300" dirty="0">
                <a:solidFill>
                  <a:srgbClr val="BFBFBF"/>
                </a:solidFill>
              </a:rPr>
              <a:t>Are relations between negative intersectional experiences and identity conflict </a:t>
            </a:r>
            <a:r>
              <a:rPr lang="en-US" sz="2300" b="1" dirty="0">
                <a:solidFill>
                  <a:srgbClr val="BFBFBF"/>
                </a:solidFill>
              </a:rPr>
              <a:t>stable or dynamic </a:t>
            </a:r>
            <a:r>
              <a:rPr lang="en-US" sz="2300" dirty="0">
                <a:solidFill>
                  <a:srgbClr val="BFBFBF"/>
                </a:solidFill>
              </a:rPr>
              <a:t>across time?</a:t>
            </a:r>
          </a:p>
          <a:p>
            <a:pPr marL="114300" indent="0">
              <a:buNone/>
            </a:pPr>
            <a:endParaRPr lang="en-US" sz="800" dirty="0">
              <a:solidFill>
                <a:srgbClr val="BFBFBF"/>
              </a:solidFill>
            </a:endParaRPr>
          </a:p>
          <a:p>
            <a:pPr marL="114300" indent="0">
              <a:buNone/>
            </a:pPr>
            <a:endParaRPr lang="en-US" sz="800" dirty="0">
              <a:solidFill>
                <a:srgbClr val="BFBFBF"/>
              </a:solidFill>
            </a:endParaRPr>
          </a:p>
          <a:p>
            <a:pPr>
              <a:buFont typeface="Wingdings" charset="2"/>
              <a:buChar char="q"/>
            </a:pPr>
            <a:r>
              <a:rPr lang="en-US" sz="2300" dirty="0">
                <a:solidFill>
                  <a:srgbClr val="BFBFBF"/>
                </a:solidFill>
              </a:rPr>
              <a:t>Beyond identity conflict, do negative intersectional experiences also predict </a:t>
            </a:r>
            <a:r>
              <a:rPr lang="en-US" sz="2300" b="1" dirty="0">
                <a:solidFill>
                  <a:srgbClr val="BFBFBF"/>
                </a:solidFill>
              </a:rPr>
              <a:t>psychological health variables</a:t>
            </a:r>
            <a:r>
              <a:rPr lang="en-US" sz="2300" dirty="0">
                <a:solidFill>
                  <a:srgbClr val="BFBFBF"/>
                </a:solidFill>
              </a:rPr>
              <a:t>?</a:t>
            </a:r>
          </a:p>
          <a:p>
            <a:pPr marL="114300" indent="0">
              <a:buNone/>
            </a:pPr>
            <a:endParaRPr lang="en-US" sz="800" dirty="0">
              <a:solidFill>
                <a:srgbClr val="BFBFBF"/>
              </a:solidFill>
            </a:endParaRPr>
          </a:p>
          <a:p>
            <a:pPr marL="114300" indent="0">
              <a:buNone/>
            </a:pPr>
            <a:endParaRPr lang="en-US" sz="800" dirty="0">
              <a:solidFill>
                <a:srgbClr val="BFBFBF"/>
              </a:solidFill>
            </a:endParaRPr>
          </a:p>
          <a:p>
            <a:pPr>
              <a:buFont typeface="Wingdings" charset="2"/>
              <a:buChar char="q"/>
            </a:pPr>
            <a:r>
              <a:rPr lang="en-US" sz="2300" dirty="0">
                <a:solidFill>
                  <a:srgbClr val="BFBFBF"/>
                </a:solidFill>
              </a:rPr>
              <a:t>Is intersectional stigma harmful </a:t>
            </a:r>
            <a:r>
              <a:rPr lang="en-US" sz="2300" b="1" dirty="0">
                <a:solidFill>
                  <a:srgbClr val="BFBFBF"/>
                </a:solidFill>
              </a:rPr>
              <a:t>above and beyond </a:t>
            </a:r>
            <a:r>
              <a:rPr lang="en-US" sz="2300" dirty="0">
                <a:solidFill>
                  <a:srgbClr val="BFBFBF"/>
                </a:solidFill>
              </a:rPr>
              <a:t>general racism or homophobia?</a:t>
            </a:r>
          </a:p>
          <a:p>
            <a:pPr>
              <a:buFont typeface="Wingdings" charset="2"/>
              <a:buChar char="q"/>
            </a:pPr>
            <a:endParaRPr lang="en-US" sz="800" dirty="0"/>
          </a:p>
          <a:p>
            <a:pPr>
              <a:buFont typeface="Wingdings" charset="2"/>
              <a:buChar char="q"/>
            </a:pPr>
            <a:endParaRPr lang="en-US" sz="800" dirty="0"/>
          </a:p>
          <a:p>
            <a:pPr>
              <a:buFont typeface="Wingdings" charset="2"/>
              <a:buChar char="q"/>
            </a:pPr>
            <a:r>
              <a:rPr lang="en-US" sz="2300" dirty="0"/>
              <a:t>Intersectional experiences can be negative and harmful, but </a:t>
            </a:r>
            <a:r>
              <a:rPr lang="en-US" sz="2300" b="1" dirty="0"/>
              <a:t>what about positive intersectional experiences</a:t>
            </a:r>
            <a:r>
              <a:rPr lang="en-US" sz="2300" dirty="0"/>
              <a:t>? </a:t>
            </a:r>
          </a:p>
        </p:txBody>
      </p:sp>
    </p:spTree>
    <p:extLst>
      <p:ext uri="{BB962C8B-B14F-4D97-AF65-F5344CB8AC3E}">
        <p14:creationId xmlns:p14="http://schemas.microsoft.com/office/powerpoint/2010/main" val="392281285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 Raise New Questions</a:t>
            </a:r>
          </a:p>
        </p:txBody>
      </p:sp>
      <p:sp>
        <p:nvSpPr>
          <p:cNvPr id="3" name="Content Placeholder 2"/>
          <p:cNvSpPr>
            <a:spLocks noGrp="1"/>
          </p:cNvSpPr>
          <p:nvPr>
            <p:ph idx="1"/>
          </p:nvPr>
        </p:nvSpPr>
        <p:spPr>
          <a:xfrm>
            <a:off x="318031" y="1374064"/>
            <a:ext cx="7964602" cy="5255393"/>
          </a:xfrm>
        </p:spPr>
        <p:txBody>
          <a:bodyPr>
            <a:noAutofit/>
          </a:bodyPr>
          <a:lstStyle/>
          <a:p>
            <a:pPr>
              <a:buFont typeface="Wingdings" charset="2"/>
              <a:buChar char="q"/>
            </a:pPr>
            <a:r>
              <a:rPr lang="en-US" sz="2300" dirty="0">
                <a:solidFill>
                  <a:srgbClr val="BFBFBF"/>
                </a:solidFill>
              </a:rPr>
              <a:t>Are relations between negative intersectional experiences  and identity conflict </a:t>
            </a:r>
            <a:r>
              <a:rPr lang="en-US" sz="2300" b="1" dirty="0">
                <a:solidFill>
                  <a:srgbClr val="BFBFBF"/>
                </a:solidFill>
              </a:rPr>
              <a:t>stable or dynamic </a:t>
            </a:r>
            <a:r>
              <a:rPr lang="en-US" sz="2300" dirty="0">
                <a:solidFill>
                  <a:srgbClr val="BFBFBF"/>
                </a:solidFill>
              </a:rPr>
              <a:t>across time?</a:t>
            </a:r>
          </a:p>
          <a:p>
            <a:pPr marL="114300" indent="0">
              <a:buNone/>
            </a:pPr>
            <a:endParaRPr lang="en-US" sz="800" dirty="0">
              <a:solidFill>
                <a:srgbClr val="BFBFBF"/>
              </a:solidFill>
            </a:endParaRPr>
          </a:p>
          <a:p>
            <a:pPr marL="114300" indent="0">
              <a:buNone/>
            </a:pPr>
            <a:endParaRPr lang="en-US" sz="800" dirty="0">
              <a:solidFill>
                <a:srgbClr val="BFBFBF"/>
              </a:solidFill>
            </a:endParaRPr>
          </a:p>
          <a:p>
            <a:pPr>
              <a:buFont typeface="Wingdings" charset="2"/>
              <a:buChar char="q"/>
            </a:pPr>
            <a:r>
              <a:rPr lang="en-US" sz="2300" dirty="0">
                <a:solidFill>
                  <a:srgbClr val="BFBFBF"/>
                </a:solidFill>
              </a:rPr>
              <a:t>Beyond identity conflict, do negative intersectional experiences also predict </a:t>
            </a:r>
            <a:r>
              <a:rPr lang="en-US" sz="2300" b="1" dirty="0">
                <a:solidFill>
                  <a:srgbClr val="BFBFBF"/>
                </a:solidFill>
              </a:rPr>
              <a:t>psychological health variables</a:t>
            </a:r>
            <a:r>
              <a:rPr lang="en-US" sz="2300" dirty="0">
                <a:solidFill>
                  <a:srgbClr val="BFBFBF"/>
                </a:solidFill>
              </a:rPr>
              <a:t>?</a:t>
            </a:r>
          </a:p>
          <a:p>
            <a:pPr marL="114300" indent="0">
              <a:buNone/>
            </a:pPr>
            <a:endParaRPr lang="en-US" sz="800" dirty="0">
              <a:solidFill>
                <a:srgbClr val="BFBFBF"/>
              </a:solidFill>
            </a:endParaRPr>
          </a:p>
          <a:p>
            <a:pPr marL="114300" indent="0">
              <a:buNone/>
            </a:pPr>
            <a:endParaRPr lang="en-US" sz="800" dirty="0">
              <a:solidFill>
                <a:srgbClr val="BFBFBF"/>
              </a:solidFill>
            </a:endParaRPr>
          </a:p>
          <a:p>
            <a:pPr>
              <a:buFont typeface="Wingdings" charset="2"/>
              <a:buChar char="q"/>
            </a:pPr>
            <a:r>
              <a:rPr lang="en-US" sz="2300" dirty="0">
                <a:solidFill>
                  <a:srgbClr val="BFBFBF"/>
                </a:solidFill>
              </a:rPr>
              <a:t>Is intersectional stigma harmful </a:t>
            </a:r>
            <a:r>
              <a:rPr lang="en-US" sz="2300" b="1" dirty="0">
                <a:solidFill>
                  <a:srgbClr val="BFBFBF"/>
                </a:solidFill>
              </a:rPr>
              <a:t>above and beyond </a:t>
            </a:r>
            <a:r>
              <a:rPr lang="en-US" sz="2300" dirty="0">
                <a:solidFill>
                  <a:srgbClr val="BFBFBF"/>
                </a:solidFill>
              </a:rPr>
              <a:t>general racism or homophobia?</a:t>
            </a:r>
          </a:p>
          <a:p>
            <a:pPr>
              <a:buFont typeface="Wingdings" charset="2"/>
              <a:buChar char="q"/>
            </a:pPr>
            <a:endParaRPr lang="en-US" sz="800" dirty="0">
              <a:solidFill>
                <a:srgbClr val="BFBFBF"/>
              </a:solidFill>
            </a:endParaRPr>
          </a:p>
          <a:p>
            <a:pPr>
              <a:buFont typeface="Wingdings" charset="2"/>
              <a:buChar char="q"/>
            </a:pPr>
            <a:endParaRPr lang="en-US" sz="800" dirty="0">
              <a:solidFill>
                <a:srgbClr val="BFBFBF"/>
              </a:solidFill>
            </a:endParaRPr>
          </a:p>
          <a:p>
            <a:pPr>
              <a:buFont typeface="Wingdings" charset="2"/>
              <a:buChar char="q"/>
            </a:pPr>
            <a:r>
              <a:rPr lang="en-US" sz="2300" dirty="0">
                <a:solidFill>
                  <a:srgbClr val="BFBFBF"/>
                </a:solidFill>
              </a:rPr>
              <a:t>Intersectional experiences can be negative and harmful, but </a:t>
            </a:r>
            <a:r>
              <a:rPr lang="en-US" sz="2300" b="1" dirty="0">
                <a:solidFill>
                  <a:srgbClr val="BFBFBF"/>
                </a:solidFill>
              </a:rPr>
              <a:t>what about positive intersectional experiences</a:t>
            </a:r>
            <a:r>
              <a:rPr lang="en-US" sz="2300" dirty="0">
                <a:solidFill>
                  <a:srgbClr val="BFBFBF"/>
                </a:solidFill>
              </a:rPr>
              <a:t>? </a:t>
            </a:r>
          </a:p>
          <a:p>
            <a:pPr marL="114300" indent="0">
              <a:buNone/>
            </a:pPr>
            <a:endParaRPr lang="en-US" sz="800" dirty="0"/>
          </a:p>
          <a:p>
            <a:pPr marL="114300" indent="0">
              <a:buNone/>
            </a:pPr>
            <a:endParaRPr lang="en-US" sz="800" dirty="0"/>
          </a:p>
          <a:p>
            <a:pPr>
              <a:buFont typeface="Wingdings" charset="2"/>
              <a:buChar char="q"/>
            </a:pPr>
            <a:r>
              <a:rPr lang="en-US" sz="2300" dirty="0"/>
              <a:t>If such positive intersectional experiences exist, can they </a:t>
            </a:r>
            <a:r>
              <a:rPr lang="en-US" sz="2300" b="1" dirty="0"/>
              <a:t>foster resilience </a:t>
            </a:r>
            <a:r>
              <a:rPr lang="en-US" sz="2300" dirty="0"/>
              <a:t>and help reduce mental health disparities? </a:t>
            </a:r>
          </a:p>
        </p:txBody>
      </p:sp>
    </p:spTree>
    <p:extLst>
      <p:ext uri="{BB962C8B-B14F-4D97-AF65-F5344CB8AC3E}">
        <p14:creationId xmlns:p14="http://schemas.microsoft.com/office/powerpoint/2010/main" val="248467977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a:spLocks noChangeAspect="1"/>
          </p:cNvSpPr>
          <p:nvPr/>
        </p:nvSpPr>
        <p:spPr>
          <a:xfrm>
            <a:off x="-6018095" y="-903136"/>
            <a:ext cx="8686800" cy="8686800"/>
          </a:xfrm>
          <a:prstGeom prst="ellipse">
            <a:avLst/>
          </a:prstGeom>
          <a:solidFill>
            <a:schemeClr val="accent5"/>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Text Placeholder 2"/>
          <p:cNvSpPr>
            <a:spLocks noGrp="1"/>
          </p:cNvSpPr>
          <p:nvPr>
            <p:ph type="body" idx="1"/>
          </p:nvPr>
        </p:nvSpPr>
        <p:spPr>
          <a:xfrm>
            <a:off x="2201331" y="4931289"/>
            <a:ext cx="6474179" cy="1500187"/>
          </a:xfrm>
        </p:spPr>
        <p:txBody>
          <a:bodyPr>
            <a:noAutofit/>
          </a:bodyPr>
          <a:lstStyle/>
          <a:p>
            <a:pPr algn="r"/>
            <a:r>
              <a:rPr lang="en-US" sz="7000" dirty="0">
                <a:solidFill>
                  <a:schemeClr val="accent6">
                    <a:lumMod val="40000"/>
                    <a:lumOff val="60000"/>
                  </a:schemeClr>
                </a:solidFill>
                <a:latin typeface="Helvetica Neue UltraLight"/>
                <a:cs typeface="Helvetica Neue UltraLight"/>
              </a:rPr>
              <a:t>	Study 2.</a:t>
            </a:r>
            <a:r>
              <a:rPr lang="en-US" sz="5000" dirty="0">
                <a:solidFill>
                  <a:schemeClr val="accent6">
                    <a:lumMod val="40000"/>
                    <a:lumOff val="60000"/>
                  </a:schemeClr>
                </a:solidFill>
                <a:latin typeface="Helvetica Neue UltraLight"/>
                <a:cs typeface="Helvetica Neue UltraLight"/>
              </a:rPr>
              <a:t> </a:t>
            </a:r>
          </a:p>
          <a:p>
            <a:pPr algn="r"/>
            <a:r>
              <a:rPr lang="en-US" sz="3000" dirty="0">
                <a:solidFill>
                  <a:schemeClr val="tx1"/>
                </a:solidFill>
                <a:latin typeface="Helvetica Neue Bold Condensed"/>
                <a:cs typeface="Helvetica Neue Bold Condensed"/>
              </a:rPr>
              <a:t>Do everyday intersectional </a:t>
            </a:r>
          </a:p>
          <a:p>
            <a:pPr algn="r"/>
            <a:r>
              <a:rPr lang="en-US" sz="3000" dirty="0">
                <a:solidFill>
                  <a:schemeClr val="tx1"/>
                </a:solidFill>
                <a:latin typeface="Helvetica Neue Bold Condensed"/>
                <a:cs typeface="Helvetica Neue Bold Condensed"/>
              </a:rPr>
              <a:t>events predict ups and downs</a:t>
            </a:r>
          </a:p>
          <a:p>
            <a:pPr algn="r"/>
            <a:r>
              <a:rPr lang="en-US" sz="3000" dirty="0">
                <a:solidFill>
                  <a:schemeClr val="tx1"/>
                </a:solidFill>
                <a:latin typeface="Helvetica Neue Bold Condensed"/>
                <a:cs typeface="Helvetica Neue Bold Condensed"/>
              </a:rPr>
              <a:t>in daily psychological health?</a:t>
            </a:r>
          </a:p>
          <a:p>
            <a:pPr algn="r"/>
            <a:r>
              <a:rPr lang="en-US" spc="50" dirty="0">
                <a:solidFill>
                  <a:srgbClr val="EDD3B6"/>
                </a:solidFill>
                <a:latin typeface="Helvetica Neue UltraLight"/>
                <a:cs typeface="Helvetica Neue UltraLight"/>
              </a:rPr>
              <a:t>| microlongitudinal; mixed methods |</a:t>
            </a:r>
          </a:p>
        </p:txBody>
      </p:sp>
    </p:spTree>
    <p:extLst>
      <p:ext uri="{BB962C8B-B14F-4D97-AF65-F5344CB8AC3E}">
        <p14:creationId xmlns:p14="http://schemas.microsoft.com/office/powerpoint/2010/main" val="216845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200" fill="hold"/>
                                        <p:tgtEl>
                                          <p:spTgt spid="7"/>
                                        </p:tgtEl>
                                        <p:attrNameLst>
                                          <p:attrName>ppt_x</p:attrName>
                                        </p:attrNameLst>
                                      </p:cBhvr>
                                      <p:tavLst>
                                        <p:tav tm="0">
                                          <p:val>
                                            <p:strVal val="1+#ppt_w/2"/>
                                          </p:val>
                                        </p:tav>
                                        <p:tav tm="100000">
                                          <p:val>
                                            <p:strVal val="#ppt_x"/>
                                          </p:val>
                                        </p:tav>
                                      </p:tavLst>
                                    </p:anim>
                                    <p:anim calcmode="lin" valueType="num">
                                      <p:cBhvr additive="base">
                                        <p:cTn id="12" dur="12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500" dirty="0">
                <a:latin typeface="Constantia"/>
                <a:cs typeface="Constantia"/>
              </a:rPr>
              <a:t>Study Aims</a:t>
            </a:r>
          </a:p>
        </p:txBody>
      </p:sp>
      <p:sp>
        <p:nvSpPr>
          <p:cNvPr id="4" name="TextBox 3"/>
          <p:cNvSpPr txBox="1"/>
          <p:nvPr/>
        </p:nvSpPr>
        <p:spPr>
          <a:xfrm>
            <a:off x="457200" y="1367886"/>
            <a:ext cx="4477020" cy="5214760"/>
          </a:xfrm>
          <a:prstGeom prst="rect">
            <a:avLst/>
          </a:prstGeom>
          <a:noFill/>
        </p:spPr>
        <p:txBody>
          <a:bodyPr wrap="square" rtlCol="0">
            <a:spAutoFit/>
          </a:bodyPr>
          <a:lstStyle/>
          <a:p>
            <a:pPr>
              <a:lnSpc>
                <a:spcPct val="120000"/>
              </a:lnSpc>
            </a:pPr>
            <a:r>
              <a:rPr lang="en-US" sz="2000" dirty="0">
                <a:solidFill>
                  <a:srgbClr val="000000"/>
                </a:solidFill>
              </a:rPr>
              <a:t>1. Test </a:t>
            </a:r>
            <a:r>
              <a:rPr lang="en-US" sz="2000" b="1" dirty="0">
                <a:solidFill>
                  <a:srgbClr val="D16349"/>
                </a:solidFill>
              </a:rPr>
              <a:t>minority stress theory </a:t>
            </a:r>
            <a:r>
              <a:rPr lang="en-US" sz="2000" dirty="0">
                <a:solidFill>
                  <a:prstClr val="black"/>
                </a:solidFill>
              </a:rPr>
              <a:t>and </a:t>
            </a:r>
            <a:r>
              <a:rPr lang="en-US" sz="2000" b="1" dirty="0">
                <a:solidFill>
                  <a:srgbClr val="D16349"/>
                </a:solidFill>
              </a:rPr>
              <a:t>psychological mediation framework </a:t>
            </a:r>
            <a:r>
              <a:rPr lang="en-US" sz="2000" dirty="0">
                <a:solidFill>
                  <a:prstClr val="black"/>
                </a:solidFill>
              </a:rPr>
              <a:t>among Black LGBQ people.</a:t>
            </a:r>
          </a:p>
          <a:p>
            <a:pPr>
              <a:lnSpc>
                <a:spcPct val="120000"/>
              </a:lnSpc>
            </a:pPr>
            <a:endParaRPr lang="en-US" sz="1200" dirty="0">
              <a:solidFill>
                <a:prstClr val="black"/>
              </a:solidFill>
            </a:endParaRPr>
          </a:p>
          <a:p>
            <a:pPr>
              <a:lnSpc>
                <a:spcPct val="120000"/>
              </a:lnSpc>
            </a:pPr>
            <a:r>
              <a:rPr lang="en-US" sz="2000" dirty="0">
                <a:solidFill>
                  <a:prstClr val="black"/>
                </a:solidFill>
              </a:rPr>
              <a:t>2. Examine </a:t>
            </a:r>
            <a:r>
              <a:rPr lang="en-US" sz="2000" b="1" dirty="0">
                <a:solidFill>
                  <a:schemeClr val="accent1"/>
                </a:solidFill>
              </a:rPr>
              <a:t>intersectional variables </a:t>
            </a:r>
            <a:r>
              <a:rPr lang="en-US" sz="2000" dirty="0">
                <a:solidFill>
                  <a:prstClr val="black"/>
                </a:solidFill>
              </a:rPr>
              <a:t>that may capture unique </a:t>
            </a:r>
            <a:r>
              <a:rPr lang="en-US" sz="2000" dirty="0">
                <a:solidFill>
                  <a:srgbClr val="000000"/>
                </a:solidFill>
              </a:rPr>
              <a:t>identity-related </a:t>
            </a:r>
            <a:r>
              <a:rPr lang="en-US" sz="2000" b="1" dirty="0">
                <a:solidFill>
                  <a:srgbClr val="D16349"/>
                </a:solidFill>
              </a:rPr>
              <a:t>stress processes</a:t>
            </a:r>
            <a:r>
              <a:rPr lang="en-US" sz="2000" dirty="0">
                <a:solidFill>
                  <a:srgbClr val="D16349"/>
                </a:solidFill>
              </a:rPr>
              <a:t> </a:t>
            </a:r>
            <a:r>
              <a:rPr lang="en-US" sz="2000" dirty="0">
                <a:solidFill>
                  <a:prstClr val="black"/>
                </a:solidFill>
              </a:rPr>
              <a:t>among this population.</a:t>
            </a:r>
          </a:p>
          <a:p>
            <a:pPr>
              <a:lnSpc>
                <a:spcPct val="120000"/>
              </a:lnSpc>
            </a:pPr>
            <a:endParaRPr lang="en-US" sz="1200" dirty="0">
              <a:solidFill>
                <a:prstClr val="black"/>
              </a:solidFill>
            </a:endParaRPr>
          </a:p>
          <a:p>
            <a:pPr>
              <a:lnSpc>
                <a:spcPct val="120000"/>
              </a:lnSpc>
            </a:pPr>
            <a:r>
              <a:rPr lang="en-US" sz="2000" dirty="0">
                <a:solidFill>
                  <a:srgbClr val="000000"/>
                </a:solidFill>
              </a:rPr>
              <a:t>3. Examine the role of </a:t>
            </a:r>
            <a:r>
              <a:rPr lang="en-US" sz="2000" b="1" dirty="0">
                <a:solidFill>
                  <a:srgbClr val="D16349"/>
                </a:solidFill>
              </a:rPr>
              <a:t>positive intersectional events </a:t>
            </a:r>
            <a:r>
              <a:rPr lang="en-US" sz="2000" dirty="0">
                <a:solidFill>
                  <a:prstClr val="black"/>
                </a:solidFill>
              </a:rPr>
              <a:t>among Black LGBQ people.</a:t>
            </a:r>
            <a:endParaRPr lang="en-US" sz="2000" b="1" dirty="0">
              <a:solidFill>
                <a:srgbClr val="D16349"/>
              </a:solidFill>
            </a:endParaRPr>
          </a:p>
          <a:p>
            <a:pPr>
              <a:lnSpc>
                <a:spcPct val="120000"/>
              </a:lnSpc>
            </a:pPr>
            <a:endParaRPr lang="en-US" sz="1200" dirty="0">
              <a:solidFill>
                <a:prstClr val="black"/>
              </a:solidFill>
            </a:endParaRPr>
          </a:p>
          <a:p>
            <a:pPr>
              <a:lnSpc>
                <a:spcPct val="120000"/>
              </a:lnSpc>
            </a:pPr>
            <a:r>
              <a:rPr lang="en-US" sz="2000" dirty="0">
                <a:solidFill>
                  <a:srgbClr val="000000"/>
                </a:solidFill>
              </a:rPr>
              <a:t>4. In </a:t>
            </a:r>
            <a:r>
              <a:rPr lang="en-US" sz="2000" dirty="0">
                <a:solidFill>
                  <a:prstClr val="black"/>
                </a:solidFill>
              </a:rPr>
              <a:t>addition to between-person effects, </a:t>
            </a:r>
            <a:r>
              <a:rPr lang="en-US" sz="2000" b="1" dirty="0">
                <a:solidFill>
                  <a:srgbClr val="D16349"/>
                </a:solidFill>
              </a:rPr>
              <a:t>test effects over time</a:t>
            </a:r>
            <a:r>
              <a:rPr lang="en-US" sz="2000" dirty="0">
                <a:solidFill>
                  <a:prstClr val="black"/>
                </a:solidFill>
              </a:rPr>
              <a:t>.</a:t>
            </a:r>
          </a:p>
          <a:p>
            <a:pPr>
              <a:lnSpc>
                <a:spcPct val="120000"/>
              </a:lnSpc>
            </a:pPr>
            <a:endParaRPr lang="en-US" sz="2200" dirty="0">
              <a:solidFill>
                <a:prstClr val="black"/>
              </a:solidFill>
              <a:latin typeface="Calibri"/>
            </a:endParaRPr>
          </a:p>
        </p:txBody>
      </p:sp>
      <p:pic>
        <p:nvPicPr>
          <p:cNvPr id="16" name="Picture 15" descr="Screen Shot 2017-10-30 at 8.46.48 AM.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13882" y="1367886"/>
            <a:ext cx="3092508" cy="4534285"/>
          </a:xfrm>
          <a:prstGeom prst="rect">
            <a:avLst/>
          </a:prstGeom>
        </p:spPr>
      </p:pic>
      <p:pic>
        <p:nvPicPr>
          <p:cNvPr id="6" name="Picture 5" descr="Screen Shot 2021-01-28 at 10.07.09 AM.png">
            <a:extLst>
              <a:ext uri="{FF2B5EF4-FFF2-40B4-BE49-F238E27FC236}">
                <a16:creationId xmlns:a16="http://schemas.microsoft.com/office/drawing/2014/main" id="{9C66E175-ADC8-C748-9EFB-96F741E2120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7579" y="401695"/>
            <a:ext cx="7758811" cy="7746357"/>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555868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1500"/>
                                        <p:tgtEl>
                                          <p:spTgt spid="6"/>
                                        </p:tgtEl>
                                        <p:attrNameLst>
                                          <p:attrName>ppt_x</p:attrName>
                                        </p:attrNameLst>
                                      </p:cBhvr>
                                      <p:tavLst>
                                        <p:tav tm="0">
                                          <p:val>
                                            <p:strVal val="ppt_x"/>
                                          </p:val>
                                        </p:tav>
                                        <p:tav tm="100000">
                                          <p:val>
                                            <p:strVal val="ppt_x"/>
                                          </p:val>
                                        </p:tav>
                                      </p:tavLst>
                                    </p:anim>
                                    <p:anim calcmode="lin" valueType="num">
                                      <p:cBhvr additive="base">
                                        <p:cTn id="7" dur="1500"/>
                                        <p:tgtEl>
                                          <p:spTgt spid="6"/>
                                        </p:tgtEl>
                                        <p:attrNameLst>
                                          <p:attrName>ppt_y</p:attrName>
                                        </p:attrNameLst>
                                      </p:cBhvr>
                                      <p:tavLst>
                                        <p:tav tm="0">
                                          <p:val>
                                            <p:strVal val="ppt_y"/>
                                          </p:val>
                                        </p:tav>
                                        <p:tav tm="100000">
                                          <p:val>
                                            <p:strVal val="1+ppt_h/2"/>
                                          </p:val>
                                        </p:tav>
                                      </p:tavLst>
                                    </p:anim>
                                    <p:set>
                                      <p:cBhvr>
                                        <p:cTn id="8" dur="1" fill="hold">
                                          <p:stCondLst>
                                            <p:cond delay="1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082154" cy="1143000"/>
          </a:xfrm>
        </p:spPr>
        <p:txBody>
          <a:bodyPr/>
          <a:lstStyle/>
          <a:p>
            <a:r>
              <a:rPr lang="en-US" sz="3800" dirty="0">
                <a:latin typeface="Calibri"/>
                <a:cs typeface="Calibri"/>
              </a:rPr>
              <a:t>Daily Variation in Stigma-related stress</a:t>
            </a:r>
          </a:p>
        </p:txBody>
      </p:sp>
      <p:sp>
        <p:nvSpPr>
          <p:cNvPr id="7" name="Content Placeholder 2"/>
          <p:cNvSpPr txBox="1">
            <a:spLocks/>
          </p:cNvSpPr>
          <p:nvPr/>
        </p:nvSpPr>
        <p:spPr>
          <a:xfrm>
            <a:off x="425800" y="1752600"/>
            <a:ext cx="7602591" cy="4800600"/>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indent="0">
              <a:buNone/>
            </a:pPr>
            <a:endParaRPr lang="en-US" dirty="0"/>
          </a:p>
        </p:txBody>
      </p:sp>
      <p:sp>
        <p:nvSpPr>
          <p:cNvPr id="11" name="Content Placeholder 2"/>
          <p:cNvSpPr>
            <a:spLocks noGrp="1"/>
          </p:cNvSpPr>
          <p:nvPr>
            <p:ph idx="1"/>
          </p:nvPr>
        </p:nvSpPr>
        <p:spPr>
          <a:xfrm>
            <a:off x="425800" y="3318559"/>
            <a:ext cx="4406989" cy="3229747"/>
          </a:xfrm>
        </p:spPr>
        <p:txBody>
          <a:bodyPr>
            <a:normAutofit/>
          </a:bodyPr>
          <a:lstStyle/>
          <a:p>
            <a:pPr marL="114300" indent="0">
              <a:buNone/>
            </a:pPr>
            <a:r>
              <a:rPr lang="en-US" b="1" dirty="0">
                <a:solidFill>
                  <a:srgbClr val="D16349"/>
                </a:solidFill>
              </a:rPr>
              <a:t>Shown to predict over time:</a:t>
            </a:r>
          </a:p>
          <a:p>
            <a:pPr marL="114300" indent="0">
              <a:buNone/>
            </a:pPr>
            <a:endParaRPr lang="en-US" sz="800" dirty="0"/>
          </a:p>
          <a:p>
            <a:pPr marL="114300" indent="0">
              <a:buNone/>
            </a:pPr>
            <a:endParaRPr lang="en-US" sz="800" dirty="0"/>
          </a:p>
          <a:p>
            <a:r>
              <a:rPr lang="en-US" u="sng" dirty="0"/>
              <a:t>Concurrent</a:t>
            </a:r>
            <a:r>
              <a:rPr lang="en-US" dirty="0"/>
              <a:t>: Stigma and health ebb and flow together</a:t>
            </a:r>
            <a:endParaRPr lang="en-US" sz="1000" dirty="0"/>
          </a:p>
          <a:p>
            <a:endParaRPr lang="en-US" sz="1000" dirty="0"/>
          </a:p>
          <a:p>
            <a:endParaRPr lang="en-US" sz="1000" dirty="0"/>
          </a:p>
          <a:p>
            <a:r>
              <a:rPr lang="en-US" u="sng" dirty="0"/>
              <a:t>Temporal</a:t>
            </a:r>
            <a:r>
              <a:rPr lang="en-US" dirty="0"/>
              <a:t>: Stigma </a:t>
            </a:r>
            <a:r>
              <a:rPr lang="en-US" dirty="0">
                <a:sym typeface="Wingdings"/>
              </a:rPr>
              <a:t>leads to later increases in distress</a:t>
            </a:r>
            <a:endParaRPr lang="en-US" dirty="0"/>
          </a:p>
          <a:p>
            <a:endParaRPr lang="en-US" dirty="0"/>
          </a:p>
        </p:txBody>
      </p:sp>
      <p:pic>
        <p:nvPicPr>
          <p:cNvPr id="12" name="Picture 11" descr="Screen Shot 2016-09-19 at 1.42.09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73484" y="3706971"/>
            <a:ext cx="2711495" cy="1230602"/>
          </a:xfrm>
          <a:prstGeom prst="rect">
            <a:avLst/>
          </a:prstGeom>
        </p:spPr>
      </p:pic>
      <p:pic>
        <p:nvPicPr>
          <p:cNvPr id="13" name="Picture 12" descr="Screen Shot 2016-09-19 at 1.42.17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73482" y="5069925"/>
            <a:ext cx="2711497" cy="1251460"/>
          </a:xfrm>
          <a:prstGeom prst="rect">
            <a:avLst/>
          </a:prstGeom>
        </p:spPr>
      </p:pic>
      <p:sp>
        <p:nvSpPr>
          <p:cNvPr id="14" name="Rectangle 13"/>
          <p:cNvSpPr/>
          <p:nvPr/>
        </p:nvSpPr>
        <p:spPr>
          <a:xfrm>
            <a:off x="608023" y="1309558"/>
            <a:ext cx="7634075" cy="1723549"/>
          </a:xfrm>
          <a:prstGeom prst="rect">
            <a:avLst/>
          </a:prstGeom>
        </p:spPr>
        <p:txBody>
          <a:bodyPr wrap="square">
            <a:spAutoFit/>
          </a:bodyPr>
          <a:lstStyle/>
          <a:p>
            <a:pPr marL="342900" indent="-342900">
              <a:lnSpc>
                <a:spcPct val="150000"/>
              </a:lnSpc>
              <a:buFont typeface="Wingdings" charset="2"/>
              <a:buChar char="ü"/>
            </a:pPr>
            <a:r>
              <a:rPr lang="en-US" sz="2400" b="1" dirty="0"/>
              <a:t>Racism</a:t>
            </a:r>
            <a:r>
              <a:rPr lang="en-US" sz="2000" dirty="0"/>
              <a:t> </a:t>
            </a:r>
            <a:r>
              <a:rPr lang="en-US" dirty="0"/>
              <a:t>(</a:t>
            </a:r>
            <a:r>
              <a:rPr lang="fr-FR" dirty="0" err="1"/>
              <a:t>Broudy</a:t>
            </a:r>
            <a:r>
              <a:rPr lang="fr-FR" dirty="0"/>
              <a:t> et al., 2007; </a:t>
            </a:r>
            <a:r>
              <a:rPr lang="fr-FR" dirty="0" err="1"/>
              <a:t>Hoggard</a:t>
            </a:r>
            <a:r>
              <a:rPr lang="fr-FR" dirty="0"/>
              <a:t> et al., 2012; </a:t>
            </a:r>
            <a:r>
              <a:rPr lang="fr-FR" dirty="0" err="1"/>
              <a:t>O’Hara</a:t>
            </a:r>
            <a:r>
              <a:rPr lang="fr-FR" dirty="0"/>
              <a:t> et al., 2015)</a:t>
            </a:r>
          </a:p>
          <a:p>
            <a:pPr marL="342900" indent="-342900">
              <a:lnSpc>
                <a:spcPct val="150000"/>
              </a:lnSpc>
              <a:buFont typeface="Wingdings" charset="2"/>
              <a:buChar char="ü"/>
            </a:pPr>
            <a:r>
              <a:rPr lang="fr-FR" sz="2400" b="1" dirty="0" err="1"/>
              <a:t>Sexism</a:t>
            </a:r>
            <a:r>
              <a:rPr lang="fr-FR" sz="2000" dirty="0"/>
              <a:t> </a:t>
            </a:r>
            <a:r>
              <a:rPr lang="fr-FR" dirty="0"/>
              <a:t>(</a:t>
            </a:r>
            <a:r>
              <a:rPr lang="fr-FR" dirty="0" err="1"/>
              <a:t>Swim</a:t>
            </a:r>
            <a:r>
              <a:rPr lang="fr-FR" dirty="0"/>
              <a:t> et al. 2001)</a:t>
            </a:r>
          </a:p>
          <a:p>
            <a:pPr marL="342900" indent="-342900">
              <a:lnSpc>
                <a:spcPct val="150000"/>
              </a:lnSpc>
              <a:buFont typeface="Wingdings" charset="2"/>
              <a:buChar char="ü"/>
            </a:pPr>
            <a:r>
              <a:rPr lang="en-US" sz="2400" b="1" dirty="0"/>
              <a:t>Homophobia</a:t>
            </a:r>
            <a:r>
              <a:rPr lang="en-US" sz="2000" dirty="0"/>
              <a:t> </a:t>
            </a:r>
            <a:r>
              <a:rPr lang="en-US" dirty="0"/>
              <a:t>(</a:t>
            </a:r>
            <a:r>
              <a:rPr lang="da-DK" dirty="0"/>
              <a:t>Mohr, 2016; </a:t>
            </a:r>
            <a:r>
              <a:rPr lang="da-DK" dirty="0" err="1"/>
              <a:t>Swim</a:t>
            </a:r>
            <a:r>
              <a:rPr lang="da-DK" dirty="0"/>
              <a:t> et al., 2009)</a:t>
            </a:r>
            <a:endParaRPr lang="en-US" dirty="0"/>
          </a:p>
        </p:txBody>
      </p:sp>
    </p:spTree>
    <p:custDataLst>
      <p:tags r:id="rId1"/>
    </p:custDataLst>
    <p:extLst>
      <p:ext uri="{BB962C8B-B14F-4D97-AF65-F5344CB8AC3E}">
        <p14:creationId xmlns:p14="http://schemas.microsoft.com/office/powerpoint/2010/main" val="1352103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rocess 4"/>
          <p:cNvSpPr/>
          <p:nvPr/>
        </p:nvSpPr>
        <p:spPr>
          <a:xfrm>
            <a:off x="499077" y="3553454"/>
            <a:ext cx="2057400" cy="1143000"/>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b="1" dirty="0">
                <a:solidFill>
                  <a:prstClr val="black"/>
                </a:solidFill>
                <a:latin typeface="Calibri"/>
              </a:rPr>
              <a:t>DISTAL</a:t>
            </a:r>
          </a:p>
          <a:p>
            <a:pPr algn="ctr"/>
            <a:r>
              <a:rPr lang="en-US" dirty="0">
                <a:solidFill>
                  <a:prstClr val="black"/>
                </a:solidFill>
                <a:latin typeface="Calibri"/>
              </a:rPr>
              <a:t>e.g., homophobic discrimination</a:t>
            </a:r>
          </a:p>
        </p:txBody>
      </p:sp>
      <p:sp>
        <p:nvSpPr>
          <p:cNvPr id="8" name="Process 7"/>
          <p:cNvSpPr/>
          <p:nvPr/>
        </p:nvSpPr>
        <p:spPr>
          <a:xfrm>
            <a:off x="3297556" y="2544146"/>
            <a:ext cx="2057400" cy="1143000"/>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b="1" dirty="0">
                <a:solidFill>
                  <a:prstClr val="black"/>
                </a:solidFill>
                <a:latin typeface="Calibri"/>
              </a:rPr>
              <a:t>PROXIMAL</a:t>
            </a:r>
          </a:p>
          <a:p>
            <a:pPr algn="ctr"/>
            <a:r>
              <a:rPr lang="en-US" dirty="0">
                <a:solidFill>
                  <a:prstClr val="black"/>
                </a:solidFill>
                <a:latin typeface="Calibri"/>
              </a:rPr>
              <a:t>e.g., internalized homophobia</a:t>
            </a:r>
          </a:p>
        </p:txBody>
      </p:sp>
      <p:sp>
        <p:nvSpPr>
          <p:cNvPr id="9" name="Process 8"/>
          <p:cNvSpPr/>
          <p:nvPr/>
        </p:nvSpPr>
        <p:spPr>
          <a:xfrm>
            <a:off x="6019800" y="3553454"/>
            <a:ext cx="2057400" cy="1143000"/>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solidFill>
                  <a:prstClr val="black"/>
                </a:solidFill>
                <a:latin typeface="Calibri"/>
              </a:rPr>
              <a:t>Psychological Distress</a:t>
            </a:r>
          </a:p>
        </p:txBody>
      </p:sp>
      <p:cxnSp>
        <p:nvCxnSpPr>
          <p:cNvPr id="11" name="Straight Connector 10"/>
          <p:cNvCxnSpPr>
            <a:stCxn id="5" idx="3"/>
            <a:endCxn id="9" idx="1"/>
          </p:cNvCxnSpPr>
          <p:nvPr/>
        </p:nvCxnSpPr>
        <p:spPr>
          <a:xfrm>
            <a:off x="2556477" y="4124954"/>
            <a:ext cx="3463323" cy="0"/>
          </a:xfrm>
          <a:prstGeom prst="line">
            <a:avLst/>
          </a:prstGeom>
          <a:ln>
            <a:solidFill>
              <a:schemeClr val="accent5"/>
            </a:solidFill>
            <a:headEnd type="none"/>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a:stCxn id="8" idx="3"/>
            <a:endCxn id="9" idx="0"/>
          </p:cNvCxnSpPr>
          <p:nvPr/>
        </p:nvCxnSpPr>
        <p:spPr>
          <a:xfrm>
            <a:off x="5354956" y="3115646"/>
            <a:ext cx="1693544" cy="437808"/>
          </a:xfrm>
          <a:prstGeom prst="straightConnector1">
            <a:avLst/>
          </a:prstGeom>
          <a:ln>
            <a:solidFill>
              <a:schemeClr val="accent5"/>
            </a:solidFill>
            <a:prstDash val="dot"/>
            <a:tailEnd type="arrow"/>
          </a:ln>
        </p:spPr>
        <p:style>
          <a:lnRef idx="2">
            <a:schemeClr val="accent1"/>
          </a:lnRef>
          <a:fillRef idx="0">
            <a:schemeClr val="accent1"/>
          </a:fillRef>
          <a:effectRef idx="1">
            <a:schemeClr val="accent1"/>
          </a:effectRef>
          <a:fontRef idx="minor">
            <a:schemeClr val="tx1"/>
          </a:fontRef>
        </p:style>
      </p:cxnSp>
      <p:sp>
        <p:nvSpPr>
          <p:cNvPr id="25" name="Rounded Rectangle 24"/>
          <p:cNvSpPr/>
          <p:nvPr/>
        </p:nvSpPr>
        <p:spPr>
          <a:xfrm>
            <a:off x="499077" y="1554173"/>
            <a:ext cx="2057400" cy="68517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solidFill>
                  <a:prstClr val="black"/>
                </a:solidFill>
                <a:latin typeface="Calibri"/>
              </a:rPr>
              <a:t>Distal Events</a:t>
            </a:r>
          </a:p>
        </p:txBody>
      </p:sp>
      <p:sp>
        <p:nvSpPr>
          <p:cNvPr id="26" name="Rounded Rectangle 25"/>
          <p:cNvSpPr/>
          <p:nvPr/>
        </p:nvSpPr>
        <p:spPr>
          <a:xfrm>
            <a:off x="6019800" y="1554173"/>
            <a:ext cx="2057400" cy="68517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solidFill>
                  <a:prstClr val="black"/>
                </a:solidFill>
                <a:latin typeface="Calibri"/>
              </a:rPr>
              <a:t>Mental Health</a:t>
            </a:r>
          </a:p>
        </p:txBody>
      </p:sp>
      <p:sp>
        <p:nvSpPr>
          <p:cNvPr id="27" name="Rounded Rectangle 26"/>
          <p:cNvSpPr/>
          <p:nvPr/>
        </p:nvSpPr>
        <p:spPr>
          <a:xfrm>
            <a:off x="3262119" y="1554173"/>
            <a:ext cx="2057400" cy="68517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solidFill>
                  <a:prstClr val="black"/>
                </a:solidFill>
                <a:latin typeface="Calibri"/>
              </a:rPr>
              <a:t>Internal Processes</a:t>
            </a:r>
          </a:p>
        </p:txBody>
      </p:sp>
      <p:sp>
        <p:nvSpPr>
          <p:cNvPr id="44" name="TextBox 43"/>
          <p:cNvSpPr txBox="1"/>
          <p:nvPr/>
        </p:nvSpPr>
        <p:spPr>
          <a:xfrm>
            <a:off x="417725" y="5865752"/>
            <a:ext cx="5931695" cy="784830"/>
          </a:xfrm>
          <a:prstGeom prst="rect">
            <a:avLst/>
          </a:prstGeom>
          <a:noFill/>
        </p:spPr>
        <p:txBody>
          <a:bodyPr wrap="square" rtlCol="0">
            <a:spAutoFit/>
          </a:bodyPr>
          <a:lstStyle/>
          <a:p>
            <a:r>
              <a:rPr lang="en-US" sz="1500" dirty="0">
                <a:solidFill>
                  <a:prstClr val="black"/>
                </a:solidFill>
                <a:latin typeface="Calibri"/>
              </a:rPr>
              <a:t>Direct effect</a:t>
            </a:r>
          </a:p>
          <a:p>
            <a:r>
              <a:rPr lang="en-US" sz="1500" dirty="0">
                <a:solidFill>
                  <a:prstClr val="black"/>
                </a:solidFill>
                <a:latin typeface="Calibri"/>
              </a:rPr>
              <a:t>Mediation pathway</a:t>
            </a:r>
          </a:p>
          <a:p>
            <a:endParaRPr lang="en-US" sz="1500" dirty="0">
              <a:solidFill>
                <a:prstClr val="black"/>
              </a:solidFill>
              <a:latin typeface="Calibri"/>
            </a:endParaRPr>
          </a:p>
        </p:txBody>
      </p:sp>
      <p:cxnSp>
        <p:nvCxnSpPr>
          <p:cNvPr id="4" name="Straight Arrow Connector 3"/>
          <p:cNvCxnSpPr/>
          <p:nvPr/>
        </p:nvCxnSpPr>
        <p:spPr>
          <a:xfrm>
            <a:off x="2301116" y="6049579"/>
            <a:ext cx="1312753" cy="0"/>
          </a:xfrm>
          <a:prstGeom prst="straightConnector1">
            <a:avLst/>
          </a:prstGeom>
          <a:ln>
            <a:solidFill>
              <a:schemeClr val="accent5"/>
            </a:solidFill>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2304830" y="6287535"/>
            <a:ext cx="1312753" cy="0"/>
          </a:xfrm>
          <a:prstGeom prst="straightConnector1">
            <a:avLst/>
          </a:prstGeom>
          <a:ln>
            <a:solidFill>
              <a:schemeClr val="accent5"/>
            </a:solidFill>
            <a:prstDash val="dot"/>
            <a:tailEnd type="arrow"/>
          </a:ln>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a:off x="6000751" y="2952750"/>
            <a:ext cx="317500" cy="381000"/>
          </a:xfrm>
          <a:prstGeom prst="rect">
            <a:avLst/>
          </a:prstGeom>
          <a:noFill/>
        </p:spPr>
        <p:txBody>
          <a:bodyPr wrap="square" rtlCol="0">
            <a:spAutoFit/>
          </a:bodyPr>
          <a:lstStyle/>
          <a:p>
            <a:r>
              <a:rPr lang="en-US" dirty="0">
                <a:solidFill>
                  <a:prstClr val="black"/>
                </a:solidFill>
                <a:latin typeface="Calibri"/>
              </a:rPr>
              <a:t>+</a:t>
            </a:r>
          </a:p>
        </p:txBody>
      </p:sp>
      <p:sp>
        <p:nvSpPr>
          <p:cNvPr id="15" name="TextBox 14"/>
          <p:cNvSpPr txBox="1"/>
          <p:nvPr/>
        </p:nvSpPr>
        <p:spPr>
          <a:xfrm>
            <a:off x="4137026" y="3759829"/>
            <a:ext cx="317500" cy="381000"/>
          </a:xfrm>
          <a:prstGeom prst="rect">
            <a:avLst/>
          </a:prstGeom>
          <a:noFill/>
        </p:spPr>
        <p:txBody>
          <a:bodyPr wrap="square" rtlCol="0">
            <a:spAutoFit/>
          </a:bodyPr>
          <a:lstStyle/>
          <a:p>
            <a:r>
              <a:rPr lang="en-US" dirty="0">
                <a:solidFill>
                  <a:prstClr val="black"/>
                </a:solidFill>
                <a:latin typeface="Calibri"/>
              </a:rPr>
              <a:t>+</a:t>
            </a:r>
          </a:p>
        </p:txBody>
      </p:sp>
      <p:sp>
        <p:nvSpPr>
          <p:cNvPr id="19" name="Process 18"/>
          <p:cNvSpPr/>
          <p:nvPr/>
        </p:nvSpPr>
        <p:spPr>
          <a:xfrm>
            <a:off x="3293518" y="4536123"/>
            <a:ext cx="2057400" cy="1143000"/>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b="1" dirty="0">
                <a:solidFill>
                  <a:prstClr val="black"/>
                </a:solidFill>
                <a:latin typeface="Calibri"/>
              </a:rPr>
              <a:t>GENERAL</a:t>
            </a:r>
          </a:p>
          <a:p>
            <a:pPr algn="ctr"/>
            <a:r>
              <a:rPr lang="en-US" dirty="0">
                <a:solidFill>
                  <a:prstClr val="black"/>
                </a:solidFill>
                <a:latin typeface="Calibri"/>
              </a:rPr>
              <a:t> e.g., rumination</a:t>
            </a:r>
          </a:p>
        </p:txBody>
      </p:sp>
      <p:cxnSp>
        <p:nvCxnSpPr>
          <p:cNvPr id="20" name="Straight Arrow Connector 19"/>
          <p:cNvCxnSpPr/>
          <p:nvPr/>
        </p:nvCxnSpPr>
        <p:spPr>
          <a:xfrm>
            <a:off x="1527777" y="4696454"/>
            <a:ext cx="1765741" cy="411169"/>
          </a:xfrm>
          <a:prstGeom prst="straightConnector1">
            <a:avLst/>
          </a:prstGeom>
          <a:ln>
            <a:solidFill>
              <a:schemeClr val="accent5"/>
            </a:solidFill>
            <a:prstDash val="dash"/>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a:stCxn id="19" idx="3"/>
          </p:cNvCxnSpPr>
          <p:nvPr/>
        </p:nvCxnSpPr>
        <p:spPr>
          <a:xfrm flipV="1">
            <a:off x="5350918" y="4696454"/>
            <a:ext cx="1697582" cy="411169"/>
          </a:xfrm>
          <a:prstGeom prst="straightConnector1">
            <a:avLst/>
          </a:prstGeom>
          <a:ln>
            <a:solidFill>
              <a:schemeClr val="accent5"/>
            </a:solidFill>
            <a:prstDash val="dash"/>
            <a:tailEnd type="arrow"/>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6153152" y="4821873"/>
            <a:ext cx="317500" cy="381000"/>
          </a:xfrm>
          <a:prstGeom prst="rect">
            <a:avLst/>
          </a:prstGeom>
          <a:noFill/>
        </p:spPr>
        <p:txBody>
          <a:bodyPr wrap="square" rtlCol="0">
            <a:spAutoFit/>
          </a:bodyPr>
          <a:lstStyle/>
          <a:p>
            <a:r>
              <a:rPr lang="en-US" dirty="0">
                <a:solidFill>
                  <a:prstClr val="black"/>
                </a:solidFill>
                <a:latin typeface="Calibri"/>
              </a:rPr>
              <a:t>+</a:t>
            </a:r>
          </a:p>
        </p:txBody>
      </p:sp>
      <p:sp>
        <p:nvSpPr>
          <p:cNvPr id="23" name="TextBox 22"/>
          <p:cNvSpPr txBox="1"/>
          <p:nvPr/>
        </p:nvSpPr>
        <p:spPr>
          <a:xfrm>
            <a:off x="1987551" y="4837748"/>
            <a:ext cx="317500" cy="381000"/>
          </a:xfrm>
          <a:prstGeom prst="rect">
            <a:avLst/>
          </a:prstGeom>
          <a:noFill/>
        </p:spPr>
        <p:txBody>
          <a:bodyPr wrap="square" rtlCol="0">
            <a:spAutoFit/>
          </a:bodyPr>
          <a:lstStyle/>
          <a:p>
            <a:r>
              <a:rPr lang="en-US" dirty="0">
                <a:solidFill>
                  <a:prstClr val="black"/>
                </a:solidFill>
                <a:latin typeface="Calibri"/>
              </a:rPr>
              <a:t>+</a:t>
            </a:r>
          </a:p>
        </p:txBody>
      </p:sp>
      <p:sp>
        <p:nvSpPr>
          <p:cNvPr id="24" name="TextBox 23"/>
          <p:cNvSpPr txBox="1"/>
          <p:nvPr/>
        </p:nvSpPr>
        <p:spPr>
          <a:xfrm>
            <a:off x="2139951" y="2925146"/>
            <a:ext cx="317500" cy="381000"/>
          </a:xfrm>
          <a:prstGeom prst="rect">
            <a:avLst/>
          </a:prstGeom>
          <a:noFill/>
        </p:spPr>
        <p:txBody>
          <a:bodyPr wrap="square" rtlCol="0">
            <a:spAutoFit/>
          </a:bodyPr>
          <a:lstStyle/>
          <a:p>
            <a:r>
              <a:rPr lang="en-US" dirty="0">
                <a:solidFill>
                  <a:prstClr val="black"/>
                </a:solidFill>
                <a:latin typeface="Calibri"/>
              </a:rPr>
              <a:t>+</a:t>
            </a:r>
          </a:p>
        </p:txBody>
      </p:sp>
      <p:cxnSp>
        <p:nvCxnSpPr>
          <p:cNvPr id="28" name="Straight Arrow Connector 27"/>
          <p:cNvCxnSpPr/>
          <p:nvPr/>
        </p:nvCxnSpPr>
        <p:spPr>
          <a:xfrm flipV="1">
            <a:off x="1527777" y="3115646"/>
            <a:ext cx="1769779" cy="437808"/>
          </a:xfrm>
          <a:prstGeom prst="straightConnector1">
            <a:avLst/>
          </a:prstGeom>
          <a:ln>
            <a:solidFill>
              <a:schemeClr val="accent5"/>
            </a:solidFill>
            <a:prstDash val="dot"/>
            <a:tailEnd type="arrow"/>
          </a:ln>
        </p:spPr>
        <p:style>
          <a:lnRef idx="2">
            <a:schemeClr val="accent1"/>
          </a:lnRef>
          <a:fillRef idx="0">
            <a:schemeClr val="accent1"/>
          </a:fillRef>
          <a:effectRef idx="1">
            <a:schemeClr val="accent1"/>
          </a:effectRef>
          <a:fontRef idx="minor">
            <a:schemeClr val="tx1"/>
          </a:fontRef>
        </p:style>
      </p:cxnSp>
      <p:sp>
        <p:nvSpPr>
          <p:cNvPr id="32" name="Process 31"/>
          <p:cNvSpPr/>
          <p:nvPr/>
        </p:nvSpPr>
        <p:spPr>
          <a:xfrm>
            <a:off x="3303427" y="2550026"/>
            <a:ext cx="2057400" cy="1143000"/>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b="1" dirty="0">
                <a:solidFill>
                  <a:prstClr val="black"/>
                </a:solidFill>
                <a:latin typeface="Calibri"/>
              </a:rPr>
              <a:t>PROXIMAL </a:t>
            </a:r>
          </a:p>
          <a:p>
            <a:pPr algn="ctr"/>
            <a:r>
              <a:rPr lang="en-US" dirty="0">
                <a:solidFill>
                  <a:prstClr val="black"/>
                </a:solidFill>
                <a:latin typeface="Calibri"/>
              </a:rPr>
              <a:t>Stress</a:t>
            </a:r>
          </a:p>
        </p:txBody>
      </p:sp>
      <p:sp>
        <p:nvSpPr>
          <p:cNvPr id="33" name="Process 32"/>
          <p:cNvSpPr/>
          <p:nvPr/>
        </p:nvSpPr>
        <p:spPr>
          <a:xfrm>
            <a:off x="504948" y="3559334"/>
            <a:ext cx="2057400" cy="1143000"/>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b="1" dirty="0">
                <a:solidFill>
                  <a:prstClr val="black"/>
                </a:solidFill>
                <a:latin typeface="Calibri"/>
              </a:rPr>
              <a:t>DISTAL</a:t>
            </a:r>
          </a:p>
          <a:p>
            <a:pPr algn="ctr"/>
            <a:r>
              <a:rPr lang="en-US" dirty="0">
                <a:solidFill>
                  <a:prstClr val="black"/>
                </a:solidFill>
                <a:latin typeface="Calibri"/>
              </a:rPr>
              <a:t>Stress</a:t>
            </a:r>
            <a:endParaRPr lang="en-US" b="1" dirty="0">
              <a:solidFill>
                <a:prstClr val="black"/>
              </a:solidFill>
              <a:latin typeface="Calibri"/>
            </a:endParaRPr>
          </a:p>
        </p:txBody>
      </p:sp>
      <p:sp>
        <p:nvSpPr>
          <p:cNvPr id="29" name="Title 1"/>
          <p:cNvSpPr txBox="1">
            <a:spLocks/>
          </p:cNvSpPr>
          <p:nvPr/>
        </p:nvSpPr>
        <p:spPr>
          <a:xfrm>
            <a:off x="457199" y="274638"/>
            <a:ext cx="7991954" cy="1143000"/>
          </a:xfrm>
          <a:prstGeom prst="rect">
            <a:avLst/>
          </a:prstGeom>
        </p:spPr>
        <p:txBody>
          <a:bodyPr vert="horz" lIns="91440" tIns="45720" rIns="91440" bIns="45720" rtlCol="0" anchor="ctr">
            <a:normAutofit fontScale="97500"/>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r>
              <a:rPr lang="en-US" sz="4100" dirty="0">
                <a:solidFill>
                  <a:srgbClr val="646B86"/>
                </a:solidFill>
                <a:latin typeface="Calibri"/>
                <a:cs typeface="Calibri"/>
              </a:rPr>
              <a:t>Minority Stress Processes </a:t>
            </a:r>
            <a:endParaRPr lang="en-US" sz="2600" dirty="0">
              <a:solidFill>
                <a:srgbClr val="646B86"/>
              </a:solidFill>
              <a:latin typeface="Calibri"/>
              <a:cs typeface="Calibri"/>
            </a:endParaRPr>
          </a:p>
        </p:txBody>
      </p:sp>
      <p:sp>
        <p:nvSpPr>
          <p:cNvPr id="31" name="Title 1"/>
          <p:cNvSpPr txBox="1">
            <a:spLocks/>
          </p:cNvSpPr>
          <p:nvPr/>
        </p:nvSpPr>
        <p:spPr>
          <a:xfrm>
            <a:off x="3936266" y="5584553"/>
            <a:ext cx="4512887"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pPr algn="ctr"/>
            <a:r>
              <a:rPr lang="en-US" sz="3000">
                <a:solidFill>
                  <a:srgbClr val="D16349"/>
                </a:solidFill>
                <a:latin typeface="Cambria"/>
              </a:rPr>
              <a:t>Psychological Mediation Framework</a:t>
            </a:r>
            <a:r>
              <a:rPr lang="en-US" sz="3300">
                <a:solidFill>
                  <a:srgbClr val="D16349"/>
                </a:solidFill>
                <a:latin typeface="Cambria"/>
              </a:rPr>
              <a:t> </a:t>
            </a:r>
            <a:r>
              <a:rPr lang="en-US" sz="2000">
                <a:solidFill>
                  <a:srgbClr val="D16349"/>
                </a:solidFill>
                <a:latin typeface="Cambria"/>
              </a:rPr>
              <a:t>(Hatzenbuehler, 2009)</a:t>
            </a:r>
            <a:endParaRPr lang="en-US" sz="2000" dirty="0">
              <a:solidFill>
                <a:srgbClr val="646B86"/>
              </a:solidFill>
              <a:latin typeface="Cambria"/>
            </a:endParaRPr>
          </a:p>
        </p:txBody>
      </p:sp>
    </p:spTree>
    <p:custDataLst>
      <p:tags r:id="rId1"/>
    </p:custDataLst>
    <p:extLst>
      <p:ext uri="{BB962C8B-B14F-4D97-AF65-F5344CB8AC3E}">
        <p14:creationId xmlns:p14="http://schemas.microsoft.com/office/powerpoint/2010/main" val="4042306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down)">
                                      <p:cBhvr>
                                        <p:cTn id="7" dur="500"/>
                                        <p:tgtEl>
                                          <p:spTgt spid="28"/>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par>
                          <p:cTn id="11" fill="hold">
                            <p:stCondLst>
                              <p:cond delay="500"/>
                            </p:stCondLst>
                            <p:childTnLst>
                              <p:par>
                                <p:cTn id="12" presetID="9" presetClass="entr" presetSubtype="0" fill="hold" grpId="0" nodeType="afterEffect">
                                  <p:stCondLst>
                                    <p:cond delay="0"/>
                                  </p:stCondLst>
                                  <p:childTnLst>
                                    <p:set>
                                      <p:cBhvr>
                                        <p:cTn id="13" dur="1" fill="hold">
                                          <p:stCondLst>
                                            <p:cond delay="0"/>
                                          </p:stCondLst>
                                        </p:cTn>
                                        <p:tgtEl>
                                          <p:spTgt spid="44"/>
                                        </p:tgtEl>
                                        <p:attrNameLst>
                                          <p:attrName>style.visibility</p:attrName>
                                        </p:attrNameLst>
                                      </p:cBhvr>
                                      <p:to>
                                        <p:strVal val="visible"/>
                                      </p:to>
                                    </p:set>
                                    <p:animEffect transition="in" filter="dissolve">
                                      <p:cBhvr>
                                        <p:cTn id="14" dur="500"/>
                                        <p:tgtEl>
                                          <p:spTgt spid="44"/>
                                        </p:tgtEl>
                                      </p:cBhvr>
                                    </p:animEffect>
                                  </p:childTnLst>
                                </p:cTn>
                              </p:par>
                              <p:par>
                                <p:cTn id="15" presetID="9"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dissolve">
                                      <p:cBhvr>
                                        <p:cTn id="17" dur="500"/>
                                        <p:tgtEl>
                                          <p:spTgt spid="18"/>
                                        </p:tgtEl>
                                      </p:cBhvr>
                                    </p:animEffect>
                                  </p:childTnLst>
                                </p:cTn>
                              </p:par>
                              <p:par>
                                <p:cTn id="18" presetID="9" presetClass="entr" presetSubtype="0"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dissolv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dissolve">
                                      <p:cBhvr>
                                        <p:cTn id="25" dur="500"/>
                                        <p:tgtEl>
                                          <p:spTgt spid="31"/>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dissolve">
                                      <p:cBhvr>
                                        <p:cTn id="28" dur="1000"/>
                                        <p:tgtEl>
                                          <p:spTgt spid="19"/>
                                        </p:tgtEl>
                                      </p:cBhvr>
                                    </p:animEffect>
                                  </p:childTnLst>
                                </p:cTn>
                              </p:par>
                            </p:childTnLst>
                          </p:cTn>
                        </p:par>
                        <p:par>
                          <p:cTn id="29" fill="hold">
                            <p:stCondLst>
                              <p:cond delay="1000"/>
                            </p:stCondLst>
                            <p:childTnLst>
                              <p:par>
                                <p:cTn id="30" presetID="22" presetClass="entr" presetSubtype="8" fill="hold"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ipe(left)">
                                      <p:cBhvr>
                                        <p:cTn id="32" dur="500"/>
                                        <p:tgtEl>
                                          <p:spTgt spid="20"/>
                                        </p:tgtEl>
                                      </p:cBhvr>
                                    </p:animEffect>
                                  </p:childTnLst>
                                </p:cTn>
                              </p:par>
                            </p:childTnLst>
                          </p:cTn>
                        </p:par>
                        <p:par>
                          <p:cTn id="33" fill="hold">
                            <p:stCondLst>
                              <p:cond delay="1500"/>
                            </p:stCondLst>
                            <p:childTnLst>
                              <p:par>
                                <p:cTn id="34" presetID="22" presetClass="entr" presetSubtype="4" fill="hold"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down)">
                                      <p:cBhvr>
                                        <p:cTn id="36" dur="500"/>
                                        <p:tgtEl>
                                          <p:spTgt spid="21"/>
                                        </p:tgtEl>
                                      </p:cBhvr>
                                    </p:animEffect>
                                  </p:childTnLst>
                                </p:cTn>
                              </p:par>
                              <p:par>
                                <p:cTn id="37" presetID="1" presetClass="entr" presetSubtype="0"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19" grpId="0" animBg="1"/>
      <p:bldP spid="22" grpId="0"/>
      <p:bldP spid="23" grpId="0"/>
      <p:bldP spid="24" grpId="0"/>
      <p:bldP spid="31"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rocess 4"/>
          <p:cNvSpPr/>
          <p:nvPr/>
        </p:nvSpPr>
        <p:spPr>
          <a:xfrm>
            <a:off x="499077" y="3553454"/>
            <a:ext cx="2057400" cy="1143000"/>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b="1" dirty="0">
                <a:solidFill>
                  <a:prstClr val="black"/>
                </a:solidFill>
                <a:latin typeface="Calibri"/>
              </a:rPr>
              <a:t>DISTAL</a:t>
            </a:r>
          </a:p>
          <a:p>
            <a:pPr algn="ctr"/>
            <a:r>
              <a:rPr lang="en-US" dirty="0">
                <a:solidFill>
                  <a:prstClr val="black"/>
                </a:solidFill>
                <a:latin typeface="Calibri"/>
              </a:rPr>
              <a:t>e.g., homophobic discrimination</a:t>
            </a:r>
          </a:p>
        </p:txBody>
      </p:sp>
      <p:sp>
        <p:nvSpPr>
          <p:cNvPr id="8" name="Process 7"/>
          <p:cNvSpPr/>
          <p:nvPr/>
        </p:nvSpPr>
        <p:spPr>
          <a:xfrm>
            <a:off x="3297556" y="2544146"/>
            <a:ext cx="2057400" cy="1143000"/>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b="1" dirty="0">
                <a:solidFill>
                  <a:prstClr val="black"/>
                </a:solidFill>
                <a:latin typeface="Calibri"/>
              </a:rPr>
              <a:t>PROXIMAL</a:t>
            </a:r>
          </a:p>
          <a:p>
            <a:pPr algn="ctr"/>
            <a:r>
              <a:rPr lang="en-US" dirty="0">
                <a:solidFill>
                  <a:prstClr val="black"/>
                </a:solidFill>
                <a:latin typeface="Calibri"/>
              </a:rPr>
              <a:t>e.g., internalized homophobia</a:t>
            </a:r>
          </a:p>
        </p:txBody>
      </p:sp>
      <p:sp>
        <p:nvSpPr>
          <p:cNvPr id="9" name="Process 8"/>
          <p:cNvSpPr/>
          <p:nvPr/>
        </p:nvSpPr>
        <p:spPr>
          <a:xfrm>
            <a:off x="6019800" y="3553454"/>
            <a:ext cx="2057400" cy="1143000"/>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b="1" dirty="0">
                <a:solidFill>
                  <a:prstClr val="black"/>
                </a:solidFill>
                <a:latin typeface="Calibri"/>
              </a:rPr>
              <a:t>Psychological Distress</a:t>
            </a:r>
          </a:p>
        </p:txBody>
      </p:sp>
      <p:cxnSp>
        <p:nvCxnSpPr>
          <p:cNvPr id="11" name="Straight Connector 10"/>
          <p:cNvCxnSpPr>
            <a:stCxn id="5" idx="3"/>
            <a:endCxn id="9" idx="1"/>
          </p:cNvCxnSpPr>
          <p:nvPr/>
        </p:nvCxnSpPr>
        <p:spPr>
          <a:xfrm>
            <a:off x="2556477" y="4124954"/>
            <a:ext cx="3463323" cy="0"/>
          </a:xfrm>
          <a:prstGeom prst="line">
            <a:avLst/>
          </a:prstGeom>
          <a:ln>
            <a:solidFill>
              <a:schemeClr val="accent5"/>
            </a:solidFill>
            <a:headEnd type="none"/>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a:stCxn id="8" idx="3"/>
            <a:endCxn id="9" idx="0"/>
          </p:cNvCxnSpPr>
          <p:nvPr/>
        </p:nvCxnSpPr>
        <p:spPr>
          <a:xfrm>
            <a:off x="5354956" y="3115646"/>
            <a:ext cx="1693544" cy="437808"/>
          </a:xfrm>
          <a:prstGeom prst="straightConnector1">
            <a:avLst/>
          </a:prstGeom>
          <a:ln>
            <a:solidFill>
              <a:schemeClr val="accent5"/>
            </a:solidFill>
            <a:prstDash val="dot"/>
            <a:tailEnd type="arrow"/>
          </a:ln>
        </p:spPr>
        <p:style>
          <a:lnRef idx="2">
            <a:schemeClr val="accent1"/>
          </a:lnRef>
          <a:fillRef idx="0">
            <a:schemeClr val="accent1"/>
          </a:fillRef>
          <a:effectRef idx="1">
            <a:schemeClr val="accent1"/>
          </a:effectRef>
          <a:fontRef idx="minor">
            <a:schemeClr val="tx1"/>
          </a:fontRef>
        </p:style>
      </p:cxnSp>
      <p:sp>
        <p:nvSpPr>
          <p:cNvPr id="25" name="Rounded Rectangle 24"/>
          <p:cNvSpPr/>
          <p:nvPr/>
        </p:nvSpPr>
        <p:spPr>
          <a:xfrm>
            <a:off x="499077" y="1554173"/>
            <a:ext cx="2057400" cy="68517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solidFill>
                  <a:prstClr val="black"/>
                </a:solidFill>
                <a:latin typeface="Calibri"/>
              </a:rPr>
              <a:t>Distal Events</a:t>
            </a:r>
          </a:p>
        </p:txBody>
      </p:sp>
      <p:sp>
        <p:nvSpPr>
          <p:cNvPr id="26" name="Rounded Rectangle 25"/>
          <p:cNvSpPr/>
          <p:nvPr/>
        </p:nvSpPr>
        <p:spPr>
          <a:xfrm>
            <a:off x="6019800" y="1554173"/>
            <a:ext cx="2057400" cy="68517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solidFill>
                  <a:prstClr val="black"/>
                </a:solidFill>
                <a:latin typeface="Calibri"/>
              </a:rPr>
              <a:t>Mental Health</a:t>
            </a:r>
          </a:p>
        </p:txBody>
      </p:sp>
      <p:sp>
        <p:nvSpPr>
          <p:cNvPr id="27" name="Rounded Rectangle 26"/>
          <p:cNvSpPr/>
          <p:nvPr/>
        </p:nvSpPr>
        <p:spPr>
          <a:xfrm>
            <a:off x="3262119" y="1554173"/>
            <a:ext cx="2057400" cy="68517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solidFill>
                  <a:prstClr val="black"/>
                </a:solidFill>
                <a:latin typeface="Calibri"/>
              </a:rPr>
              <a:t>Internal Processes</a:t>
            </a:r>
          </a:p>
        </p:txBody>
      </p:sp>
      <p:sp>
        <p:nvSpPr>
          <p:cNvPr id="44" name="TextBox 43"/>
          <p:cNvSpPr txBox="1"/>
          <p:nvPr/>
        </p:nvSpPr>
        <p:spPr>
          <a:xfrm>
            <a:off x="417725" y="5865752"/>
            <a:ext cx="5931695" cy="784830"/>
          </a:xfrm>
          <a:prstGeom prst="rect">
            <a:avLst/>
          </a:prstGeom>
          <a:noFill/>
        </p:spPr>
        <p:txBody>
          <a:bodyPr wrap="square" rtlCol="0">
            <a:spAutoFit/>
          </a:bodyPr>
          <a:lstStyle/>
          <a:p>
            <a:r>
              <a:rPr lang="en-US" sz="1500" dirty="0">
                <a:solidFill>
                  <a:prstClr val="black"/>
                </a:solidFill>
                <a:latin typeface="Calibri"/>
              </a:rPr>
              <a:t>Direct effect</a:t>
            </a:r>
          </a:p>
          <a:p>
            <a:r>
              <a:rPr lang="en-US" sz="1500" dirty="0">
                <a:solidFill>
                  <a:prstClr val="black"/>
                </a:solidFill>
                <a:latin typeface="Calibri"/>
              </a:rPr>
              <a:t>Mediation pathway</a:t>
            </a:r>
          </a:p>
          <a:p>
            <a:endParaRPr lang="en-US" sz="1500" dirty="0">
              <a:solidFill>
                <a:prstClr val="black"/>
              </a:solidFill>
              <a:latin typeface="Calibri"/>
            </a:endParaRPr>
          </a:p>
        </p:txBody>
      </p:sp>
      <p:cxnSp>
        <p:nvCxnSpPr>
          <p:cNvPr id="4" name="Straight Arrow Connector 3"/>
          <p:cNvCxnSpPr/>
          <p:nvPr/>
        </p:nvCxnSpPr>
        <p:spPr>
          <a:xfrm>
            <a:off x="2301116" y="6049579"/>
            <a:ext cx="1312753" cy="0"/>
          </a:xfrm>
          <a:prstGeom prst="straightConnector1">
            <a:avLst/>
          </a:prstGeom>
          <a:ln>
            <a:solidFill>
              <a:schemeClr val="accent5"/>
            </a:solidFill>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2304830" y="6287535"/>
            <a:ext cx="1312753" cy="0"/>
          </a:xfrm>
          <a:prstGeom prst="straightConnector1">
            <a:avLst/>
          </a:prstGeom>
          <a:ln>
            <a:solidFill>
              <a:schemeClr val="accent5"/>
            </a:solidFill>
            <a:prstDash val="dot"/>
            <a:tailEnd type="arrow"/>
          </a:ln>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a:off x="6000751" y="2952750"/>
            <a:ext cx="317500" cy="381000"/>
          </a:xfrm>
          <a:prstGeom prst="rect">
            <a:avLst/>
          </a:prstGeom>
          <a:noFill/>
        </p:spPr>
        <p:txBody>
          <a:bodyPr wrap="square" rtlCol="0">
            <a:spAutoFit/>
          </a:bodyPr>
          <a:lstStyle/>
          <a:p>
            <a:r>
              <a:rPr lang="en-US" dirty="0">
                <a:solidFill>
                  <a:prstClr val="black"/>
                </a:solidFill>
                <a:latin typeface="Calibri"/>
              </a:rPr>
              <a:t>+</a:t>
            </a:r>
          </a:p>
        </p:txBody>
      </p:sp>
      <p:sp>
        <p:nvSpPr>
          <p:cNvPr id="15" name="TextBox 14"/>
          <p:cNvSpPr txBox="1"/>
          <p:nvPr/>
        </p:nvSpPr>
        <p:spPr>
          <a:xfrm>
            <a:off x="4137026" y="3759829"/>
            <a:ext cx="317500" cy="381000"/>
          </a:xfrm>
          <a:prstGeom prst="rect">
            <a:avLst/>
          </a:prstGeom>
          <a:noFill/>
        </p:spPr>
        <p:txBody>
          <a:bodyPr wrap="square" rtlCol="0">
            <a:spAutoFit/>
          </a:bodyPr>
          <a:lstStyle/>
          <a:p>
            <a:r>
              <a:rPr lang="en-US" dirty="0">
                <a:solidFill>
                  <a:prstClr val="black"/>
                </a:solidFill>
                <a:latin typeface="Calibri"/>
              </a:rPr>
              <a:t>+</a:t>
            </a:r>
          </a:p>
        </p:txBody>
      </p:sp>
      <p:sp>
        <p:nvSpPr>
          <p:cNvPr id="19" name="Process 18"/>
          <p:cNvSpPr/>
          <p:nvPr/>
        </p:nvSpPr>
        <p:spPr>
          <a:xfrm>
            <a:off x="3293518" y="4536123"/>
            <a:ext cx="2057400" cy="1143000"/>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b="1" dirty="0">
                <a:solidFill>
                  <a:prstClr val="black"/>
                </a:solidFill>
                <a:latin typeface="Calibri"/>
              </a:rPr>
              <a:t>GENERAL</a:t>
            </a:r>
          </a:p>
          <a:p>
            <a:pPr algn="ctr"/>
            <a:r>
              <a:rPr lang="en-US" dirty="0">
                <a:solidFill>
                  <a:prstClr val="black"/>
                </a:solidFill>
                <a:latin typeface="Calibri"/>
              </a:rPr>
              <a:t> e.g., rumination</a:t>
            </a:r>
          </a:p>
        </p:txBody>
      </p:sp>
      <p:cxnSp>
        <p:nvCxnSpPr>
          <p:cNvPr id="20" name="Straight Arrow Connector 19"/>
          <p:cNvCxnSpPr/>
          <p:nvPr/>
        </p:nvCxnSpPr>
        <p:spPr>
          <a:xfrm>
            <a:off x="1527777" y="4696454"/>
            <a:ext cx="1765741" cy="411169"/>
          </a:xfrm>
          <a:prstGeom prst="straightConnector1">
            <a:avLst/>
          </a:prstGeom>
          <a:ln>
            <a:solidFill>
              <a:schemeClr val="accent5"/>
            </a:solidFill>
            <a:prstDash val="dash"/>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a:stCxn id="19" idx="3"/>
          </p:cNvCxnSpPr>
          <p:nvPr/>
        </p:nvCxnSpPr>
        <p:spPr>
          <a:xfrm flipV="1">
            <a:off x="5350918" y="4696454"/>
            <a:ext cx="1697582" cy="411169"/>
          </a:xfrm>
          <a:prstGeom prst="straightConnector1">
            <a:avLst/>
          </a:prstGeom>
          <a:ln>
            <a:solidFill>
              <a:schemeClr val="accent5"/>
            </a:solidFill>
            <a:prstDash val="dash"/>
            <a:tailEnd type="arrow"/>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6153152" y="4821873"/>
            <a:ext cx="317500" cy="381000"/>
          </a:xfrm>
          <a:prstGeom prst="rect">
            <a:avLst/>
          </a:prstGeom>
          <a:noFill/>
        </p:spPr>
        <p:txBody>
          <a:bodyPr wrap="square" rtlCol="0">
            <a:spAutoFit/>
          </a:bodyPr>
          <a:lstStyle/>
          <a:p>
            <a:r>
              <a:rPr lang="en-US" dirty="0">
                <a:solidFill>
                  <a:prstClr val="black"/>
                </a:solidFill>
                <a:latin typeface="Calibri"/>
              </a:rPr>
              <a:t>+</a:t>
            </a:r>
          </a:p>
        </p:txBody>
      </p:sp>
      <p:sp>
        <p:nvSpPr>
          <p:cNvPr id="23" name="TextBox 22"/>
          <p:cNvSpPr txBox="1"/>
          <p:nvPr/>
        </p:nvSpPr>
        <p:spPr>
          <a:xfrm>
            <a:off x="1987551" y="4837748"/>
            <a:ext cx="317500" cy="381000"/>
          </a:xfrm>
          <a:prstGeom prst="rect">
            <a:avLst/>
          </a:prstGeom>
          <a:noFill/>
        </p:spPr>
        <p:txBody>
          <a:bodyPr wrap="square" rtlCol="0">
            <a:spAutoFit/>
          </a:bodyPr>
          <a:lstStyle/>
          <a:p>
            <a:r>
              <a:rPr lang="en-US" dirty="0">
                <a:solidFill>
                  <a:prstClr val="black"/>
                </a:solidFill>
                <a:latin typeface="Calibri"/>
              </a:rPr>
              <a:t>+</a:t>
            </a:r>
          </a:p>
        </p:txBody>
      </p:sp>
      <p:sp>
        <p:nvSpPr>
          <p:cNvPr id="24" name="TextBox 23"/>
          <p:cNvSpPr txBox="1"/>
          <p:nvPr/>
        </p:nvSpPr>
        <p:spPr>
          <a:xfrm>
            <a:off x="2139951" y="2925146"/>
            <a:ext cx="317500" cy="381000"/>
          </a:xfrm>
          <a:prstGeom prst="rect">
            <a:avLst/>
          </a:prstGeom>
          <a:noFill/>
        </p:spPr>
        <p:txBody>
          <a:bodyPr wrap="square" rtlCol="0">
            <a:spAutoFit/>
          </a:bodyPr>
          <a:lstStyle/>
          <a:p>
            <a:r>
              <a:rPr lang="en-US" dirty="0">
                <a:solidFill>
                  <a:prstClr val="black"/>
                </a:solidFill>
                <a:latin typeface="Calibri"/>
              </a:rPr>
              <a:t>+</a:t>
            </a:r>
          </a:p>
        </p:txBody>
      </p:sp>
      <p:cxnSp>
        <p:nvCxnSpPr>
          <p:cNvPr id="28" name="Straight Arrow Connector 27"/>
          <p:cNvCxnSpPr/>
          <p:nvPr/>
        </p:nvCxnSpPr>
        <p:spPr>
          <a:xfrm flipV="1">
            <a:off x="1527777" y="3115646"/>
            <a:ext cx="1769779" cy="437808"/>
          </a:xfrm>
          <a:prstGeom prst="straightConnector1">
            <a:avLst/>
          </a:prstGeom>
          <a:ln>
            <a:solidFill>
              <a:schemeClr val="accent5"/>
            </a:solidFill>
            <a:prstDash val="dot"/>
            <a:tailEnd type="arrow"/>
          </a:ln>
        </p:spPr>
        <p:style>
          <a:lnRef idx="2">
            <a:schemeClr val="accent1"/>
          </a:lnRef>
          <a:fillRef idx="0">
            <a:schemeClr val="accent1"/>
          </a:fillRef>
          <a:effectRef idx="1">
            <a:schemeClr val="accent1"/>
          </a:effectRef>
          <a:fontRef idx="minor">
            <a:schemeClr val="tx1"/>
          </a:fontRef>
        </p:style>
      </p:cxnSp>
      <p:sp>
        <p:nvSpPr>
          <p:cNvPr id="32" name="Process 31"/>
          <p:cNvSpPr/>
          <p:nvPr/>
        </p:nvSpPr>
        <p:spPr>
          <a:xfrm>
            <a:off x="3303427" y="2550026"/>
            <a:ext cx="2057400" cy="1143000"/>
          </a:xfrm>
          <a:prstGeom prst="flowChartProcess">
            <a:avLst/>
          </a:prstGeom>
          <a:ln w="38100" cmpd="sng">
            <a:solidFill>
              <a:schemeClr val="accent2">
                <a:lumMod val="60000"/>
                <a:lumOff val="40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en-US" b="1" dirty="0">
                <a:solidFill>
                  <a:prstClr val="black"/>
                </a:solidFill>
                <a:latin typeface="Calibri"/>
              </a:rPr>
              <a:t>PROXIMAL </a:t>
            </a:r>
          </a:p>
          <a:p>
            <a:pPr algn="ctr"/>
            <a:r>
              <a:rPr lang="en-US" dirty="0">
                <a:solidFill>
                  <a:prstClr val="black"/>
                </a:solidFill>
                <a:latin typeface="Calibri"/>
              </a:rPr>
              <a:t>Stress</a:t>
            </a:r>
          </a:p>
        </p:txBody>
      </p:sp>
      <p:sp>
        <p:nvSpPr>
          <p:cNvPr id="33" name="Process 32"/>
          <p:cNvSpPr/>
          <p:nvPr/>
        </p:nvSpPr>
        <p:spPr>
          <a:xfrm>
            <a:off x="504948" y="3559334"/>
            <a:ext cx="2057400" cy="1143000"/>
          </a:xfrm>
          <a:prstGeom prst="flowChartProcess">
            <a:avLst/>
          </a:prstGeom>
          <a:ln w="38100" cmpd="sng">
            <a:solidFill>
              <a:schemeClr val="accent2">
                <a:lumMod val="60000"/>
                <a:lumOff val="40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en-US" b="1" dirty="0">
                <a:solidFill>
                  <a:prstClr val="black"/>
                </a:solidFill>
                <a:latin typeface="Calibri"/>
              </a:rPr>
              <a:t>DISTAL</a:t>
            </a:r>
          </a:p>
          <a:p>
            <a:pPr algn="ctr"/>
            <a:r>
              <a:rPr lang="en-US" dirty="0">
                <a:solidFill>
                  <a:prstClr val="black"/>
                </a:solidFill>
                <a:latin typeface="Calibri"/>
              </a:rPr>
              <a:t>Stress</a:t>
            </a:r>
            <a:endParaRPr lang="en-US" b="1" dirty="0">
              <a:solidFill>
                <a:prstClr val="black"/>
              </a:solidFill>
              <a:latin typeface="Calibri"/>
            </a:endParaRPr>
          </a:p>
        </p:txBody>
      </p:sp>
      <p:sp>
        <p:nvSpPr>
          <p:cNvPr id="29" name="Title 1"/>
          <p:cNvSpPr txBox="1">
            <a:spLocks/>
          </p:cNvSpPr>
          <p:nvPr/>
        </p:nvSpPr>
        <p:spPr>
          <a:xfrm>
            <a:off x="457199" y="274638"/>
            <a:ext cx="7991954" cy="1143000"/>
          </a:xfrm>
          <a:prstGeom prst="rect">
            <a:avLst/>
          </a:prstGeom>
        </p:spPr>
        <p:txBody>
          <a:bodyPr vert="horz" lIns="91440" tIns="45720" rIns="91440" bIns="45720" rtlCol="0" anchor="ctr">
            <a:normAutofit fontScale="97500"/>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r>
              <a:rPr lang="en-US" sz="4100" dirty="0">
                <a:solidFill>
                  <a:srgbClr val="646B86"/>
                </a:solidFill>
                <a:latin typeface="Calibri"/>
                <a:cs typeface="Calibri"/>
              </a:rPr>
              <a:t>Minority Stress Processes </a:t>
            </a:r>
            <a:endParaRPr lang="en-US" sz="2600" dirty="0">
              <a:solidFill>
                <a:srgbClr val="646B86"/>
              </a:solidFill>
              <a:latin typeface="Calibri"/>
              <a:cs typeface="Calibri"/>
            </a:endParaRPr>
          </a:p>
        </p:txBody>
      </p:sp>
      <p:sp>
        <p:nvSpPr>
          <p:cNvPr id="31" name="Title 1"/>
          <p:cNvSpPr txBox="1">
            <a:spLocks/>
          </p:cNvSpPr>
          <p:nvPr/>
        </p:nvSpPr>
        <p:spPr>
          <a:xfrm>
            <a:off x="3936266" y="5584553"/>
            <a:ext cx="4512887"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pPr algn="ctr"/>
            <a:r>
              <a:rPr lang="en-US" sz="3000">
                <a:solidFill>
                  <a:srgbClr val="D16349"/>
                </a:solidFill>
                <a:latin typeface="Cambria"/>
              </a:rPr>
              <a:t>Psychological Mediation Framework</a:t>
            </a:r>
            <a:r>
              <a:rPr lang="en-US" sz="3300">
                <a:solidFill>
                  <a:srgbClr val="D16349"/>
                </a:solidFill>
                <a:latin typeface="Cambria"/>
              </a:rPr>
              <a:t> </a:t>
            </a:r>
            <a:r>
              <a:rPr lang="en-US" sz="2000">
                <a:solidFill>
                  <a:srgbClr val="D16349"/>
                </a:solidFill>
                <a:latin typeface="Cambria"/>
              </a:rPr>
              <a:t>(Hatzenbuehler, 2009)</a:t>
            </a:r>
            <a:endParaRPr lang="en-US" sz="2000" dirty="0">
              <a:solidFill>
                <a:srgbClr val="646B86"/>
              </a:solidFill>
              <a:latin typeface="Cambria"/>
            </a:endParaRPr>
          </a:p>
        </p:txBody>
      </p:sp>
    </p:spTree>
    <p:custDataLst>
      <p:tags r:id="rId1"/>
    </p:custDataLst>
    <p:extLst>
      <p:ext uri="{BB962C8B-B14F-4D97-AF65-F5344CB8AC3E}">
        <p14:creationId xmlns:p14="http://schemas.microsoft.com/office/powerpoint/2010/main" val="1043726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mph" presetSubtype="2" fill="hold" nodeType="withEffect">
                                  <p:stCondLst>
                                    <p:cond delay="0"/>
                                  </p:stCondLst>
                                  <p:childTnLst>
                                    <p:animClr clrSpc="rgb" dir="cw">
                                      <p:cBhvr>
                                        <p:cTn id="6" dur="2000" fill="hold"/>
                                        <p:tgtEl>
                                          <p:spTgt spid="33"/>
                                        </p:tgtEl>
                                        <p:attrNameLst>
                                          <p:attrName>fillcolor</p:attrName>
                                        </p:attrNameLst>
                                      </p:cBhvr>
                                      <p:to>
                                        <a:schemeClr val="bg2"/>
                                      </p:to>
                                    </p:animClr>
                                    <p:set>
                                      <p:cBhvr>
                                        <p:cTn id="7" dur="2000" fill="hold"/>
                                        <p:tgtEl>
                                          <p:spTgt spid="33"/>
                                        </p:tgtEl>
                                        <p:attrNameLst>
                                          <p:attrName>fill.type</p:attrName>
                                        </p:attrNameLst>
                                      </p:cBhvr>
                                      <p:to>
                                        <p:strVal val="solid"/>
                                      </p:to>
                                    </p:set>
                                    <p:set>
                                      <p:cBhvr>
                                        <p:cTn id="8" dur="2000" fill="hold"/>
                                        <p:tgtEl>
                                          <p:spTgt spid="33"/>
                                        </p:tgtEl>
                                        <p:attrNameLst>
                                          <p:attrName>fill.on</p:attrName>
                                        </p:attrNameLst>
                                      </p:cBhvr>
                                      <p:to>
                                        <p:strVal val="true"/>
                                      </p:to>
                                    </p:set>
                                  </p:childTnLst>
                                </p:cTn>
                              </p:par>
                              <p:par>
                                <p:cTn id="9" presetID="1" presetClass="emph" presetSubtype="2" fill="hold" nodeType="withEffect">
                                  <p:stCondLst>
                                    <p:cond delay="0"/>
                                  </p:stCondLst>
                                  <p:childTnLst>
                                    <p:animClr clrSpc="rgb" dir="cw">
                                      <p:cBhvr>
                                        <p:cTn id="10" dur="2000" fill="hold"/>
                                        <p:tgtEl>
                                          <p:spTgt spid="32"/>
                                        </p:tgtEl>
                                        <p:attrNameLst>
                                          <p:attrName>fillcolor</p:attrName>
                                        </p:attrNameLst>
                                      </p:cBhvr>
                                      <p:to>
                                        <a:schemeClr val="bg2"/>
                                      </p:to>
                                    </p:animClr>
                                    <p:set>
                                      <p:cBhvr>
                                        <p:cTn id="11" dur="2000" fill="hold"/>
                                        <p:tgtEl>
                                          <p:spTgt spid="32"/>
                                        </p:tgtEl>
                                        <p:attrNameLst>
                                          <p:attrName>fill.type</p:attrName>
                                        </p:attrNameLst>
                                      </p:cBhvr>
                                      <p:to>
                                        <p:strVal val="solid"/>
                                      </p:to>
                                    </p:set>
                                    <p:set>
                                      <p:cBhvr>
                                        <p:cTn id="12" dur="2000" fill="hold"/>
                                        <p:tgtEl>
                                          <p:spTgt spid="3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0768" y="274638"/>
            <a:ext cx="8012400" cy="1143000"/>
          </a:xfrm>
        </p:spPr>
        <p:txBody>
          <a:bodyPr/>
          <a:lstStyle/>
          <a:p>
            <a:r>
              <a:rPr lang="en-US" sz="4200" dirty="0"/>
              <a:t>Negative Intersectional Experiences</a:t>
            </a:r>
          </a:p>
        </p:txBody>
      </p:sp>
      <p:sp>
        <p:nvSpPr>
          <p:cNvPr id="3" name="Content Placeholder 2"/>
          <p:cNvSpPr>
            <a:spLocks noGrp="1"/>
          </p:cNvSpPr>
          <p:nvPr>
            <p:ph idx="1"/>
          </p:nvPr>
        </p:nvSpPr>
        <p:spPr>
          <a:xfrm>
            <a:off x="457200" y="1314530"/>
            <a:ext cx="7799916" cy="1216818"/>
          </a:xfrm>
        </p:spPr>
        <p:txBody>
          <a:bodyPr>
            <a:noAutofit/>
          </a:bodyPr>
          <a:lstStyle/>
          <a:p>
            <a:pPr marL="114300" indent="0">
              <a:lnSpc>
                <a:spcPct val="150000"/>
              </a:lnSpc>
              <a:buNone/>
            </a:pPr>
            <a:r>
              <a:rPr lang="en-US" b="1" i="1" dirty="0">
                <a:solidFill>
                  <a:srgbClr val="D16349"/>
                </a:solidFill>
              </a:rPr>
              <a:t>Distal stigma-related stressors—whether smaller-scale or major life events—that arise due to one’s unique social position. </a:t>
            </a:r>
          </a:p>
        </p:txBody>
      </p:sp>
      <p:pic>
        <p:nvPicPr>
          <p:cNvPr id="4" name="Picture 3" descr="Picture-13-600x325.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9876" y="2531347"/>
            <a:ext cx="7284967" cy="4027201"/>
          </a:xfrm>
          <a:prstGeom prst="rect">
            <a:avLst/>
          </a:prstGeom>
        </p:spPr>
      </p:pic>
      <p:sp>
        <p:nvSpPr>
          <p:cNvPr id="6" name="Frame 5"/>
          <p:cNvSpPr/>
          <p:nvPr/>
        </p:nvSpPr>
        <p:spPr>
          <a:xfrm>
            <a:off x="1891627" y="4958160"/>
            <a:ext cx="1134977" cy="648479"/>
          </a:xfrm>
          <a:prstGeom prst="frame">
            <a:avLst/>
          </a:prstGeom>
          <a:solidFill>
            <a:schemeClr val="bg1"/>
          </a:solidFill>
          <a:ln>
            <a:solidFill>
              <a:schemeClr val="tx2">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7" name="Frame 6"/>
          <p:cNvSpPr/>
          <p:nvPr/>
        </p:nvSpPr>
        <p:spPr>
          <a:xfrm>
            <a:off x="5489495" y="4958160"/>
            <a:ext cx="1270093" cy="648479"/>
          </a:xfrm>
          <a:prstGeom prst="frame">
            <a:avLst/>
          </a:prstGeom>
          <a:solidFill>
            <a:schemeClr val="bg1"/>
          </a:solidFill>
          <a:ln>
            <a:solidFill>
              <a:schemeClr val="tx2">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9" name="Straight Connector 8"/>
          <p:cNvCxnSpPr>
            <a:stCxn id="6" idx="3"/>
          </p:cNvCxnSpPr>
          <p:nvPr/>
        </p:nvCxnSpPr>
        <p:spPr>
          <a:xfrm>
            <a:off x="3026604" y="5282400"/>
            <a:ext cx="950975" cy="0"/>
          </a:xfrm>
          <a:prstGeom prst="line">
            <a:avLst/>
          </a:prstGeom>
          <a:ln w="76200" cmpd="sng">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4634491" y="5282400"/>
            <a:ext cx="914400" cy="0"/>
          </a:xfrm>
          <a:prstGeom prst="line">
            <a:avLst/>
          </a:prstGeom>
          <a:ln w="76200" cmpd="sng">
            <a:solidFill>
              <a:schemeClr val="bg1"/>
            </a:solidFill>
          </a:ln>
        </p:spPr>
        <p:style>
          <a:lnRef idx="2">
            <a:schemeClr val="accent1"/>
          </a:lnRef>
          <a:fillRef idx="0">
            <a:schemeClr val="accent1"/>
          </a:fillRef>
          <a:effectRef idx="1">
            <a:schemeClr val="accent1"/>
          </a:effectRef>
          <a:fontRef idx="minor">
            <a:schemeClr val="tx1"/>
          </a:fontRef>
        </p:style>
      </p:cxnSp>
      <p:sp>
        <p:nvSpPr>
          <p:cNvPr id="16" name="Frame 15"/>
          <p:cNvSpPr/>
          <p:nvPr/>
        </p:nvSpPr>
        <p:spPr>
          <a:xfrm>
            <a:off x="3968028" y="4958160"/>
            <a:ext cx="666463" cy="648479"/>
          </a:xfrm>
          <a:prstGeom prst="frame">
            <a:avLst/>
          </a:prstGeom>
          <a:solidFill>
            <a:schemeClr val="bg1"/>
          </a:solidFill>
          <a:ln>
            <a:solidFill>
              <a:schemeClr val="tx2">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7" name="Rectangle 16"/>
          <p:cNvSpPr/>
          <p:nvPr/>
        </p:nvSpPr>
        <p:spPr>
          <a:xfrm>
            <a:off x="4018927" y="4787004"/>
            <a:ext cx="594934" cy="1015663"/>
          </a:xfrm>
          <a:prstGeom prst="rect">
            <a:avLst/>
          </a:prstGeom>
          <a:ln>
            <a:noFill/>
          </a:ln>
        </p:spPr>
        <p:txBody>
          <a:bodyPr wrap="none">
            <a:spAutoFit/>
          </a:bodyPr>
          <a:lstStyle/>
          <a:p>
            <a:pPr algn="ctr"/>
            <a:r>
              <a:rPr lang="en-US" sz="6000" dirty="0">
                <a:solidFill>
                  <a:schemeClr val="bg1"/>
                </a:solidFill>
                <a:latin typeface="Impact"/>
                <a:cs typeface="Impact"/>
              </a:rPr>
              <a:t>+</a:t>
            </a:r>
          </a:p>
        </p:txBody>
      </p:sp>
    </p:spTree>
    <p:custDataLst>
      <p:tags r:id="rId1"/>
    </p:custDataLst>
    <p:extLst>
      <p:ext uri="{BB962C8B-B14F-4D97-AF65-F5344CB8AC3E}">
        <p14:creationId xmlns:p14="http://schemas.microsoft.com/office/powerpoint/2010/main" val="1419872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par>
                                <p:cTn id="8" presetID="9"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dissolve">
                                      <p:cBhvr>
                                        <p:cTn id="10" dur="500"/>
                                        <p:tgtEl>
                                          <p:spTgt spid="6"/>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left)">
                                      <p:cBhvr>
                                        <p:cTn id="14" dur="500"/>
                                        <p:tgtEl>
                                          <p:spTgt spid="9"/>
                                        </p:tgtEl>
                                      </p:cBhvr>
                                    </p:animEffect>
                                  </p:childTnLst>
                                </p:cTn>
                              </p:par>
                              <p:par>
                                <p:cTn id="15" presetID="22" presetClass="entr" presetSubtype="2"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right)">
                                      <p:cBhvr>
                                        <p:cTn id="17" dur="500"/>
                                        <p:tgtEl>
                                          <p:spTgt spid="12"/>
                                        </p:tgtEl>
                                      </p:cBhvr>
                                    </p:animEffect>
                                  </p:childTnLst>
                                </p:cTn>
                              </p:par>
                            </p:childTnLst>
                          </p:cTn>
                        </p:par>
                        <p:par>
                          <p:cTn id="18" fill="hold">
                            <p:stCondLst>
                              <p:cond delay="1000"/>
                            </p:stCondLst>
                            <p:childTnLst>
                              <p:par>
                                <p:cTn id="19" presetID="1" presetClass="entr" presetSubtype="0"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par>
                          <p:cTn id="21" fill="hold">
                            <p:stCondLst>
                              <p:cond delay="1000"/>
                            </p:stCondLst>
                            <p:childTnLst>
                              <p:par>
                                <p:cTn id="22" presetID="53" presetClass="entr" presetSubtype="16"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p:cTn id="24" dur="500" fill="hold"/>
                                        <p:tgtEl>
                                          <p:spTgt spid="17"/>
                                        </p:tgtEl>
                                        <p:attrNameLst>
                                          <p:attrName>ppt_w</p:attrName>
                                        </p:attrNameLst>
                                      </p:cBhvr>
                                      <p:tavLst>
                                        <p:tav tm="0">
                                          <p:val>
                                            <p:fltVal val="0"/>
                                          </p:val>
                                        </p:tav>
                                        <p:tav tm="100000">
                                          <p:val>
                                            <p:strVal val="#ppt_w"/>
                                          </p:val>
                                        </p:tav>
                                      </p:tavLst>
                                    </p:anim>
                                    <p:anim calcmode="lin" valueType="num">
                                      <p:cBhvr>
                                        <p:cTn id="25" dur="500" fill="hold"/>
                                        <p:tgtEl>
                                          <p:spTgt spid="17"/>
                                        </p:tgtEl>
                                        <p:attrNameLst>
                                          <p:attrName>ppt_h</p:attrName>
                                        </p:attrNameLst>
                                      </p:cBhvr>
                                      <p:tavLst>
                                        <p:tav tm="0">
                                          <p:val>
                                            <p:fltVal val="0"/>
                                          </p:val>
                                        </p:tav>
                                        <p:tav tm="100000">
                                          <p:val>
                                            <p:strVal val="#ppt_h"/>
                                          </p:val>
                                        </p:tav>
                                      </p:tavLst>
                                    </p:anim>
                                    <p:animEffect transition="in" filter="fade">
                                      <p:cBhvr>
                                        <p:cTn id="2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6" grpId="0" animBg="1"/>
      <p:bldP spid="17"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0768" y="149378"/>
            <a:ext cx="8012400" cy="1143000"/>
          </a:xfrm>
        </p:spPr>
        <p:txBody>
          <a:bodyPr/>
          <a:lstStyle/>
          <a:p>
            <a:r>
              <a:rPr lang="en-US" sz="4200" dirty="0"/>
              <a:t>Negative Intersectional Experiences</a:t>
            </a:r>
          </a:p>
        </p:txBody>
      </p:sp>
      <p:sp>
        <p:nvSpPr>
          <p:cNvPr id="3" name="Content Placeholder 2"/>
          <p:cNvSpPr>
            <a:spLocks noGrp="1"/>
          </p:cNvSpPr>
          <p:nvPr>
            <p:ph idx="1"/>
          </p:nvPr>
        </p:nvSpPr>
        <p:spPr>
          <a:xfrm>
            <a:off x="300636" y="1581481"/>
            <a:ext cx="4631111" cy="4970856"/>
          </a:xfrm>
        </p:spPr>
        <p:txBody>
          <a:bodyPr>
            <a:normAutofit fontScale="92500" lnSpcReduction="20000"/>
          </a:bodyPr>
          <a:lstStyle/>
          <a:p>
            <a:pPr marL="114300" indent="0">
              <a:buNone/>
            </a:pPr>
            <a:r>
              <a:rPr lang="en-US" sz="3300" b="1" dirty="0">
                <a:solidFill>
                  <a:srgbClr val="D16349"/>
                </a:solidFill>
              </a:rPr>
              <a:t>1. Anti-Black racism within the LGBTQ+ community </a:t>
            </a:r>
          </a:p>
          <a:p>
            <a:pPr lvl="1"/>
            <a:endParaRPr lang="en-US" sz="1600" dirty="0"/>
          </a:p>
          <a:p>
            <a:pPr marL="114300" indent="0">
              <a:buNone/>
            </a:pPr>
            <a:r>
              <a:rPr lang="en-US" sz="3300" b="1" dirty="0">
                <a:solidFill>
                  <a:srgbClr val="D16349"/>
                </a:solidFill>
              </a:rPr>
              <a:t>2. Anti-LGBTQ+ stigma in the Black/African American community</a:t>
            </a:r>
          </a:p>
          <a:p>
            <a:endParaRPr lang="en-US" sz="1800" dirty="0"/>
          </a:p>
          <a:p>
            <a:pPr marL="114300" indent="0">
              <a:buNone/>
            </a:pPr>
            <a:r>
              <a:rPr lang="en-US" sz="3300" b="1" dirty="0">
                <a:solidFill>
                  <a:srgbClr val="D16349"/>
                </a:solidFill>
              </a:rPr>
              <a:t>3. Various other dynamics</a:t>
            </a:r>
          </a:p>
          <a:p>
            <a:r>
              <a:rPr lang="en-US" sz="2600" dirty="0"/>
              <a:t>Intersectional stereotypes</a:t>
            </a:r>
          </a:p>
          <a:p>
            <a:r>
              <a:rPr lang="en-US" sz="2600" dirty="0"/>
              <a:t>Invisibility</a:t>
            </a:r>
          </a:p>
          <a:p>
            <a:r>
              <a:rPr lang="en-US" sz="2600" dirty="0"/>
              <a:t>Cultural Homelessness </a:t>
            </a:r>
          </a:p>
          <a:p>
            <a:r>
              <a:rPr lang="en-US" sz="2600" dirty="0"/>
              <a:t>Tokenism</a:t>
            </a:r>
          </a:p>
          <a:p>
            <a:pPr lvl="1"/>
            <a:endParaRPr lang="en-US" sz="2300" dirty="0"/>
          </a:p>
        </p:txBody>
      </p:sp>
      <p:pic>
        <p:nvPicPr>
          <p:cNvPr id="4" name="Picture 3" descr="not-fitting-in.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3743" y="4145155"/>
            <a:ext cx="3459425" cy="2464434"/>
          </a:xfrm>
          <a:prstGeom prst="ellipse">
            <a:avLst/>
          </a:prstGeom>
          <a:ln>
            <a:noFill/>
          </a:ln>
          <a:effectLst>
            <a:softEdge rad="112500"/>
          </a:effectLst>
        </p:spPr>
      </p:pic>
      <p:pic>
        <p:nvPicPr>
          <p:cNvPr id="6" name="Picture 5" descr="Screen Shot 2020-12-13 at 8.41.12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05610" y="1529294"/>
            <a:ext cx="3349554" cy="2183209"/>
          </a:xfrm>
          <a:prstGeom prst="ellipse">
            <a:avLst/>
          </a:prstGeom>
          <a:ln>
            <a:noFill/>
          </a:ln>
          <a:effectLst>
            <a:softEdge rad="112500"/>
          </a:effectLst>
        </p:spPr>
      </p:pic>
    </p:spTree>
    <p:custDataLst>
      <p:tags r:id="rId1"/>
    </p:custDataLst>
    <p:extLst>
      <p:ext uri="{BB962C8B-B14F-4D97-AF65-F5344CB8AC3E}">
        <p14:creationId xmlns:p14="http://schemas.microsoft.com/office/powerpoint/2010/main" val="138264382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rocess 4"/>
          <p:cNvSpPr/>
          <p:nvPr/>
        </p:nvSpPr>
        <p:spPr>
          <a:xfrm>
            <a:off x="499077" y="3553454"/>
            <a:ext cx="2057400" cy="1143000"/>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b="1" dirty="0">
                <a:solidFill>
                  <a:prstClr val="black"/>
                </a:solidFill>
                <a:latin typeface="Calibri"/>
              </a:rPr>
              <a:t>DISTAL</a:t>
            </a:r>
          </a:p>
          <a:p>
            <a:pPr algn="ctr"/>
            <a:r>
              <a:rPr lang="en-US" dirty="0">
                <a:solidFill>
                  <a:prstClr val="black"/>
                </a:solidFill>
                <a:latin typeface="Calibri"/>
              </a:rPr>
              <a:t>e.g., homophobic discrimination</a:t>
            </a:r>
          </a:p>
        </p:txBody>
      </p:sp>
      <p:sp>
        <p:nvSpPr>
          <p:cNvPr id="8" name="Process 7"/>
          <p:cNvSpPr/>
          <p:nvPr/>
        </p:nvSpPr>
        <p:spPr>
          <a:xfrm>
            <a:off x="3297556" y="2544146"/>
            <a:ext cx="2057400" cy="1143000"/>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b="1" dirty="0">
                <a:solidFill>
                  <a:prstClr val="black"/>
                </a:solidFill>
                <a:latin typeface="Calibri"/>
              </a:rPr>
              <a:t>PROXIMAL</a:t>
            </a:r>
          </a:p>
          <a:p>
            <a:pPr algn="ctr"/>
            <a:r>
              <a:rPr lang="en-US" dirty="0">
                <a:solidFill>
                  <a:prstClr val="black"/>
                </a:solidFill>
                <a:latin typeface="Calibri"/>
              </a:rPr>
              <a:t>e.g., internalized homophobia</a:t>
            </a:r>
          </a:p>
        </p:txBody>
      </p:sp>
      <p:sp>
        <p:nvSpPr>
          <p:cNvPr id="9" name="Process 8"/>
          <p:cNvSpPr/>
          <p:nvPr/>
        </p:nvSpPr>
        <p:spPr>
          <a:xfrm>
            <a:off x="6019800" y="3553454"/>
            <a:ext cx="2057400" cy="1143000"/>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b="1" dirty="0">
                <a:solidFill>
                  <a:prstClr val="black"/>
                </a:solidFill>
                <a:latin typeface="Calibri"/>
              </a:rPr>
              <a:t>Psychological Distress</a:t>
            </a:r>
          </a:p>
        </p:txBody>
      </p:sp>
      <p:cxnSp>
        <p:nvCxnSpPr>
          <p:cNvPr id="11" name="Straight Connector 10"/>
          <p:cNvCxnSpPr>
            <a:stCxn id="5" idx="3"/>
            <a:endCxn id="9" idx="1"/>
          </p:cNvCxnSpPr>
          <p:nvPr/>
        </p:nvCxnSpPr>
        <p:spPr>
          <a:xfrm>
            <a:off x="2556477" y="4124954"/>
            <a:ext cx="3463323" cy="0"/>
          </a:xfrm>
          <a:prstGeom prst="line">
            <a:avLst/>
          </a:prstGeom>
          <a:ln>
            <a:solidFill>
              <a:schemeClr val="accent5"/>
            </a:solidFill>
            <a:headEnd type="none"/>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a:stCxn id="8" idx="3"/>
            <a:endCxn id="9" idx="0"/>
          </p:cNvCxnSpPr>
          <p:nvPr/>
        </p:nvCxnSpPr>
        <p:spPr>
          <a:xfrm>
            <a:off x="5354956" y="3115646"/>
            <a:ext cx="1693544" cy="437808"/>
          </a:xfrm>
          <a:prstGeom prst="straightConnector1">
            <a:avLst/>
          </a:prstGeom>
          <a:ln>
            <a:solidFill>
              <a:schemeClr val="accent5"/>
            </a:solidFill>
            <a:prstDash val="dot"/>
            <a:tailEnd type="arrow"/>
          </a:ln>
        </p:spPr>
        <p:style>
          <a:lnRef idx="2">
            <a:schemeClr val="accent1"/>
          </a:lnRef>
          <a:fillRef idx="0">
            <a:schemeClr val="accent1"/>
          </a:fillRef>
          <a:effectRef idx="1">
            <a:schemeClr val="accent1"/>
          </a:effectRef>
          <a:fontRef idx="minor">
            <a:schemeClr val="tx1"/>
          </a:fontRef>
        </p:style>
      </p:cxnSp>
      <p:sp>
        <p:nvSpPr>
          <p:cNvPr id="25" name="Rounded Rectangle 24"/>
          <p:cNvSpPr/>
          <p:nvPr/>
        </p:nvSpPr>
        <p:spPr>
          <a:xfrm>
            <a:off x="499077" y="1554173"/>
            <a:ext cx="2057400" cy="68517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solidFill>
                  <a:prstClr val="black"/>
                </a:solidFill>
                <a:latin typeface="Calibri"/>
              </a:rPr>
              <a:t>Distal Events</a:t>
            </a:r>
          </a:p>
        </p:txBody>
      </p:sp>
      <p:sp>
        <p:nvSpPr>
          <p:cNvPr id="26" name="Rounded Rectangle 25"/>
          <p:cNvSpPr/>
          <p:nvPr/>
        </p:nvSpPr>
        <p:spPr>
          <a:xfrm>
            <a:off x="6019800" y="1554173"/>
            <a:ext cx="2057400" cy="68517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solidFill>
                  <a:prstClr val="black"/>
                </a:solidFill>
                <a:latin typeface="Calibri"/>
              </a:rPr>
              <a:t>Mental Health</a:t>
            </a:r>
          </a:p>
        </p:txBody>
      </p:sp>
      <p:sp>
        <p:nvSpPr>
          <p:cNvPr id="27" name="Rounded Rectangle 26"/>
          <p:cNvSpPr/>
          <p:nvPr/>
        </p:nvSpPr>
        <p:spPr>
          <a:xfrm>
            <a:off x="3262119" y="1554173"/>
            <a:ext cx="2057400" cy="68517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solidFill>
                  <a:prstClr val="black"/>
                </a:solidFill>
                <a:latin typeface="Calibri"/>
              </a:rPr>
              <a:t>Internal Processes</a:t>
            </a:r>
          </a:p>
        </p:txBody>
      </p:sp>
      <p:sp>
        <p:nvSpPr>
          <p:cNvPr id="44" name="TextBox 43"/>
          <p:cNvSpPr txBox="1"/>
          <p:nvPr/>
        </p:nvSpPr>
        <p:spPr>
          <a:xfrm>
            <a:off x="417725" y="5865752"/>
            <a:ext cx="5931695" cy="784830"/>
          </a:xfrm>
          <a:prstGeom prst="rect">
            <a:avLst/>
          </a:prstGeom>
          <a:noFill/>
        </p:spPr>
        <p:txBody>
          <a:bodyPr wrap="square" rtlCol="0">
            <a:spAutoFit/>
          </a:bodyPr>
          <a:lstStyle/>
          <a:p>
            <a:r>
              <a:rPr lang="en-US" sz="1500" dirty="0">
                <a:solidFill>
                  <a:prstClr val="black"/>
                </a:solidFill>
                <a:latin typeface="Calibri"/>
              </a:rPr>
              <a:t>Direct effect</a:t>
            </a:r>
          </a:p>
          <a:p>
            <a:r>
              <a:rPr lang="en-US" sz="1500" dirty="0">
                <a:solidFill>
                  <a:prstClr val="black"/>
                </a:solidFill>
                <a:latin typeface="Calibri"/>
              </a:rPr>
              <a:t>Mediation pathway</a:t>
            </a:r>
          </a:p>
          <a:p>
            <a:endParaRPr lang="en-US" sz="1500" dirty="0">
              <a:solidFill>
                <a:prstClr val="black"/>
              </a:solidFill>
              <a:latin typeface="Calibri"/>
            </a:endParaRPr>
          </a:p>
        </p:txBody>
      </p:sp>
      <p:cxnSp>
        <p:nvCxnSpPr>
          <p:cNvPr id="4" name="Straight Arrow Connector 3"/>
          <p:cNvCxnSpPr/>
          <p:nvPr/>
        </p:nvCxnSpPr>
        <p:spPr>
          <a:xfrm>
            <a:off x="2301116" y="6049579"/>
            <a:ext cx="1312753" cy="0"/>
          </a:xfrm>
          <a:prstGeom prst="straightConnector1">
            <a:avLst/>
          </a:prstGeom>
          <a:ln>
            <a:solidFill>
              <a:schemeClr val="accent5"/>
            </a:solidFill>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2304830" y="6287535"/>
            <a:ext cx="1312753" cy="0"/>
          </a:xfrm>
          <a:prstGeom prst="straightConnector1">
            <a:avLst/>
          </a:prstGeom>
          <a:ln>
            <a:solidFill>
              <a:schemeClr val="accent5"/>
            </a:solidFill>
            <a:prstDash val="dot"/>
            <a:tailEnd type="arrow"/>
          </a:ln>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a:off x="6000751" y="2952750"/>
            <a:ext cx="317500" cy="381000"/>
          </a:xfrm>
          <a:prstGeom prst="rect">
            <a:avLst/>
          </a:prstGeom>
          <a:noFill/>
        </p:spPr>
        <p:txBody>
          <a:bodyPr wrap="square" rtlCol="0">
            <a:spAutoFit/>
          </a:bodyPr>
          <a:lstStyle/>
          <a:p>
            <a:r>
              <a:rPr lang="en-US" dirty="0">
                <a:solidFill>
                  <a:prstClr val="black"/>
                </a:solidFill>
                <a:latin typeface="Calibri"/>
              </a:rPr>
              <a:t>+</a:t>
            </a:r>
          </a:p>
        </p:txBody>
      </p:sp>
      <p:sp>
        <p:nvSpPr>
          <p:cNvPr id="15" name="TextBox 14"/>
          <p:cNvSpPr txBox="1"/>
          <p:nvPr/>
        </p:nvSpPr>
        <p:spPr>
          <a:xfrm>
            <a:off x="4137026" y="3759829"/>
            <a:ext cx="317500" cy="381000"/>
          </a:xfrm>
          <a:prstGeom prst="rect">
            <a:avLst/>
          </a:prstGeom>
          <a:noFill/>
        </p:spPr>
        <p:txBody>
          <a:bodyPr wrap="square" rtlCol="0">
            <a:spAutoFit/>
          </a:bodyPr>
          <a:lstStyle/>
          <a:p>
            <a:r>
              <a:rPr lang="en-US" dirty="0">
                <a:solidFill>
                  <a:prstClr val="black"/>
                </a:solidFill>
                <a:latin typeface="Calibri"/>
              </a:rPr>
              <a:t>+</a:t>
            </a:r>
          </a:p>
        </p:txBody>
      </p:sp>
      <p:sp>
        <p:nvSpPr>
          <p:cNvPr id="19" name="Process 18"/>
          <p:cNvSpPr/>
          <p:nvPr/>
        </p:nvSpPr>
        <p:spPr>
          <a:xfrm>
            <a:off x="3293518" y="4536123"/>
            <a:ext cx="2057400" cy="1143000"/>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b="1" dirty="0">
                <a:solidFill>
                  <a:prstClr val="black"/>
                </a:solidFill>
                <a:latin typeface="Calibri"/>
              </a:rPr>
              <a:t>GENERAL</a:t>
            </a:r>
          </a:p>
          <a:p>
            <a:pPr algn="ctr"/>
            <a:r>
              <a:rPr lang="en-US" dirty="0">
                <a:solidFill>
                  <a:prstClr val="black"/>
                </a:solidFill>
                <a:latin typeface="Calibri"/>
              </a:rPr>
              <a:t> e.g., rumination</a:t>
            </a:r>
          </a:p>
        </p:txBody>
      </p:sp>
      <p:cxnSp>
        <p:nvCxnSpPr>
          <p:cNvPr id="20" name="Straight Arrow Connector 19"/>
          <p:cNvCxnSpPr/>
          <p:nvPr/>
        </p:nvCxnSpPr>
        <p:spPr>
          <a:xfrm>
            <a:off x="1527777" y="4696454"/>
            <a:ext cx="1765741" cy="411169"/>
          </a:xfrm>
          <a:prstGeom prst="straightConnector1">
            <a:avLst/>
          </a:prstGeom>
          <a:ln>
            <a:solidFill>
              <a:schemeClr val="accent5"/>
            </a:solidFill>
            <a:prstDash val="dash"/>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a:stCxn id="19" idx="3"/>
          </p:cNvCxnSpPr>
          <p:nvPr/>
        </p:nvCxnSpPr>
        <p:spPr>
          <a:xfrm flipV="1">
            <a:off x="5350918" y="4696454"/>
            <a:ext cx="1697582" cy="411169"/>
          </a:xfrm>
          <a:prstGeom prst="straightConnector1">
            <a:avLst/>
          </a:prstGeom>
          <a:ln>
            <a:solidFill>
              <a:schemeClr val="accent5"/>
            </a:solidFill>
            <a:prstDash val="dash"/>
            <a:tailEnd type="arrow"/>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6153152" y="4821873"/>
            <a:ext cx="317500" cy="381000"/>
          </a:xfrm>
          <a:prstGeom prst="rect">
            <a:avLst/>
          </a:prstGeom>
          <a:noFill/>
        </p:spPr>
        <p:txBody>
          <a:bodyPr wrap="square" rtlCol="0">
            <a:spAutoFit/>
          </a:bodyPr>
          <a:lstStyle/>
          <a:p>
            <a:r>
              <a:rPr lang="en-US" dirty="0">
                <a:solidFill>
                  <a:prstClr val="black"/>
                </a:solidFill>
                <a:latin typeface="Calibri"/>
              </a:rPr>
              <a:t>+</a:t>
            </a:r>
          </a:p>
        </p:txBody>
      </p:sp>
      <p:sp>
        <p:nvSpPr>
          <p:cNvPr id="23" name="TextBox 22"/>
          <p:cNvSpPr txBox="1"/>
          <p:nvPr/>
        </p:nvSpPr>
        <p:spPr>
          <a:xfrm>
            <a:off x="1987551" y="4837748"/>
            <a:ext cx="317500" cy="381000"/>
          </a:xfrm>
          <a:prstGeom prst="rect">
            <a:avLst/>
          </a:prstGeom>
          <a:noFill/>
        </p:spPr>
        <p:txBody>
          <a:bodyPr wrap="square" rtlCol="0">
            <a:spAutoFit/>
          </a:bodyPr>
          <a:lstStyle/>
          <a:p>
            <a:r>
              <a:rPr lang="en-US" dirty="0">
                <a:solidFill>
                  <a:prstClr val="black"/>
                </a:solidFill>
                <a:latin typeface="Calibri"/>
              </a:rPr>
              <a:t>+</a:t>
            </a:r>
          </a:p>
        </p:txBody>
      </p:sp>
      <p:sp>
        <p:nvSpPr>
          <p:cNvPr id="24" name="TextBox 23"/>
          <p:cNvSpPr txBox="1"/>
          <p:nvPr/>
        </p:nvSpPr>
        <p:spPr>
          <a:xfrm>
            <a:off x="2139951" y="2925146"/>
            <a:ext cx="317500" cy="381000"/>
          </a:xfrm>
          <a:prstGeom prst="rect">
            <a:avLst/>
          </a:prstGeom>
          <a:noFill/>
        </p:spPr>
        <p:txBody>
          <a:bodyPr wrap="square" rtlCol="0">
            <a:spAutoFit/>
          </a:bodyPr>
          <a:lstStyle/>
          <a:p>
            <a:r>
              <a:rPr lang="en-US" dirty="0">
                <a:solidFill>
                  <a:prstClr val="black"/>
                </a:solidFill>
                <a:latin typeface="Calibri"/>
              </a:rPr>
              <a:t>+</a:t>
            </a:r>
          </a:p>
        </p:txBody>
      </p:sp>
      <p:cxnSp>
        <p:nvCxnSpPr>
          <p:cNvPr id="28" name="Straight Arrow Connector 27"/>
          <p:cNvCxnSpPr/>
          <p:nvPr/>
        </p:nvCxnSpPr>
        <p:spPr>
          <a:xfrm flipV="1">
            <a:off x="1527777" y="3115646"/>
            <a:ext cx="1769779" cy="437808"/>
          </a:xfrm>
          <a:prstGeom prst="straightConnector1">
            <a:avLst/>
          </a:prstGeom>
          <a:ln>
            <a:solidFill>
              <a:schemeClr val="accent5"/>
            </a:solidFill>
            <a:prstDash val="dot"/>
            <a:tailEnd type="arrow"/>
          </a:ln>
        </p:spPr>
        <p:style>
          <a:lnRef idx="2">
            <a:schemeClr val="accent1"/>
          </a:lnRef>
          <a:fillRef idx="0">
            <a:schemeClr val="accent1"/>
          </a:fillRef>
          <a:effectRef idx="1">
            <a:schemeClr val="accent1"/>
          </a:effectRef>
          <a:fontRef idx="minor">
            <a:schemeClr val="tx1"/>
          </a:fontRef>
        </p:style>
      </p:cxnSp>
      <p:sp>
        <p:nvSpPr>
          <p:cNvPr id="32" name="Process 31"/>
          <p:cNvSpPr/>
          <p:nvPr/>
        </p:nvSpPr>
        <p:spPr>
          <a:xfrm>
            <a:off x="3303427" y="2550026"/>
            <a:ext cx="2057400" cy="1143000"/>
          </a:xfrm>
          <a:prstGeom prst="flowChartProcess">
            <a:avLst/>
          </a:prstGeom>
          <a:ln w="38100" cmpd="sng">
            <a:solidFill>
              <a:schemeClr val="accent2">
                <a:lumMod val="60000"/>
                <a:lumOff val="40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en-US" b="1" dirty="0">
                <a:solidFill>
                  <a:prstClr val="black"/>
                </a:solidFill>
                <a:latin typeface="Calibri"/>
              </a:rPr>
              <a:t>PROXIMAL </a:t>
            </a:r>
          </a:p>
          <a:p>
            <a:pPr algn="ctr"/>
            <a:r>
              <a:rPr lang="en-US" dirty="0">
                <a:solidFill>
                  <a:prstClr val="black"/>
                </a:solidFill>
                <a:latin typeface="Calibri"/>
              </a:rPr>
              <a:t>Stress</a:t>
            </a:r>
          </a:p>
        </p:txBody>
      </p:sp>
      <p:sp>
        <p:nvSpPr>
          <p:cNvPr id="33" name="Process 32"/>
          <p:cNvSpPr/>
          <p:nvPr/>
        </p:nvSpPr>
        <p:spPr>
          <a:xfrm>
            <a:off x="504948" y="3559334"/>
            <a:ext cx="2057400" cy="1143000"/>
          </a:xfrm>
          <a:prstGeom prst="flowChartProcess">
            <a:avLst/>
          </a:prstGeom>
          <a:ln w="38100" cmpd="sng">
            <a:solidFill>
              <a:schemeClr val="accent2">
                <a:lumMod val="60000"/>
                <a:lumOff val="40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en-US" b="1" dirty="0">
                <a:solidFill>
                  <a:prstClr val="black"/>
                </a:solidFill>
                <a:latin typeface="Calibri"/>
              </a:rPr>
              <a:t>DISTAL</a:t>
            </a:r>
          </a:p>
          <a:p>
            <a:pPr algn="ctr"/>
            <a:r>
              <a:rPr lang="en-US" dirty="0">
                <a:solidFill>
                  <a:prstClr val="black"/>
                </a:solidFill>
                <a:latin typeface="Calibri"/>
              </a:rPr>
              <a:t>Stress</a:t>
            </a:r>
          </a:p>
        </p:txBody>
      </p:sp>
      <p:sp>
        <p:nvSpPr>
          <p:cNvPr id="29" name="Title 1"/>
          <p:cNvSpPr txBox="1">
            <a:spLocks/>
          </p:cNvSpPr>
          <p:nvPr/>
        </p:nvSpPr>
        <p:spPr>
          <a:xfrm>
            <a:off x="457199" y="274638"/>
            <a:ext cx="7991954" cy="1143000"/>
          </a:xfrm>
          <a:prstGeom prst="rect">
            <a:avLst/>
          </a:prstGeom>
        </p:spPr>
        <p:txBody>
          <a:bodyPr vert="horz" lIns="91440" tIns="45720" rIns="91440" bIns="45720" rtlCol="0" anchor="ctr">
            <a:normAutofit fontScale="97500"/>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r>
              <a:rPr lang="en-US" sz="4100" dirty="0">
                <a:solidFill>
                  <a:srgbClr val="646B86"/>
                </a:solidFill>
                <a:latin typeface="Calibri"/>
                <a:cs typeface="Calibri"/>
              </a:rPr>
              <a:t>Minority Stress Processes </a:t>
            </a:r>
            <a:endParaRPr lang="en-US" sz="2600" dirty="0">
              <a:solidFill>
                <a:srgbClr val="646B86"/>
              </a:solidFill>
              <a:latin typeface="Calibri"/>
              <a:cs typeface="Calibri"/>
            </a:endParaRPr>
          </a:p>
        </p:txBody>
      </p:sp>
      <p:sp>
        <p:nvSpPr>
          <p:cNvPr id="35" name="Process 34"/>
          <p:cNvSpPr/>
          <p:nvPr/>
        </p:nvSpPr>
        <p:spPr>
          <a:xfrm>
            <a:off x="487031" y="3569329"/>
            <a:ext cx="2057400" cy="1143000"/>
          </a:xfrm>
          <a:prstGeom prst="flowChartProcess">
            <a:avLst/>
          </a:prstGeom>
          <a:ln w="38100" cmpd="sng">
            <a:solidFill>
              <a:schemeClr val="accent2">
                <a:lumMod val="60000"/>
                <a:lumOff val="40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en-US" b="1" dirty="0">
                <a:solidFill>
                  <a:srgbClr val="D2533C"/>
                </a:solidFill>
                <a:latin typeface="Calibri"/>
              </a:rPr>
              <a:t>Negative Intersectional Experiences (IEs)</a:t>
            </a:r>
          </a:p>
        </p:txBody>
      </p:sp>
    </p:spTree>
    <p:custDataLst>
      <p:tags r:id="rId1"/>
    </p:custDataLst>
    <p:extLst>
      <p:ext uri="{BB962C8B-B14F-4D97-AF65-F5344CB8AC3E}">
        <p14:creationId xmlns:p14="http://schemas.microsoft.com/office/powerpoint/2010/main" val="2533295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dissolve">
                                      <p:cBhvr>
                                        <p:cTn id="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Daily Identity Conflict</a:t>
            </a:r>
          </a:p>
        </p:txBody>
      </p:sp>
      <p:sp>
        <p:nvSpPr>
          <p:cNvPr id="3" name="Content Placeholder 2"/>
          <p:cNvSpPr>
            <a:spLocks noGrp="1"/>
          </p:cNvSpPr>
          <p:nvPr>
            <p:ph idx="1"/>
          </p:nvPr>
        </p:nvSpPr>
        <p:spPr>
          <a:xfrm>
            <a:off x="457200" y="1564575"/>
            <a:ext cx="7894746" cy="4800600"/>
          </a:xfrm>
        </p:spPr>
        <p:txBody>
          <a:bodyPr>
            <a:normAutofit fontScale="92500"/>
          </a:bodyPr>
          <a:lstStyle/>
          <a:p>
            <a:pPr marL="114300" indent="0">
              <a:buNone/>
            </a:pPr>
            <a:r>
              <a:rPr lang="en-US" b="1" dirty="0"/>
              <a:t>Theorized to be triggered by (intersectional) discrimination… </a:t>
            </a:r>
          </a:p>
          <a:p>
            <a:r>
              <a:rPr lang="en-US" sz="2400" dirty="0"/>
              <a:t>Racism in LGBTQ community</a:t>
            </a:r>
          </a:p>
          <a:p>
            <a:r>
              <a:rPr lang="en-US" sz="2400" dirty="0"/>
              <a:t>Homophobia in racial/ethnic community</a:t>
            </a:r>
          </a:p>
          <a:p>
            <a:pPr lvl="1"/>
            <a:endParaRPr lang="en-US" sz="2200" dirty="0"/>
          </a:p>
          <a:p>
            <a:pPr lvl="1"/>
            <a:endParaRPr lang="en-US" sz="2200" dirty="0"/>
          </a:p>
          <a:p>
            <a:pPr lvl="1"/>
            <a:endParaRPr lang="en-US" sz="2200" dirty="0"/>
          </a:p>
          <a:p>
            <a:pPr lvl="1"/>
            <a:endParaRPr lang="en-US" sz="2200" dirty="0"/>
          </a:p>
          <a:p>
            <a:pPr lvl="1"/>
            <a:endParaRPr lang="en-US" sz="1000" dirty="0"/>
          </a:p>
          <a:p>
            <a:endParaRPr lang="en-US" b="1" dirty="0"/>
          </a:p>
          <a:p>
            <a:pPr marL="114300" indent="0">
              <a:buNone/>
            </a:pPr>
            <a:r>
              <a:rPr lang="en-US" b="1" dirty="0"/>
              <a:t>Theorized to increase negative affect…</a:t>
            </a:r>
          </a:p>
          <a:p>
            <a:r>
              <a:rPr lang="en-US" sz="2400" b="1" dirty="0"/>
              <a:t>Anxiety</a:t>
            </a:r>
            <a:r>
              <a:rPr lang="en-US" sz="2400" dirty="0"/>
              <a:t> over betraying one community of the other</a:t>
            </a:r>
          </a:p>
          <a:p>
            <a:r>
              <a:rPr lang="en-US" sz="2400" b="1" dirty="0"/>
              <a:t>Anger</a:t>
            </a:r>
            <a:r>
              <a:rPr lang="en-US" sz="2400" dirty="0"/>
              <a:t> from experiences of ingroup stigmatization</a:t>
            </a:r>
          </a:p>
          <a:p>
            <a:r>
              <a:rPr lang="en-US" sz="2400" dirty="0"/>
              <a:t>Shown to be associated with </a:t>
            </a:r>
            <a:r>
              <a:rPr lang="en-US" sz="2400" b="1" dirty="0"/>
              <a:t>depression</a:t>
            </a:r>
            <a:r>
              <a:rPr lang="en-US" sz="2400" dirty="0"/>
              <a:t> </a:t>
            </a:r>
            <a:r>
              <a:rPr lang="en-US" sz="1800" dirty="0"/>
              <a:t>(Santos &amp; </a:t>
            </a:r>
            <a:r>
              <a:rPr lang="en-US" sz="1800" dirty="0" err="1"/>
              <a:t>VanDaalen</a:t>
            </a:r>
            <a:r>
              <a:rPr lang="en-US" sz="1800" dirty="0"/>
              <a:t>, 2016) </a:t>
            </a:r>
          </a:p>
        </p:txBody>
      </p:sp>
      <p:sp>
        <p:nvSpPr>
          <p:cNvPr id="4" name="Rounded Rectangle 3"/>
          <p:cNvSpPr>
            <a:spLocks noChangeAspect="1"/>
          </p:cNvSpPr>
          <p:nvPr/>
        </p:nvSpPr>
        <p:spPr>
          <a:xfrm>
            <a:off x="6084277" y="3096465"/>
            <a:ext cx="1992923" cy="1371600"/>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en-US" sz="2800" dirty="0"/>
              <a:t>Negative Affect</a:t>
            </a:r>
          </a:p>
        </p:txBody>
      </p:sp>
      <p:sp>
        <p:nvSpPr>
          <p:cNvPr id="6" name="Rounded Rectangle 5"/>
          <p:cNvSpPr>
            <a:spLocks noChangeAspect="1"/>
          </p:cNvSpPr>
          <p:nvPr/>
        </p:nvSpPr>
        <p:spPr>
          <a:xfrm>
            <a:off x="3374985" y="3096465"/>
            <a:ext cx="1992921" cy="1371600"/>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n-US" sz="2400" dirty="0"/>
              <a:t>Identity Conflict</a:t>
            </a:r>
          </a:p>
        </p:txBody>
      </p:sp>
      <p:sp>
        <p:nvSpPr>
          <p:cNvPr id="8" name="Rounded Rectangle 7"/>
          <p:cNvSpPr>
            <a:spLocks noChangeAspect="1"/>
          </p:cNvSpPr>
          <p:nvPr/>
        </p:nvSpPr>
        <p:spPr>
          <a:xfrm>
            <a:off x="520830" y="3096465"/>
            <a:ext cx="2190613" cy="1371600"/>
          </a:xfrm>
          <a:prstGeom prst="roundRect">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en-US" sz="2400" dirty="0"/>
              <a:t>Negative Intersectional Events</a:t>
            </a:r>
          </a:p>
        </p:txBody>
      </p:sp>
      <p:cxnSp>
        <p:nvCxnSpPr>
          <p:cNvPr id="10" name="Straight Arrow Connector 9"/>
          <p:cNvCxnSpPr>
            <a:stCxn id="6" idx="3"/>
            <a:endCxn id="4" idx="1"/>
          </p:cNvCxnSpPr>
          <p:nvPr/>
        </p:nvCxnSpPr>
        <p:spPr>
          <a:xfrm>
            <a:off x="5367906" y="3782265"/>
            <a:ext cx="716371" cy="0"/>
          </a:xfrm>
          <a:prstGeom prst="straightConnector1">
            <a:avLst/>
          </a:prstGeom>
          <a:ln w="38100" cmpd="sng">
            <a:solidFill>
              <a:schemeClr val="tx1">
                <a:lumMod val="50000"/>
                <a:lumOff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a:stCxn id="8" idx="3"/>
            <a:endCxn id="6" idx="1"/>
          </p:cNvCxnSpPr>
          <p:nvPr/>
        </p:nvCxnSpPr>
        <p:spPr>
          <a:xfrm>
            <a:off x="2711443" y="3782265"/>
            <a:ext cx="663542" cy="0"/>
          </a:xfrm>
          <a:prstGeom prst="straightConnector1">
            <a:avLst/>
          </a:prstGeom>
          <a:ln w="38100" cmpd="sng">
            <a:solidFill>
              <a:schemeClr val="tx1">
                <a:lumMod val="50000"/>
                <a:lumOff val="50000"/>
              </a:schemeClr>
            </a:solidFill>
            <a:tailEnd type="arrow"/>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2829367" y="3279519"/>
            <a:ext cx="386536" cy="523220"/>
          </a:xfrm>
          <a:prstGeom prst="rect">
            <a:avLst/>
          </a:prstGeom>
          <a:noFill/>
        </p:spPr>
        <p:txBody>
          <a:bodyPr wrap="square" rtlCol="0">
            <a:spAutoFit/>
          </a:bodyPr>
          <a:lstStyle/>
          <a:p>
            <a:r>
              <a:rPr lang="en-US" sz="2800" dirty="0">
                <a:solidFill>
                  <a:srgbClr val="000000"/>
                </a:solidFill>
              </a:rPr>
              <a:t>+</a:t>
            </a:r>
          </a:p>
        </p:txBody>
      </p:sp>
      <p:sp>
        <p:nvSpPr>
          <p:cNvPr id="15" name="TextBox 14"/>
          <p:cNvSpPr txBox="1"/>
          <p:nvPr/>
        </p:nvSpPr>
        <p:spPr>
          <a:xfrm>
            <a:off x="5494931" y="3279519"/>
            <a:ext cx="386536" cy="523220"/>
          </a:xfrm>
          <a:prstGeom prst="rect">
            <a:avLst/>
          </a:prstGeom>
          <a:noFill/>
        </p:spPr>
        <p:txBody>
          <a:bodyPr wrap="square" rtlCol="0">
            <a:spAutoFit/>
          </a:bodyPr>
          <a:lstStyle/>
          <a:p>
            <a:r>
              <a:rPr lang="en-US" sz="2800" dirty="0">
                <a:solidFill>
                  <a:srgbClr val="000000"/>
                </a:solidFill>
              </a:rPr>
              <a:t>+</a:t>
            </a:r>
          </a:p>
        </p:txBody>
      </p:sp>
    </p:spTree>
    <p:custDataLst>
      <p:tags r:id="rId1"/>
    </p:custDataLst>
    <p:extLst>
      <p:ext uri="{BB962C8B-B14F-4D97-AF65-F5344CB8AC3E}">
        <p14:creationId xmlns:p14="http://schemas.microsoft.com/office/powerpoint/2010/main" val="2594178068"/>
      </p:ext>
    </p:extLst>
  </p:cSld>
  <p:clrMapOvr>
    <a:masterClrMapping/>
  </p:clrMapOvr>
  <mc:AlternateContent xmlns:mc="http://schemas.openxmlformats.org/markup-compatibility/2006" xmlns:p14="http://schemas.microsoft.com/office/powerpoint/2010/main">
    <mc:Choice Requires="p14">
      <p:transition p14:dur="0" advTm="42442"/>
    </mc:Choice>
    <mc:Fallback xmlns="">
      <p:transition xmlns:p14="http://schemas.microsoft.com/office/powerpoint/2010/main" advTm="42442"/>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rocess 4"/>
          <p:cNvSpPr/>
          <p:nvPr/>
        </p:nvSpPr>
        <p:spPr>
          <a:xfrm>
            <a:off x="499077" y="3553454"/>
            <a:ext cx="2057400" cy="1143000"/>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b="1" dirty="0">
                <a:solidFill>
                  <a:prstClr val="black"/>
                </a:solidFill>
                <a:latin typeface="Calibri"/>
              </a:rPr>
              <a:t>DISTAL</a:t>
            </a:r>
          </a:p>
          <a:p>
            <a:pPr algn="ctr"/>
            <a:r>
              <a:rPr lang="en-US" dirty="0">
                <a:solidFill>
                  <a:prstClr val="black"/>
                </a:solidFill>
                <a:latin typeface="Calibri"/>
              </a:rPr>
              <a:t>e.g., homophobic discrimination</a:t>
            </a:r>
          </a:p>
        </p:txBody>
      </p:sp>
      <p:sp>
        <p:nvSpPr>
          <p:cNvPr id="8" name="Process 7"/>
          <p:cNvSpPr/>
          <p:nvPr/>
        </p:nvSpPr>
        <p:spPr>
          <a:xfrm>
            <a:off x="3297556" y="2544146"/>
            <a:ext cx="2057400" cy="1143000"/>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b="1" dirty="0">
                <a:solidFill>
                  <a:prstClr val="black"/>
                </a:solidFill>
                <a:latin typeface="Calibri"/>
              </a:rPr>
              <a:t>PROXIMAL</a:t>
            </a:r>
          </a:p>
          <a:p>
            <a:pPr algn="ctr"/>
            <a:r>
              <a:rPr lang="en-US" dirty="0">
                <a:solidFill>
                  <a:prstClr val="black"/>
                </a:solidFill>
                <a:latin typeface="Calibri"/>
              </a:rPr>
              <a:t>e.g., internalized homophobia</a:t>
            </a:r>
          </a:p>
        </p:txBody>
      </p:sp>
      <p:sp>
        <p:nvSpPr>
          <p:cNvPr id="9" name="Process 8"/>
          <p:cNvSpPr/>
          <p:nvPr/>
        </p:nvSpPr>
        <p:spPr>
          <a:xfrm>
            <a:off x="6019800" y="3553454"/>
            <a:ext cx="2057400" cy="1143000"/>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b="1" dirty="0">
                <a:solidFill>
                  <a:prstClr val="black"/>
                </a:solidFill>
                <a:latin typeface="Calibri"/>
              </a:rPr>
              <a:t>Psychological Distress</a:t>
            </a:r>
          </a:p>
        </p:txBody>
      </p:sp>
      <p:cxnSp>
        <p:nvCxnSpPr>
          <p:cNvPr id="11" name="Straight Connector 10"/>
          <p:cNvCxnSpPr>
            <a:stCxn id="5" idx="3"/>
            <a:endCxn id="9" idx="1"/>
          </p:cNvCxnSpPr>
          <p:nvPr/>
        </p:nvCxnSpPr>
        <p:spPr>
          <a:xfrm>
            <a:off x="2556477" y="4124954"/>
            <a:ext cx="3463323" cy="0"/>
          </a:xfrm>
          <a:prstGeom prst="line">
            <a:avLst/>
          </a:prstGeom>
          <a:ln>
            <a:solidFill>
              <a:schemeClr val="accent5"/>
            </a:solidFill>
            <a:headEnd type="none"/>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a:stCxn id="8" idx="3"/>
            <a:endCxn id="9" idx="0"/>
          </p:cNvCxnSpPr>
          <p:nvPr/>
        </p:nvCxnSpPr>
        <p:spPr>
          <a:xfrm>
            <a:off x="5354956" y="3115646"/>
            <a:ext cx="1693544" cy="437808"/>
          </a:xfrm>
          <a:prstGeom prst="straightConnector1">
            <a:avLst/>
          </a:prstGeom>
          <a:ln>
            <a:solidFill>
              <a:schemeClr val="accent5"/>
            </a:solidFill>
            <a:prstDash val="dot"/>
            <a:tailEnd type="arrow"/>
          </a:ln>
        </p:spPr>
        <p:style>
          <a:lnRef idx="2">
            <a:schemeClr val="accent1"/>
          </a:lnRef>
          <a:fillRef idx="0">
            <a:schemeClr val="accent1"/>
          </a:fillRef>
          <a:effectRef idx="1">
            <a:schemeClr val="accent1"/>
          </a:effectRef>
          <a:fontRef idx="minor">
            <a:schemeClr val="tx1"/>
          </a:fontRef>
        </p:style>
      </p:cxnSp>
      <p:sp>
        <p:nvSpPr>
          <p:cNvPr id="25" name="Rounded Rectangle 24"/>
          <p:cNvSpPr/>
          <p:nvPr/>
        </p:nvSpPr>
        <p:spPr>
          <a:xfrm>
            <a:off x="499077" y="1554173"/>
            <a:ext cx="2057400" cy="68517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solidFill>
                  <a:prstClr val="black"/>
                </a:solidFill>
                <a:latin typeface="Calibri"/>
              </a:rPr>
              <a:t>Distal Events</a:t>
            </a:r>
          </a:p>
        </p:txBody>
      </p:sp>
      <p:sp>
        <p:nvSpPr>
          <p:cNvPr id="26" name="Rounded Rectangle 25"/>
          <p:cNvSpPr/>
          <p:nvPr/>
        </p:nvSpPr>
        <p:spPr>
          <a:xfrm>
            <a:off x="6019800" y="1554173"/>
            <a:ext cx="2057400" cy="68517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solidFill>
                  <a:prstClr val="black"/>
                </a:solidFill>
                <a:latin typeface="Calibri"/>
              </a:rPr>
              <a:t>Mental Health</a:t>
            </a:r>
          </a:p>
        </p:txBody>
      </p:sp>
      <p:sp>
        <p:nvSpPr>
          <p:cNvPr id="27" name="Rounded Rectangle 26"/>
          <p:cNvSpPr/>
          <p:nvPr/>
        </p:nvSpPr>
        <p:spPr>
          <a:xfrm>
            <a:off x="3262119" y="1554173"/>
            <a:ext cx="2057400" cy="68517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solidFill>
                  <a:prstClr val="black"/>
                </a:solidFill>
                <a:latin typeface="Calibri"/>
              </a:rPr>
              <a:t>Internal Processes</a:t>
            </a:r>
          </a:p>
        </p:txBody>
      </p:sp>
      <p:sp>
        <p:nvSpPr>
          <p:cNvPr id="44" name="TextBox 43"/>
          <p:cNvSpPr txBox="1"/>
          <p:nvPr/>
        </p:nvSpPr>
        <p:spPr>
          <a:xfrm>
            <a:off x="417725" y="5865752"/>
            <a:ext cx="5931695" cy="784830"/>
          </a:xfrm>
          <a:prstGeom prst="rect">
            <a:avLst/>
          </a:prstGeom>
          <a:noFill/>
        </p:spPr>
        <p:txBody>
          <a:bodyPr wrap="square" rtlCol="0">
            <a:spAutoFit/>
          </a:bodyPr>
          <a:lstStyle/>
          <a:p>
            <a:r>
              <a:rPr lang="en-US" sz="1500" dirty="0">
                <a:solidFill>
                  <a:prstClr val="black"/>
                </a:solidFill>
                <a:latin typeface="Calibri"/>
              </a:rPr>
              <a:t>Direct effect</a:t>
            </a:r>
          </a:p>
          <a:p>
            <a:r>
              <a:rPr lang="en-US" sz="1500" dirty="0">
                <a:solidFill>
                  <a:prstClr val="black"/>
                </a:solidFill>
                <a:latin typeface="Calibri"/>
              </a:rPr>
              <a:t>Mediation pathway</a:t>
            </a:r>
          </a:p>
          <a:p>
            <a:endParaRPr lang="en-US" sz="1500" dirty="0">
              <a:solidFill>
                <a:prstClr val="black"/>
              </a:solidFill>
              <a:latin typeface="Calibri"/>
            </a:endParaRPr>
          </a:p>
        </p:txBody>
      </p:sp>
      <p:cxnSp>
        <p:nvCxnSpPr>
          <p:cNvPr id="4" name="Straight Arrow Connector 3"/>
          <p:cNvCxnSpPr/>
          <p:nvPr/>
        </p:nvCxnSpPr>
        <p:spPr>
          <a:xfrm>
            <a:off x="2301116" y="6049579"/>
            <a:ext cx="1312753" cy="0"/>
          </a:xfrm>
          <a:prstGeom prst="straightConnector1">
            <a:avLst/>
          </a:prstGeom>
          <a:ln>
            <a:solidFill>
              <a:schemeClr val="accent5"/>
            </a:solidFill>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2304830" y="6287535"/>
            <a:ext cx="1312753" cy="0"/>
          </a:xfrm>
          <a:prstGeom prst="straightConnector1">
            <a:avLst/>
          </a:prstGeom>
          <a:ln>
            <a:solidFill>
              <a:schemeClr val="accent5"/>
            </a:solidFill>
            <a:prstDash val="dot"/>
            <a:tailEnd type="arrow"/>
          </a:ln>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a:off x="6000751" y="2952750"/>
            <a:ext cx="317500" cy="381000"/>
          </a:xfrm>
          <a:prstGeom prst="rect">
            <a:avLst/>
          </a:prstGeom>
          <a:noFill/>
        </p:spPr>
        <p:txBody>
          <a:bodyPr wrap="square" rtlCol="0">
            <a:spAutoFit/>
          </a:bodyPr>
          <a:lstStyle/>
          <a:p>
            <a:r>
              <a:rPr lang="en-US" dirty="0">
                <a:solidFill>
                  <a:prstClr val="black"/>
                </a:solidFill>
                <a:latin typeface="Calibri"/>
              </a:rPr>
              <a:t>+</a:t>
            </a:r>
          </a:p>
        </p:txBody>
      </p:sp>
      <p:sp>
        <p:nvSpPr>
          <p:cNvPr id="15" name="TextBox 14"/>
          <p:cNvSpPr txBox="1"/>
          <p:nvPr/>
        </p:nvSpPr>
        <p:spPr>
          <a:xfrm>
            <a:off x="4137026" y="3759829"/>
            <a:ext cx="317500" cy="381000"/>
          </a:xfrm>
          <a:prstGeom prst="rect">
            <a:avLst/>
          </a:prstGeom>
          <a:noFill/>
        </p:spPr>
        <p:txBody>
          <a:bodyPr wrap="square" rtlCol="0">
            <a:spAutoFit/>
          </a:bodyPr>
          <a:lstStyle/>
          <a:p>
            <a:r>
              <a:rPr lang="en-US" dirty="0">
                <a:solidFill>
                  <a:prstClr val="black"/>
                </a:solidFill>
                <a:latin typeface="Calibri"/>
              </a:rPr>
              <a:t>+</a:t>
            </a:r>
          </a:p>
        </p:txBody>
      </p:sp>
      <p:sp>
        <p:nvSpPr>
          <p:cNvPr id="19" name="Process 18"/>
          <p:cNvSpPr/>
          <p:nvPr/>
        </p:nvSpPr>
        <p:spPr>
          <a:xfrm>
            <a:off x="3293518" y="4536123"/>
            <a:ext cx="2057400" cy="1143000"/>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b="1" dirty="0">
                <a:solidFill>
                  <a:prstClr val="black"/>
                </a:solidFill>
                <a:latin typeface="Calibri"/>
              </a:rPr>
              <a:t>GENERAL</a:t>
            </a:r>
          </a:p>
          <a:p>
            <a:pPr algn="ctr"/>
            <a:r>
              <a:rPr lang="en-US" dirty="0">
                <a:solidFill>
                  <a:prstClr val="black"/>
                </a:solidFill>
                <a:latin typeface="Calibri"/>
              </a:rPr>
              <a:t> e.g., rumination</a:t>
            </a:r>
          </a:p>
        </p:txBody>
      </p:sp>
      <p:cxnSp>
        <p:nvCxnSpPr>
          <p:cNvPr id="20" name="Straight Arrow Connector 19"/>
          <p:cNvCxnSpPr/>
          <p:nvPr/>
        </p:nvCxnSpPr>
        <p:spPr>
          <a:xfrm>
            <a:off x="1527777" y="4696454"/>
            <a:ext cx="1765741" cy="411169"/>
          </a:xfrm>
          <a:prstGeom prst="straightConnector1">
            <a:avLst/>
          </a:prstGeom>
          <a:ln>
            <a:solidFill>
              <a:schemeClr val="accent5"/>
            </a:solidFill>
            <a:prstDash val="dash"/>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a:stCxn id="19" idx="3"/>
          </p:cNvCxnSpPr>
          <p:nvPr/>
        </p:nvCxnSpPr>
        <p:spPr>
          <a:xfrm flipV="1">
            <a:off x="5350918" y="4696454"/>
            <a:ext cx="1697582" cy="411169"/>
          </a:xfrm>
          <a:prstGeom prst="straightConnector1">
            <a:avLst/>
          </a:prstGeom>
          <a:ln>
            <a:solidFill>
              <a:schemeClr val="accent5"/>
            </a:solidFill>
            <a:prstDash val="dash"/>
            <a:tailEnd type="arrow"/>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6153152" y="4821873"/>
            <a:ext cx="317500" cy="381000"/>
          </a:xfrm>
          <a:prstGeom prst="rect">
            <a:avLst/>
          </a:prstGeom>
          <a:noFill/>
        </p:spPr>
        <p:txBody>
          <a:bodyPr wrap="square" rtlCol="0">
            <a:spAutoFit/>
          </a:bodyPr>
          <a:lstStyle/>
          <a:p>
            <a:r>
              <a:rPr lang="en-US" dirty="0">
                <a:solidFill>
                  <a:prstClr val="black"/>
                </a:solidFill>
                <a:latin typeface="Calibri"/>
              </a:rPr>
              <a:t>+</a:t>
            </a:r>
          </a:p>
        </p:txBody>
      </p:sp>
      <p:sp>
        <p:nvSpPr>
          <p:cNvPr id="23" name="TextBox 22"/>
          <p:cNvSpPr txBox="1"/>
          <p:nvPr/>
        </p:nvSpPr>
        <p:spPr>
          <a:xfrm>
            <a:off x="1987551" y="4837748"/>
            <a:ext cx="317500" cy="381000"/>
          </a:xfrm>
          <a:prstGeom prst="rect">
            <a:avLst/>
          </a:prstGeom>
          <a:noFill/>
        </p:spPr>
        <p:txBody>
          <a:bodyPr wrap="square" rtlCol="0">
            <a:spAutoFit/>
          </a:bodyPr>
          <a:lstStyle/>
          <a:p>
            <a:r>
              <a:rPr lang="en-US" dirty="0">
                <a:solidFill>
                  <a:prstClr val="black"/>
                </a:solidFill>
                <a:latin typeface="Calibri"/>
              </a:rPr>
              <a:t>+</a:t>
            </a:r>
          </a:p>
        </p:txBody>
      </p:sp>
      <p:sp>
        <p:nvSpPr>
          <p:cNvPr id="24" name="TextBox 23"/>
          <p:cNvSpPr txBox="1"/>
          <p:nvPr/>
        </p:nvSpPr>
        <p:spPr>
          <a:xfrm>
            <a:off x="2139951" y="2925146"/>
            <a:ext cx="317500" cy="381000"/>
          </a:xfrm>
          <a:prstGeom prst="rect">
            <a:avLst/>
          </a:prstGeom>
          <a:noFill/>
        </p:spPr>
        <p:txBody>
          <a:bodyPr wrap="square" rtlCol="0">
            <a:spAutoFit/>
          </a:bodyPr>
          <a:lstStyle/>
          <a:p>
            <a:r>
              <a:rPr lang="en-US" dirty="0">
                <a:solidFill>
                  <a:prstClr val="black"/>
                </a:solidFill>
                <a:latin typeface="Calibri"/>
              </a:rPr>
              <a:t>+</a:t>
            </a:r>
          </a:p>
        </p:txBody>
      </p:sp>
      <p:cxnSp>
        <p:nvCxnSpPr>
          <p:cNvPr id="28" name="Straight Arrow Connector 27"/>
          <p:cNvCxnSpPr/>
          <p:nvPr/>
        </p:nvCxnSpPr>
        <p:spPr>
          <a:xfrm flipV="1">
            <a:off x="1527777" y="3115646"/>
            <a:ext cx="1769779" cy="437808"/>
          </a:xfrm>
          <a:prstGeom prst="straightConnector1">
            <a:avLst/>
          </a:prstGeom>
          <a:ln>
            <a:solidFill>
              <a:schemeClr val="accent5"/>
            </a:solidFill>
            <a:prstDash val="dot"/>
            <a:tailEnd type="arrow"/>
          </a:ln>
        </p:spPr>
        <p:style>
          <a:lnRef idx="2">
            <a:schemeClr val="accent1"/>
          </a:lnRef>
          <a:fillRef idx="0">
            <a:schemeClr val="accent1"/>
          </a:fillRef>
          <a:effectRef idx="1">
            <a:schemeClr val="accent1"/>
          </a:effectRef>
          <a:fontRef idx="minor">
            <a:schemeClr val="tx1"/>
          </a:fontRef>
        </p:style>
      </p:cxnSp>
      <p:sp>
        <p:nvSpPr>
          <p:cNvPr id="32" name="Process 31"/>
          <p:cNvSpPr/>
          <p:nvPr/>
        </p:nvSpPr>
        <p:spPr>
          <a:xfrm>
            <a:off x="3303427" y="2550026"/>
            <a:ext cx="2057400" cy="1143000"/>
          </a:xfrm>
          <a:prstGeom prst="flowChartProcess">
            <a:avLst/>
          </a:prstGeom>
          <a:ln w="38100" cmpd="sng">
            <a:solidFill>
              <a:schemeClr val="accent2">
                <a:lumMod val="60000"/>
                <a:lumOff val="40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en-US" b="1" dirty="0">
                <a:solidFill>
                  <a:prstClr val="black"/>
                </a:solidFill>
                <a:latin typeface="Calibri"/>
              </a:rPr>
              <a:t>PROXIMAL </a:t>
            </a:r>
          </a:p>
          <a:p>
            <a:pPr algn="ctr"/>
            <a:r>
              <a:rPr lang="en-US" dirty="0">
                <a:solidFill>
                  <a:prstClr val="black"/>
                </a:solidFill>
                <a:latin typeface="Calibri"/>
              </a:rPr>
              <a:t>Stress</a:t>
            </a:r>
          </a:p>
        </p:txBody>
      </p:sp>
      <p:sp>
        <p:nvSpPr>
          <p:cNvPr id="33" name="Process 32"/>
          <p:cNvSpPr/>
          <p:nvPr/>
        </p:nvSpPr>
        <p:spPr>
          <a:xfrm>
            <a:off x="504948" y="3559334"/>
            <a:ext cx="2057400" cy="1143000"/>
          </a:xfrm>
          <a:prstGeom prst="flowChartProcess">
            <a:avLst/>
          </a:prstGeom>
          <a:ln w="38100" cmpd="sng">
            <a:solidFill>
              <a:schemeClr val="accent2">
                <a:lumMod val="60000"/>
                <a:lumOff val="40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en-US" b="1" dirty="0">
                <a:solidFill>
                  <a:prstClr val="black"/>
                </a:solidFill>
                <a:latin typeface="Calibri"/>
              </a:rPr>
              <a:t>DISTAL</a:t>
            </a:r>
          </a:p>
          <a:p>
            <a:pPr algn="ctr"/>
            <a:r>
              <a:rPr lang="en-US" dirty="0">
                <a:solidFill>
                  <a:prstClr val="black"/>
                </a:solidFill>
                <a:latin typeface="Calibri"/>
              </a:rPr>
              <a:t>Stress</a:t>
            </a:r>
          </a:p>
        </p:txBody>
      </p:sp>
      <p:sp>
        <p:nvSpPr>
          <p:cNvPr id="29" name="Title 1"/>
          <p:cNvSpPr txBox="1">
            <a:spLocks/>
          </p:cNvSpPr>
          <p:nvPr/>
        </p:nvSpPr>
        <p:spPr>
          <a:xfrm>
            <a:off x="457199" y="274638"/>
            <a:ext cx="7991954" cy="1143000"/>
          </a:xfrm>
          <a:prstGeom prst="rect">
            <a:avLst/>
          </a:prstGeom>
        </p:spPr>
        <p:txBody>
          <a:bodyPr vert="horz" lIns="91440" tIns="45720" rIns="91440" bIns="45720" rtlCol="0" anchor="ctr">
            <a:normAutofit fontScale="97500"/>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r>
              <a:rPr lang="en-US" sz="4100" dirty="0">
                <a:solidFill>
                  <a:srgbClr val="646B86"/>
                </a:solidFill>
                <a:latin typeface="Calibri"/>
                <a:cs typeface="Calibri"/>
              </a:rPr>
              <a:t>Minority Stress Processes </a:t>
            </a:r>
            <a:endParaRPr lang="en-US" sz="2600" dirty="0">
              <a:solidFill>
                <a:srgbClr val="646B86"/>
              </a:solidFill>
              <a:latin typeface="Calibri"/>
              <a:cs typeface="Calibri"/>
            </a:endParaRPr>
          </a:p>
        </p:txBody>
      </p:sp>
      <p:sp>
        <p:nvSpPr>
          <p:cNvPr id="34" name="Process 33"/>
          <p:cNvSpPr/>
          <p:nvPr/>
        </p:nvSpPr>
        <p:spPr>
          <a:xfrm>
            <a:off x="3303427" y="2550026"/>
            <a:ext cx="2057400" cy="1143000"/>
          </a:xfrm>
          <a:prstGeom prst="flowChartProcess">
            <a:avLst/>
          </a:prstGeom>
          <a:ln w="38100" cmpd="sng">
            <a:solidFill>
              <a:schemeClr val="accent2">
                <a:lumMod val="60000"/>
                <a:lumOff val="40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en-US" b="1" dirty="0">
                <a:solidFill>
                  <a:srgbClr val="D2533C"/>
                </a:solidFill>
                <a:latin typeface="Calibri"/>
              </a:rPr>
              <a:t>Identity </a:t>
            </a:r>
          </a:p>
          <a:p>
            <a:pPr algn="ctr"/>
            <a:r>
              <a:rPr lang="en-US" b="1" dirty="0">
                <a:solidFill>
                  <a:srgbClr val="D2533C"/>
                </a:solidFill>
                <a:latin typeface="Calibri"/>
              </a:rPr>
              <a:t>Conflict</a:t>
            </a:r>
            <a:endParaRPr lang="en-US" dirty="0">
              <a:solidFill>
                <a:srgbClr val="D2533C"/>
              </a:solidFill>
              <a:latin typeface="Calibri"/>
            </a:endParaRPr>
          </a:p>
        </p:txBody>
      </p:sp>
      <p:sp>
        <p:nvSpPr>
          <p:cNvPr id="35" name="Process 34"/>
          <p:cNvSpPr/>
          <p:nvPr/>
        </p:nvSpPr>
        <p:spPr>
          <a:xfrm>
            <a:off x="487031" y="3569329"/>
            <a:ext cx="2057400" cy="1143000"/>
          </a:xfrm>
          <a:prstGeom prst="flowChartProcess">
            <a:avLst/>
          </a:prstGeom>
          <a:ln w="38100" cmpd="sng">
            <a:solidFill>
              <a:schemeClr val="accent2">
                <a:lumMod val="60000"/>
                <a:lumOff val="40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en-US" b="1" dirty="0">
                <a:solidFill>
                  <a:srgbClr val="D2533C"/>
                </a:solidFill>
                <a:latin typeface="Calibri"/>
              </a:rPr>
              <a:t>Negative Intersectional Experiences (IEs)</a:t>
            </a:r>
          </a:p>
        </p:txBody>
      </p:sp>
    </p:spTree>
    <p:custDataLst>
      <p:tags r:id="rId1"/>
    </p:custDataLst>
    <p:extLst>
      <p:ext uri="{BB962C8B-B14F-4D97-AF65-F5344CB8AC3E}">
        <p14:creationId xmlns:p14="http://schemas.microsoft.com/office/powerpoint/2010/main" val="990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dissolve">
                                      <p:cBhvr>
                                        <p:cTn id="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creen Shot 2018-04-23 at 2.44.05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4023" y="1866958"/>
            <a:ext cx="6905266" cy="4210812"/>
          </a:xfrm>
          <a:prstGeom prst="rect">
            <a:avLst/>
          </a:prstGeom>
        </p:spPr>
      </p:pic>
      <p:sp>
        <p:nvSpPr>
          <p:cNvPr id="8" name="Content Placeholder 2"/>
          <p:cNvSpPr txBox="1">
            <a:spLocks/>
          </p:cNvSpPr>
          <p:nvPr/>
        </p:nvSpPr>
        <p:spPr>
          <a:xfrm>
            <a:off x="457200" y="1222278"/>
            <a:ext cx="7539003" cy="5635722"/>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indent="0" algn="ctr">
              <a:buClr>
                <a:srgbClr val="D16349"/>
              </a:buClr>
              <a:buFont typeface="Arial" pitchFamily="34" charset="0"/>
              <a:buNone/>
            </a:pPr>
            <a:r>
              <a:rPr lang="en-US" b="1" i="1" dirty="0">
                <a:solidFill>
                  <a:srgbClr val="D16349"/>
                </a:solidFill>
                <a:latin typeface="Calibri"/>
              </a:rPr>
              <a:t>Intersectional Identity-Related Stress</a:t>
            </a:r>
          </a:p>
          <a:p>
            <a:pPr marL="114300" indent="0" algn="ctr">
              <a:buClr>
                <a:srgbClr val="D16349"/>
              </a:buClr>
              <a:buFont typeface="Arial" pitchFamily="34" charset="0"/>
              <a:buNone/>
            </a:pPr>
            <a:endParaRPr lang="en-US" b="1" i="1" dirty="0">
              <a:solidFill>
                <a:srgbClr val="D16349"/>
              </a:solidFill>
              <a:latin typeface="Calibri"/>
            </a:endParaRPr>
          </a:p>
          <a:p>
            <a:pPr marL="114300" indent="0" algn="ctr">
              <a:buClr>
                <a:srgbClr val="D16349"/>
              </a:buClr>
              <a:buFont typeface="Arial" pitchFamily="34" charset="0"/>
              <a:buNone/>
            </a:pPr>
            <a:endParaRPr lang="en-US" b="1" i="1" dirty="0">
              <a:solidFill>
                <a:srgbClr val="D16349"/>
              </a:solidFill>
              <a:latin typeface="Calibri"/>
            </a:endParaRPr>
          </a:p>
          <a:p>
            <a:pPr marL="114300" indent="0" algn="ctr">
              <a:buClr>
                <a:srgbClr val="D16349"/>
              </a:buClr>
              <a:buFont typeface="Arial" pitchFamily="34" charset="0"/>
              <a:buNone/>
            </a:pPr>
            <a:endParaRPr lang="en-US" b="1" i="1" dirty="0">
              <a:solidFill>
                <a:srgbClr val="D16349"/>
              </a:solidFill>
              <a:latin typeface="Calibri"/>
            </a:endParaRPr>
          </a:p>
          <a:p>
            <a:pPr marL="114300" indent="0" algn="ctr">
              <a:buClr>
                <a:srgbClr val="D16349"/>
              </a:buClr>
              <a:buFont typeface="Arial" pitchFamily="34" charset="0"/>
              <a:buNone/>
            </a:pPr>
            <a:endParaRPr lang="en-US" b="1" i="1" dirty="0">
              <a:solidFill>
                <a:srgbClr val="D16349"/>
              </a:solidFill>
              <a:latin typeface="Calibri"/>
            </a:endParaRPr>
          </a:p>
          <a:p>
            <a:pPr marL="114300" indent="0" algn="ctr">
              <a:buClr>
                <a:srgbClr val="D16349"/>
              </a:buClr>
              <a:buFont typeface="Arial" pitchFamily="34" charset="0"/>
              <a:buNone/>
            </a:pPr>
            <a:endParaRPr lang="en-US" b="1" i="1" dirty="0">
              <a:solidFill>
                <a:srgbClr val="D16349"/>
              </a:solidFill>
              <a:latin typeface="Calibri"/>
            </a:endParaRPr>
          </a:p>
          <a:p>
            <a:pPr marL="114300" indent="0" algn="ctr">
              <a:buClr>
                <a:srgbClr val="D16349"/>
              </a:buClr>
              <a:buFont typeface="Arial" pitchFamily="34" charset="0"/>
              <a:buNone/>
            </a:pPr>
            <a:endParaRPr lang="en-US" b="1" i="1" dirty="0">
              <a:solidFill>
                <a:srgbClr val="D16349"/>
              </a:solidFill>
              <a:latin typeface="Calibri"/>
            </a:endParaRPr>
          </a:p>
          <a:p>
            <a:pPr marL="114300" indent="0" algn="ctr">
              <a:buClr>
                <a:srgbClr val="D16349"/>
              </a:buClr>
              <a:buFont typeface="Arial" pitchFamily="34" charset="0"/>
              <a:buNone/>
            </a:pPr>
            <a:endParaRPr lang="en-US" b="1" i="1" dirty="0">
              <a:solidFill>
                <a:srgbClr val="D16349"/>
              </a:solidFill>
              <a:latin typeface="Calibri"/>
            </a:endParaRPr>
          </a:p>
          <a:p>
            <a:pPr marL="114300" indent="0" algn="ctr">
              <a:buClr>
                <a:srgbClr val="D16349"/>
              </a:buClr>
              <a:buFont typeface="Arial" pitchFamily="34" charset="0"/>
              <a:buNone/>
            </a:pPr>
            <a:endParaRPr lang="en-US" b="1" i="1" dirty="0">
              <a:solidFill>
                <a:srgbClr val="D16349"/>
              </a:solidFill>
              <a:latin typeface="Calibri"/>
            </a:endParaRPr>
          </a:p>
          <a:p>
            <a:pPr marL="114300" indent="0" algn="ctr">
              <a:buClr>
                <a:srgbClr val="D16349"/>
              </a:buClr>
              <a:buFont typeface="Arial" pitchFamily="34" charset="0"/>
              <a:buNone/>
            </a:pPr>
            <a:endParaRPr lang="en-US" b="1" i="1" dirty="0">
              <a:solidFill>
                <a:srgbClr val="D16349"/>
              </a:solidFill>
              <a:latin typeface="Calibri"/>
            </a:endParaRPr>
          </a:p>
          <a:p>
            <a:pPr marL="114300" indent="0" algn="ctr">
              <a:buClr>
                <a:srgbClr val="D16349"/>
              </a:buClr>
              <a:buFont typeface="Arial" pitchFamily="34" charset="0"/>
              <a:buNone/>
            </a:pPr>
            <a:endParaRPr lang="en-US" b="1" i="1" dirty="0">
              <a:solidFill>
                <a:srgbClr val="D16349"/>
              </a:solidFill>
              <a:latin typeface="Calibri"/>
            </a:endParaRPr>
          </a:p>
          <a:p>
            <a:pPr marL="114300" indent="0" algn="ctr">
              <a:buClr>
                <a:srgbClr val="D16349"/>
              </a:buClr>
              <a:buFont typeface="Arial" pitchFamily="34" charset="0"/>
              <a:buNone/>
            </a:pPr>
            <a:endParaRPr lang="en-US" b="1" i="1" dirty="0">
              <a:solidFill>
                <a:srgbClr val="D16349"/>
              </a:solidFill>
              <a:latin typeface="Calibri"/>
            </a:endParaRPr>
          </a:p>
          <a:p>
            <a:pPr marL="114300" indent="0" algn="ctr">
              <a:buClr>
                <a:srgbClr val="D16349"/>
              </a:buClr>
              <a:buFont typeface="Arial" pitchFamily="34" charset="0"/>
              <a:buNone/>
            </a:pPr>
            <a:endParaRPr lang="en-US" sz="1400" b="1" i="1" dirty="0">
              <a:solidFill>
                <a:srgbClr val="D16349"/>
              </a:solidFill>
              <a:latin typeface="Calibri"/>
            </a:endParaRPr>
          </a:p>
          <a:p>
            <a:pPr algn="ctr">
              <a:buClr>
                <a:srgbClr val="D16349"/>
              </a:buClr>
              <a:buFont typeface="Wingdings" charset="2"/>
              <a:buChar char="ü"/>
            </a:pPr>
            <a:r>
              <a:rPr lang="en-US" sz="1600" b="1" dirty="0">
                <a:solidFill>
                  <a:srgbClr val="D16349"/>
                </a:solidFill>
                <a:latin typeface="Calibri"/>
              </a:rPr>
              <a:t>Controlling non-intersectional </a:t>
            </a:r>
            <a:r>
              <a:rPr lang="en-US" sz="1600" b="1" u="sng" dirty="0">
                <a:solidFill>
                  <a:srgbClr val="D16349"/>
                </a:solidFill>
                <a:latin typeface="Calibri"/>
              </a:rPr>
              <a:t>negative</a:t>
            </a:r>
            <a:r>
              <a:rPr lang="en-US" sz="1600" b="1" dirty="0">
                <a:solidFill>
                  <a:srgbClr val="D16349"/>
                </a:solidFill>
                <a:latin typeface="Calibri"/>
              </a:rPr>
              <a:t> events (e.g., racism, homophobia, general)</a:t>
            </a:r>
          </a:p>
        </p:txBody>
      </p:sp>
      <p:sp>
        <p:nvSpPr>
          <p:cNvPr id="11" name="Title 1"/>
          <p:cNvSpPr>
            <a:spLocks noGrp="1"/>
          </p:cNvSpPr>
          <p:nvPr>
            <p:ph type="title"/>
          </p:nvPr>
        </p:nvSpPr>
        <p:spPr>
          <a:xfrm>
            <a:off x="457200" y="274638"/>
            <a:ext cx="8041652" cy="1143000"/>
          </a:xfrm>
        </p:spPr>
        <p:txBody>
          <a:bodyPr/>
          <a:lstStyle/>
          <a:p>
            <a:r>
              <a:rPr lang="en-US" sz="4200" dirty="0"/>
              <a:t>Negative Mediation Models </a:t>
            </a:r>
            <a:r>
              <a:rPr lang="en-US" sz="2400" dirty="0"/>
              <a:t>(hypothesized)</a:t>
            </a:r>
          </a:p>
        </p:txBody>
      </p:sp>
      <p:sp>
        <p:nvSpPr>
          <p:cNvPr id="14" name="Oval 13"/>
          <p:cNvSpPr/>
          <p:nvPr/>
        </p:nvSpPr>
        <p:spPr>
          <a:xfrm>
            <a:off x="4222732" y="4206149"/>
            <a:ext cx="227939" cy="211642"/>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sp>
        <p:nvSpPr>
          <p:cNvPr id="16" name="Oval 15"/>
          <p:cNvSpPr/>
          <p:nvPr/>
        </p:nvSpPr>
        <p:spPr>
          <a:xfrm>
            <a:off x="4222732" y="5993798"/>
            <a:ext cx="227939" cy="211642"/>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sp>
        <p:nvSpPr>
          <p:cNvPr id="17" name="Oval 16"/>
          <p:cNvSpPr/>
          <p:nvPr/>
        </p:nvSpPr>
        <p:spPr>
          <a:xfrm>
            <a:off x="6078802" y="5345757"/>
            <a:ext cx="227939" cy="211642"/>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spTree>
    <p:extLst>
      <p:ext uri="{BB962C8B-B14F-4D97-AF65-F5344CB8AC3E}">
        <p14:creationId xmlns:p14="http://schemas.microsoft.com/office/powerpoint/2010/main" val="1000755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
                                            <p:txEl>
                                              <p:pRg st="13" end="13"/>
                                            </p:txEl>
                                          </p:spTgt>
                                        </p:tgtEl>
                                        <p:attrNameLst>
                                          <p:attrName>style.visibility</p:attrName>
                                        </p:attrNameLst>
                                      </p:cBhvr>
                                      <p:to>
                                        <p:strVal val="visible"/>
                                      </p:to>
                                    </p:set>
                                    <p:animEffect transition="in" filter="dissolve">
                                      <p:cBhvr>
                                        <p:cTn id="7" dur="500"/>
                                        <p:tgtEl>
                                          <p:spTgt spid="8">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indoor, pink, decorated&#10;&#10;Description automatically generated">
            <a:extLst>
              <a:ext uri="{FF2B5EF4-FFF2-40B4-BE49-F238E27FC236}">
                <a16:creationId xmlns:a16="http://schemas.microsoft.com/office/drawing/2014/main" id="{CD80C114-19FD-8446-9604-C2EF4BC53C41}"/>
              </a:ext>
            </a:extLst>
          </p:cNvPr>
          <p:cNvPicPr>
            <a:picLocks noChangeAspect="1"/>
          </p:cNvPicPr>
          <p:nvPr/>
        </p:nvPicPr>
        <p:blipFill>
          <a:blip r:embed="rId3"/>
          <a:stretch>
            <a:fillRect/>
          </a:stretch>
        </p:blipFill>
        <p:spPr>
          <a:xfrm>
            <a:off x="1184817" y="0"/>
            <a:ext cx="6774366" cy="6858000"/>
          </a:xfrm>
          <a:prstGeom prst="rect">
            <a:avLst/>
          </a:prstGeom>
        </p:spPr>
      </p:pic>
      <p:pic>
        <p:nvPicPr>
          <p:cNvPr id="4" name="Picture 3" descr="intersectionality2.png">
            <a:extLst>
              <a:ext uri="{FF2B5EF4-FFF2-40B4-BE49-F238E27FC236}">
                <a16:creationId xmlns:a16="http://schemas.microsoft.com/office/drawing/2014/main" id="{522D61FC-D02E-A045-8E69-711A6DC426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9936" y="-402452"/>
            <a:ext cx="10095475" cy="7811581"/>
          </a:xfrm>
          <a:prstGeom prst="rect">
            <a:avLst/>
          </a:prstGeom>
        </p:spPr>
      </p:pic>
    </p:spTree>
    <p:extLst>
      <p:ext uri="{BB962C8B-B14F-4D97-AF65-F5344CB8AC3E}">
        <p14:creationId xmlns:p14="http://schemas.microsoft.com/office/powerpoint/2010/main" val="2455255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1500"/>
                                        <p:tgtEl>
                                          <p:spTgt spid="4"/>
                                        </p:tgtEl>
                                        <p:attrNameLst>
                                          <p:attrName>ppt_x</p:attrName>
                                        </p:attrNameLst>
                                      </p:cBhvr>
                                      <p:tavLst>
                                        <p:tav tm="0">
                                          <p:val>
                                            <p:strVal val="ppt_x"/>
                                          </p:val>
                                        </p:tav>
                                        <p:tav tm="100000">
                                          <p:val>
                                            <p:strVal val="ppt_x"/>
                                          </p:val>
                                        </p:tav>
                                      </p:tavLst>
                                    </p:anim>
                                    <p:anim calcmode="lin" valueType="num">
                                      <p:cBhvr additive="base">
                                        <p:cTn id="7" dur="1500"/>
                                        <p:tgtEl>
                                          <p:spTgt spid="4"/>
                                        </p:tgtEl>
                                        <p:attrNameLst>
                                          <p:attrName>ppt_y</p:attrName>
                                        </p:attrNameLst>
                                      </p:cBhvr>
                                      <p:tavLst>
                                        <p:tav tm="0">
                                          <p:val>
                                            <p:strVal val="ppt_y"/>
                                          </p:val>
                                        </p:tav>
                                        <p:tav tm="100000">
                                          <p:val>
                                            <p:strVal val="1+ppt_h/2"/>
                                          </p:val>
                                        </p:tav>
                                      </p:tavLst>
                                    </p:anim>
                                    <p:set>
                                      <p:cBhvr>
                                        <p:cTn id="8" dur="1" fill="hold">
                                          <p:stCondLst>
                                            <p:cond delay="1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indoor, pink, decorated&#10;&#10;Description automatically generated">
            <a:extLst>
              <a:ext uri="{FF2B5EF4-FFF2-40B4-BE49-F238E27FC236}">
                <a16:creationId xmlns:a16="http://schemas.microsoft.com/office/drawing/2014/main" id="{CD80C114-19FD-8446-9604-C2EF4BC53C41}"/>
              </a:ext>
            </a:extLst>
          </p:cNvPr>
          <p:cNvPicPr>
            <a:picLocks noChangeAspect="1"/>
          </p:cNvPicPr>
          <p:nvPr/>
        </p:nvPicPr>
        <p:blipFill>
          <a:blip r:embed="rId3"/>
          <a:stretch>
            <a:fillRect/>
          </a:stretch>
        </p:blipFill>
        <p:spPr>
          <a:xfrm>
            <a:off x="1184817" y="0"/>
            <a:ext cx="6774366" cy="6858000"/>
          </a:xfrm>
          <a:prstGeom prst="rect">
            <a:avLst/>
          </a:prstGeom>
        </p:spPr>
      </p:pic>
      <p:sp>
        <p:nvSpPr>
          <p:cNvPr id="5" name="Donut 4">
            <a:extLst>
              <a:ext uri="{FF2B5EF4-FFF2-40B4-BE49-F238E27FC236}">
                <a16:creationId xmlns:a16="http://schemas.microsoft.com/office/drawing/2014/main" id="{E97D9773-60D5-8543-A401-004A8EA58ADF}"/>
              </a:ext>
            </a:extLst>
          </p:cNvPr>
          <p:cNvSpPr>
            <a:spLocks noChangeAspect="1"/>
          </p:cNvSpPr>
          <p:nvPr/>
        </p:nvSpPr>
        <p:spPr>
          <a:xfrm>
            <a:off x="5452946" y="5352586"/>
            <a:ext cx="1828800" cy="1828800"/>
          </a:xfrm>
          <a:prstGeom prst="donut">
            <a:avLst>
              <a:gd name="adj" fmla="val 2776"/>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Donut 5">
            <a:extLst>
              <a:ext uri="{FF2B5EF4-FFF2-40B4-BE49-F238E27FC236}">
                <a16:creationId xmlns:a16="http://schemas.microsoft.com/office/drawing/2014/main" id="{8166BB78-787F-534E-8B3F-CA32DE800368}"/>
              </a:ext>
            </a:extLst>
          </p:cNvPr>
          <p:cNvSpPr>
            <a:spLocks noChangeAspect="1"/>
          </p:cNvSpPr>
          <p:nvPr/>
        </p:nvSpPr>
        <p:spPr>
          <a:xfrm>
            <a:off x="1423639" y="3832303"/>
            <a:ext cx="1828800" cy="1828800"/>
          </a:xfrm>
          <a:prstGeom prst="donut">
            <a:avLst>
              <a:gd name="adj" fmla="val 2776"/>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Donut 6">
            <a:extLst>
              <a:ext uri="{FF2B5EF4-FFF2-40B4-BE49-F238E27FC236}">
                <a16:creationId xmlns:a16="http://schemas.microsoft.com/office/drawing/2014/main" id="{CFAE7F04-63CB-814E-8A45-82DAA17CF263}"/>
              </a:ext>
            </a:extLst>
          </p:cNvPr>
          <p:cNvSpPr>
            <a:spLocks noChangeAspect="1"/>
          </p:cNvSpPr>
          <p:nvPr/>
        </p:nvSpPr>
        <p:spPr>
          <a:xfrm>
            <a:off x="1633190" y="1600200"/>
            <a:ext cx="1828800" cy="1828800"/>
          </a:xfrm>
          <a:prstGeom prst="donut">
            <a:avLst>
              <a:gd name="adj" fmla="val 2776"/>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Donut 7">
            <a:extLst>
              <a:ext uri="{FF2B5EF4-FFF2-40B4-BE49-F238E27FC236}">
                <a16:creationId xmlns:a16="http://schemas.microsoft.com/office/drawing/2014/main" id="{B79E1867-C533-1E45-859A-72B979C0CBC7}"/>
              </a:ext>
            </a:extLst>
          </p:cNvPr>
          <p:cNvSpPr>
            <a:spLocks noChangeAspect="1"/>
          </p:cNvSpPr>
          <p:nvPr/>
        </p:nvSpPr>
        <p:spPr>
          <a:xfrm>
            <a:off x="5739163" y="3429000"/>
            <a:ext cx="1828800" cy="1828800"/>
          </a:xfrm>
          <a:prstGeom prst="donut">
            <a:avLst>
              <a:gd name="adj" fmla="val 2776"/>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Donut 9">
            <a:extLst>
              <a:ext uri="{FF2B5EF4-FFF2-40B4-BE49-F238E27FC236}">
                <a16:creationId xmlns:a16="http://schemas.microsoft.com/office/drawing/2014/main" id="{236F9DE1-EE4F-A14F-A5E1-A9EBC6C3AEB6}"/>
              </a:ext>
            </a:extLst>
          </p:cNvPr>
          <p:cNvSpPr>
            <a:spLocks noChangeAspect="1"/>
          </p:cNvSpPr>
          <p:nvPr/>
        </p:nvSpPr>
        <p:spPr>
          <a:xfrm>
            <a:off x="4996444" y="650489"/>
            <a:ext cx="1828800" cy="1828800"/>
          </a:xfrm>
          <a:prstGeom prst="donut">
            <a:avLst>
              <a:gd name="adj" fmla="val 2776"/>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155651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500"/>
                                        <p:tgtEl>
                                          <p:spTgt spid="7"/>
                                        </p:tgtEl>
                                      </p:cBhvr>
                                    </p:animEffect>
                                  </p:childTnLst>
                                </p:cTn>
                              </p:par>
                            </p:childTnLst>
                          </p:cTn>
                        </p:par>
                        <p:par>
                          <p:cTn id="8" fill="hold">
                            <p:stCondLst>
                              <p:cond delay="1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5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500"/>
                                        <p:tgtEl>
                                          <p:spTgt spid="6"/>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0"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creen Shot 2018-04-23 at 2.45.05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175" y="1835319"/>
            <a:ext cx="6922106" cy="4232775"/>
          </a:xfrm>
          <a:prstGeom prst="rect">
            <a:avLst/>
          </a:prstGeom>
        </p:spPr>
      </p:pic>
      <p:sp>
        <p:nvSpPr>
          <p:cNvPr id="9" name="Content Placeholder 2"/>
          <p:cNvSpPr txBox="1">
            <a:spLocks/>
          </p:cNvSpPr>
          <p:nvPr/>
        </p:nvSpPr>
        <p:spPr>
          <a:xfrm>
            <a:off x="457200" y="1222277"/>
            <a:ext cx="7620000" cy="5400501"/>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indent="0" algn="ctr">
              <a:buClr>
                <a:srgbClr val="D16349"/>
              </a:buClr>
              <a:buFont typeface="Arial" pitchFamily="34" charset="0"/>
              <a:buNone/>
            </a:pPr>
            <a:r>
              <a:rPr lang="en-US" b="1" i="1" dirty="0">
                <a:solidFill>
                  <a:srgbClr val="D16349"/>
                </a:solidFill>
                <a:latin typeface="Calibri"/>
              </a:rPr>
              <a:t>Intersectional Identity-Related Support</a:t>
            </a:r>
          </a:p>
          <a:p>
            <a:pPr marL="114300" indent="0" algn="ctr">
              <a:buClr>
                <a:srgbClr val="D16349"/>
              </a:buClr>
              <a:buFont typeface="Arial" pitchFamily="34" charset="0"/>
              <a:buNone/>
            </a:pPr>
            <a:endParaRPr lang="en-US" b="1" i="1" dirty="0">
              <a:solidFill>
                <a:srgbClr val="D16349"/>
              </a:solidFill>
              <a:latin typeface="Calibri"/>
            </a:endParaRPr>
          </a:p>
          <a:p>
            <a:pPr marL="114300" indent="0" algn="ctr">
              <a:buClr>
                <a:srgbClr val="D16349"/>
              </a:buClr>
              <a:buFont typeface="Arial" pitchFamily="34" charset="0"/>
              <a:buNone/>
            </a:pPr>
            <a:endParaRPr lang="en-US" b="1" i="1" dirty="0">
              <a:solidFill>
                <a:srgbClr val="D16349"/>
              </a:solidFill>
              <a:latin typeface="Calibri"/>
            </a:endParaRPr>
          </a:p>
          <a:p>
            <a:pPr marL="114300" indent="0" algn="ctr">
              <a:buClr>
                <a:srgbClr val="D16349"/>
              </a:buClr>
              <a:buFont typeface="Arial" pitchFamily="34" charset="0"/>
              <a:buNone/>
            </a:pPr>
            <a:endParaRPr lang="en-US" b="1" i="1" dirty="0">
              <a:solidFill>
                <a:srgbClr val="D16349"/>
              </a:solidFill>
              <a:latin typeface="Calibri"/>
            </a:endParaRPr>
          </a:p>
          <a:p>
            <a:pPr marL="114300" indent="0" algn="ctr">
              <a:buClr>
                <a:srgbClr val="D16349"/>
              </a:buClr>
              <a:buFont typeface="Arial" pitchFamily="34" charset="0"/>
              <a:buNone/>
            </a:pPr>
            <a:endParaRPr lang="en-US" b="1" i="1" dirty="0">
              <a:solidFill>
                <a:srgbClr val="D16349"/>
              </a:solidFill>
              <a:latin typeface="Calibri"/>
            </a:endParaRPr>
          </a:p>
          <a:p>
            <a:pPr marL="114300" indent="0" algn="ctr">
              <a:buClr>
                <a:srgbClr val="D16349"/>
              </a:buClr>
              <a:buFont typeface="Arial" pitchFamily="34" charset="0"/>
              <a:buNone/>
            </a:pPr>
            <a:endParaRPr lang="en-US" b="1" i="1" dirty="0">
              <a:solidFill>
                <a:srgbClr val="D16349"/>
              </a:solidFill>
              <a:latin typeface="Calibri"/>
            </a:endParaRPr>
          </a:p>
          <a:p>
            <a:pPr marL="114300" indent="0" algn="ctr">
              <a:buClr>
                <a:srgbClr val="D16349"/>
              </a:buClr>
              <a:buFont typeface="Arial" pitchFamily="34" charset="0"/>
              <a:buNone/>
            </a:pPr>
            <a:endParaRPr lang="en-US" b="1" i="1" dirty="0">
              <a:solidFill>
                <a:srgbClr val="D16349"/>
              </a:solidFill>
              <a:latin typeface="Calibri"/>
            </a:endParaRPr>
          </a:p>
          <a:p>
            <a:pPr marL="114300" indent="0" algn="ctr">
              <a:buClr>
                <a:srgbClr val="D16349"/>
              </a:buClr>
              <a:buFont typeface="Arial" pitchFamily="34" charset="0"/>
              <a:buNone/>
            </a:pPr>
            <a:endParaRPr lang="en-US" b="1" i="1" dirty="0">
              <a:solidFill>
                <a:srgbClr val="D16349"/>
              </a:solidFill>
              <a:latin typeface="Calibri"/>
            </a:endParaRPr>
          </a:p>
          <a:p>
            <a:pPr marL="114300" indent="0" algn="ctr">
              <a:buClr>
                <a:srgbClr val="D16349"/>
              </a:buClr>
              <a:buFont typeface="Arial" pitchFamily="34" charset="0"/>
              <a:buNone/>
            </a:pPr>
            <a:endParaRPr lang="en-US" b="1" i="1" dirty="0">
              <a:solidFill>
                <a:srgbClr val="D16349"/>
              </a:solidFill>
              <a:latin typeface="Calibri"/>
            </a:endParaRPr>
          </a:p>
          <a:p>
            <a:pPr marL="114300" indent="0" algn="ctr">
              <a:buClr>
                <a:srgbClr val="D16349"/>
              </a:buClr>
              <a:buFont typeface="Arial" pitchFamily="34" charset="0"/>
              <a:buNone/>
            </a:pPr>
            <a:endParaRPr lang="en-US" b="1" i="1" dirty="0">
              <a:solidFill>
                <a:srgbClr val="D16349"/>
              </a:solidFill>
              <a:latin typeface="Calibri"/>
            </a:endParaRPr>
          </a:p>
          <a:p>
            <a:pPr marL="114300" indent="0" algn="ctr">
              <a:buClr>
                <a:srgbClr val="D16349"/>
              </a:buClr>
              <a:buFont typeface="Arial" pitchFamily="34" charset="0"/>
              <a:buNone/>
            </a:pPr>
            <a:endParaRPr lang="en-US" b="1" i="1" dirty="0">
              <a:solidFill>
                <a:srgbClr val="D16349"/>
              </a:solidFill>
              <a:latin typeface="Calibri"/>
            </a:endParaRPr>
          </a:p>
          <a:p>
            <a:pPr marL="114300" indent="0" algn="ctr">
              <a:buClr>
                <a:srgbClr val="D16349"/>
              </a:buClr>
              <a:buFont typeface="Arial" pitchFamily="34" charset="0"/>
              <a:buNone/>
            </a:pPr>
            <a:endParaRPr lang="en-US" b="1" i="1" dirty="0">
              <a:solidFill>
                <a:srgbClr val="D16349"/>
              </a:solidFill>
              <a:latin typeface="Calibri"/>
            </a:endParaRPr>
          </a:p>
          <a:p>
            <a:pPr marL="114300" indent="0" algn="ctr">
              <a:buClr>
                <a:srgbClr val="D16349"/>
              </a:buClr>
              <a:buFont typeface="Arial" pitchFamily="34" charset="0"/>
              <a:buNone/>
            </a:pPr>
            <a:endParaRPr lang="en-US" sz="1200" b="1" i="1" dirty="0">
              <a:solidFill>
                <a:srgbClr val="D16349"/>
              </a:solidFill>
              <a:latin typeface="Calibri"/>
            </a:endParaRPr>
          </a:p>
          <a:p>
            <a:pPr marL="0" lvl="0" indent="0" algn="ctr" defTabSz="457200">
              <a:spcBef>
                <a:spcPts val="0"/>
              </a:spcBef>
              <a:buClr>
                <a:srgbClr val="D16349"/>
              </a:buClr>
              <a:buFont typeface="Wingdings" charset="2"/>
              <a:buChar char="ü"/>
            </a:pPr>
            <a:r>
              <a:rPr lang="en-US" sz="1600" b="1" dirty="0">
                <a:solidFill>
                  <a:srgbClr val="D16349"/>
                </a:solidFill>
              </a:rPr>
              <a:t>Controlling non-intersectional </a:t>
            </a:r>
            <a:r>
              <a:rPr lang="en-US" sz="1600" b="1" u="sng" dirty="0">
                <a:solidFill>
                  <a:srgbClr val="D16349"/>
                </a:solidFill>
              </a:rPr>
              <a:t>positive</a:t>
            </a:r>
            <a:r>
              <a:rPr lang="en-US" sz="1600" b="1" dirty="0">
                <a:solidFill>
                  <a:srgbClr val="D16349"/>
                </a:solidFill>
              </a:rPr>
              <a:t> events (e.g., race, sexual orientation, general)</a:t>
            </a:r>
          </a:p>
          <a:p>
            <a:pPr marL="114300" indent="0" algn="ctr">
              <a:buClr>
                <a:srgbClr val="D16349"/>
              </a:buClr>
              <a:buFont typeface="Arial" pitchFamily="34" charset="0"/>
              <a:buNone/>
            </a:pPr>
            <a:endParaRPr lang="en-US" b="1" i="1" dirty="0">
              <a:solidFill>
                <a:srgbClr val="D16349"/>
              </a:solidFill>
              <a:latin typeface="Calibri"/>
            </a:endParaRPr>
          </a:p>
        </p:txBody>
      </p:sp>
      <p:sp>
        <p:nvSpPr>
          <p:cNvPr id="18" name="Title 1"/>
          <p:cNvSpPr>
            <a:spLocks noGrp="1"/>
          </p:cNvSpPr>
          <p:nvPr>
            <p:ph type="title"/>
          </p:nvPr>
        </p:nvSpPr>
        <p:spPr>
          <a:xfrm>
            <a:off x="457200" y="274638"/>
            <a:ext cx="8041652" cy="1143000"/>
          </a:xfrm>
        </p:spPr>
        <p:txBody>
          <a:bodyPr/>
          <a:lstStyle/>
          <a:p>
            <a:r>
              <a:rPr lang="en-US" sz="4200" dirty="0"/>
              <a:t>Positive Mediation Models </a:t>
            </a:r>
            <a:r>
              <a:rPr lang="en-US" sz="3000" dirty="0"/>
              <a:t>(exploratory)</a:t>
            </a:r>
          </a:p>
        </p:txBody>
      </p:sp>
    </p:spTree>
    <p:extLst>
      <p:ext uri="{BB962C8B-B14F-4D97-AF65-F5344CB8AC3E}">
        <p14:creationId xmlns:p14="http://schemas.microsoft.com/office/powerpoint/2010/main" val="403851885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0825"/>
            <a:ext cx="7620000" cy="5166612"/>
          </a:xfrm>
        </p:spPr>
        <p:txBody>
          <a:bodyPr>
            <a:normAutofit fontScale="92500" lnSpcReduction="20000"/>
          </a:bodyPr>
          <a:lstStyle/>
          <a:p>
            <a:pPr marL="114300" indent="0">
              <a:buNone/>
            </a:pPr>
            <a:r>
              <a:rPr lang="en-US" sz="2400" b="1" dirty="0">
                <a:solidFill>
                  <a:srgbClr val="D16349"/>
                </a:solidFill>
              </a:rPr>
              <a:t>What is it?</a:t>
            </a:r>
          </a:p>
          <a:p>
            <a:r>
              <a:rPr lang="en-US" sz="2600" dirty="0"/>
              <a:t>Collecting ongoing data about daily experiences</a:t>
            </a:r>
          </a:p>
          <a:p>
            <a:r>
              <a:rPr lang="en-US" sz="2600" dirty="0"/>
              <a:t>Can include quantitative and qualitative items</a:t>
            </a:r>
          </a:p>
          <a:p>
            <a:endParaRPr lang="en-US" sz="1200" dirty="0"/>
          </a:p>
          <a:p>
            <a:pPr marL="114300" indent="0">
              <a:buNone/>
            </a:pPr>
            <a:r>
              <a:rPr lang="en-US" sz="2400" b="1" dirty="0">
                <a:solidFill>
                  <a:srgbClr val="D16349"/>
                </a:solidFill>
              </a:rPr>
              <a:t>What are the benefits?</a:t>
            </a:r>
          </a:p>
          <a:p>
            <a:r>
              <a:rPr lang="en-US" sz="2600" dirty="0"/>
              <a:t>Reduces recall bias</a:t>
            </a:r>
          </a:p>
          <a:p>
            <a:r>
              <a:rPr lang="en-US" sz="2600" dirty="0"/>
              <a:t>Contextualizes variables of interest in everyday life</a:t>
            </a:r>
          </a:p>
          <a:p>
            <a:pPr lvl="1"/>
            <a:endParaRPr lang="en-US" sz="1200" dirty="0"/>
          </a:p>
          <a:p>
            <a:pPr marL="114300" indent="0">
              <a:buNone/>
            </a:pPr>
            <a:r>
              <a:rPr lang="en-US" sz="2400" b="1" dirty="0">
                <a:solidFill>
                  <a:srgbClr val="D16349"/>
                </a:solidFill>
              </a:rPr>
              <a:t>How is it used?</a:t>
            </a:r>
          </a:p>
          <a:p>
            <a:r>
              <a:rPr lang="en-US" sz="2600" dirty="0"/>
              <a:t>Allows examination at multiple levels of analysis</a:t>
            </a:r>
          </a:p>
          <a:p>
            <a:r>
              <a:rPr lang="en-US" sz="2600" dirty="0"/>
              <a:t>Can reveal direction of influence</a:t>
            </a:r>
          </a:p>
          <a:p>
            <a:pPr marL="114300" lvl="1" indent="0">
              <a:buClr>
                <a:schemeClr val="accent1"/>
              </a:buClr>
              <a:buNone/>
            </a:pPr>
            <a:endParaRPr lang="en-US" sz="1200" dirty="0"/>
          </a:p>
          <a:p>
            <a:pPr marL="114300" lvl="1" indent="0">
              <a:buClr>
                <a:schemeClr val="accent1"/>
              </a:buClr>
              <a:buNone/>
            </a:pPr>
            <a:r>
              <a:rPr lang="en-US" sz="2400" b="1" dirty="0">
                <a:solidFill>
                  <a:srgbClr val="D16349"/>
                </a:solidFill>
              </a:rPr>
              <a:t>How we implemented it?</a:t>
            </a:r>
          </a:p>
          <a:p>
            <a:r>
              <a:rPr lang="en-US" sz="2600" dirty="0"/>
              <a:t>We sent participants daily reminders</a:t>
            </a:r>
          </a:p>
          <a:p>
            <a:r>
              <a:rPr lang="en-US" sz="2600" dirty="0"/>
              <a:t>Participants completed up to seven surveys</a:t>
            </a:r>
          </a:p>
          <a:p>
            <a:endParaRPr lang="en-US" sz="2600" dirty="0"/>
          </a:p>
          <a:p>
            <a:endParaRPr lang="en-US" sz="2600" dirty="0"/>
          </a:p>
        </p:txBody>
      </p:sp>
      <p:sp>
        <p:nvSpPr>
          <p:cNvPr id="4" name="Title 3"/>
          <p:cNvSpPr>
            <a:spLocks noGrp="1"/>
          </p:cNvSpPr>
          <p:nvPr>
            <p:ph type="title"/>
          </p:nvPr>
        </p:nvSpPr>
        <p:spPr>
          <a:xfrm>
            <a:off x="457199" y="274638"/>
            <a:ext cx="8203759" cy="1143000"/>
          </a:xfrm>
        </p:spPr>
        <p:txBody>
          <a:bodyPr/>
          <a:lstStyle/>
          <a:p>
            <a:r>
              <a:rPr lang="en-US" sz="4100" dirty="0">
                <a:latin typeface="Constantia"/>
                <a:cs typeface="Constantia"/>
              </a:rPr>
              <a:t>Methodology </a:t>
            </a:r>
            <a:r>
              <a:rPr lang="en-US" sz="4100" dirty="0">
                <a:solidFill>
                  <a:srgbClr val="000000"/>
                </a:solidFill>
                <a:latin typeface="Constantia"/>
                <a:cs typeface="Constantia"/>
              </a:rPr>
              <a:t>| Experience Sampling</a:t>
            </a:r>
          </a:p>
        </p:txBody>
      </p:sp>
    </p:spTree>
    <p:extLst>
      <p:ext uri="{BB962C8B-B14F-4D97-AF65-F5344CB8AC3E}">
        <p14:creationId xmlns:p14="http://schemas.microsoft.com/office/powerpoint/2010/main" val="158620692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646B86"/>
                </a:solidFill>
                <a:latin typeface="Constantia"/>
                <a:cs typeface="Constantia"/>
              </a:rPr>
              <a:t>Intersectional Experiences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866387902"/>
              </p:ext>
            </p:extLst>
          </p:nvPr>
        </p:nvGraphicFramePr>
        <p:xfrm>
          <a:off x="313813" y="1383882"/>
          <a:ext cx="7957062" cy="5154945"/>
        </p:xfrm>
        <a:graphic>
          <a:graphicData uri="http://schemas.openxmlformats.org/drawingml/2006/table">
            <a:tbl>
              <a:tblPr firstRow="1" bandRow="1">
                <a:tableStyleId>{5C22544A-7EE6-4342-B048-85BDC9FD1C3A}</a:tableStyleId>
              </a:tblPr>
              <a:tblGrid>
                <a:gridCol w="1567507">
                  <a:extLst>
                    <a:ext uri="{9D8B030D-6E8A-4147-A177-3AD203B41FA5}">
                      <a16:colId xmlns:a16="http://schemas.microsoft.com/office/drawing/2014/main" val="20000"/>
                    </a:ext>
                  </a:extLst>
                </a:gridCol>
                <a:gridCol w="1238536">
                  <a:extLst>
                    <a:ext uri="{9D8B030D-6E8A-4147-A177-3AD203B41FA5}">
                      <a16:colId xmlns:a16="http://schemas.microsoft.com/office/drawing/2014/main" val="20001"/>
                    </a:ext>
                  </a:extLst>
                </a:gridCol>
                <a:gridCol w="5151019">
                  <a:extLst>
                    <a:ext uri="{9D8B030D-6E8A-4147-A177-3AD203B41FA5}">
                      <a16:colId xmlns:a16="http://schemas.microsoft.com/office/drawing/2014/main" val="20002"/>
                    </a:ext>
                  </a:extLst>
                </a:gridCol>
              </a:tblGrid>
              <a:tr h="409826">
                <a:tc>
                  <a:txBody>
                    <a:bodyPr/>
                    <a:lstStyle/>
                    <a:p>
                      <a:r>
                        <a:rPr lang="en-US" dirty="0"/>
                        <a:t>Construct</a:t>
                      </a:r>
                    </a:p>
                  </a:txBody>
                  <a:tcPr/>
                </a:tc>
                <a:tc>
                  <a:txBody>
                    <a:bodyPr/>
                    <a:lstStyle/>
                    <a:p>
                      <a:r>
                        <a:rPr lang="en-US" dirty="0"/>
                        <a:t>Measure</a:t>
                      </a:r>
                    </a:p>
                  </a:txBody>
                  <a:tcPr/>
                </a:tc>
                <a:tc>
                  <a:txBody>
                    <a:bodyPr/>
                    <a:lstStyle/>
                    <a:p>
                      <a:r>
                        <a:rPr lang="en-US" dirty="0"/>
                        <a:t>Details</a:t>
                      </a:r>
                    </a:p>
                  </a:txBody>
                  <a:tcPr/>
                </a:tc>
                <a:extLst>
                  <a:ext uri="{0D108BD9-81ED-4DB2-BD59-A6C34878D82A}">
                    <a16:rowId xmlns:a16="http://schemas.microsoft.com/office/drawing/2014/main" val="10000"/>
                  </a:ext>
                </a:extLst>
              </a:tr>
              <a:tr h="241360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a:t>Negative Intersectional</a:t>
                      </a:r>
                      <a:r>
                        <a:rPr lang="en-US" sz="1800" b="1" baseline="0" dirty="0"/>
                        <a:t> Experiences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800" b="1" baseline="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3</a:t>
                      </a:r>
                      <a:r>
                        <a:rPr lang="en-US" sz="1800" baseline="0" dirty="0"/>
                        <a:t> i</a:t>
                      </a:r>
                      <a:r>
                        <a:rPr lang="en-US" sz="1800" dirty="0"/>
                        <a:t>tems created for this study</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i="1" dirty="0"/>
                        <a:t>Take a moment</a:t>
                      </a:r>
                      <a:r>
                        <a:rPr lang="en-US" sz="1800" i="1" baseline="0" dirty="0"/>
                        <a:t> and reflect upon whether you experienced any </a:t>
                      </a:r>
                      <a:r>
                        <a:rPr lang="en-US" sz="1800" b="1" i="1" baseline="0" dirty="0"/>
                        <a:t>NEGATIVE </a:t>
                      </a:r>
                      <a:r>
                        <a:rPr lang="en-US" sz="1800" i="1" baseline="0" dirty="0"/>
                        <a:t>events or situations over the last 24 hours that were </a:t>
                      </a:r>
                      <a:r>
                        <a:rPr lang="en-US" sz="1800" b="0" i="1" baseline="0" dirty="0"/>
                        <a:t>related </a:t>
                      </a:r>
                      <a:r>
                        <a:rPr lang="en-US" sz="1800" i="1" baseline="0" dirty="0"/>
                        <a:t>in some way to being both Black and LGBQ. Consider minor, everyday experiences as well as more intense, major events.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500" i="1"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500" i="1"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sz="1800" i="1" baseline="0" dirty="0"/>
                        <a:t>Can you think of a </a:t>
                      </a:r>
                      <a:r>
                        <a:rPr lang="en-US" sz="1800" b="1" i="1" baseline="0" dirty="0"/>
                        <a:t>NEGATIVE </a:t>
                      </a:r>
                      <a:r>
                        <a:rPr lang="en-US" sz="1800" i="1" baseline="0" dirty="0"/>
                        <a:t>event like this from today?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500" baseline="0" dirty="0"/>
                    </a:p>
                  </a:txBody>
                  <a:tcPr/>
                </a:tc>
                <a:extLst>
                  <a:ext uri="{0D108BD9-81ED-4DB2-BD59-A6C34878D82A}">
                    <a16:rowId xmlns:a16="http://schemas.microsoft.com/office/drawing/2014/main" val="10001"/>
                  </a:ext>
                </a:extLst>
              </a:tr>
              <a:tr h="233151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a:t>Positive Intersectional</a:t>
                      </a:r>
                      <a:r>
                        <a:rPr lang="en-US" sz="1800" b="1" baseline="0" dirty="0"/>
                        <a:t> Experiences</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3</a:t>
                      </a:r>
                      <a:r>
                        <a:rPr lang="en-US" sz="1800" baseline="0" dirty="0"/>
                        <a:t> i</a:t>
                      </a:r>
                      <a:r>
                        <a:rPr lang="en-US" sz="1800" dirty="0"/>
                        <a:t>tems created for this study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800" baseline="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i="1" dirty="0"/>
                        <a:t>Take a moment</a:t>
                      </a:r>
                      <a:r>
                        <a:rPr lang="en-US" sz="1800" i="1" baseline="0" dirty="0"/>
                        <a:t> and reflect upon whether you experienced any </a:t>
                      </a:r>
                      <a:r>
                        <a:rPr lang="en-US" sz="1800" b="1" i="1" baseline="0" dirty="0"/>
                        <a:t>POSITIVE </a:t>
                      </a:r>
                      <a:r>
                        <a:rPr lang="en-US" sz="1800" i="1" baseline="0" dirty="0"/>
                        <a:t>events or situations over the last 24 hours that were </a:t>
                      </a:r>
                      <a:r>
                        <a:rPr lang="en-US" sz="1800" b="0" i="1" baseline="0" dirty="0"/>
                        <a:t>related </a:t>
                      </a:r>
                      <a:r>
                        <a:rPr lang="en-US" sz="1800" i="1" baseline="0" dirty="0"/>
                        <a:t>in some way to being both Black and LGBQ. Consider minor, everyday experiences as well as more intense, major events.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500" i="1"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500" i="1"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sz="1800" i="1" baseline="0" dirty="0"/>
                        <a:t>Can you think of a </a:t>
                      </a:r>
                      <a:r>
                        <a:rPr lang="en-US" sz="1800" b="1" i="1" baseline="0" dirty="0"/>
                        <a:t>POSITIVE </a:t>
                      </a:r>
                      <a:r>
                        <a:rPr lang="en-US" sz="1800" i="1" baseline="0" dirty="0"/>
                        <a:t>event like this from today?</a:t>
                      </a:r>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45605916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1959" y="-94600"/>
            <a:ext cx="8204548" cy="6495401"/>
          </a:xfrm>
        </p:spPr>
        <p:txBody>
          <a:bodyPr>
            <a:noAutofit/>
          </a:bodyPr>
          <a:lstStyle/>
          <a:p>
            <a:pPr>
              <a:spcBef>
                <a:spcPts val="0"/>
              </a:spcBef>
              <a:spcAft>
                <a:spcPts val="800"/>
              </a:spcAft>
            </a:pPr>
            <a:endParaRPr lang="en-US" sz="1600" dirty="0"/>
          </a:p>
          <a:p>
            <a:pPr>
              <a:spcBef>
                <a:spcPts val="0"/>
              </a:spcBef>
              <a:spcAft>
                <a:spcPts val="800"/>
              </a:spcAft>
              <a:buFont typeface="Wingdings" pitchFamily="2" charset="2"/>
              <a:buChar char="ü"/>
            </a:pPr>
            <a:r>
              <a:rPr lang="en-US" sz="1600" dirty="0"/>
              <a:t>An event or situation in which you experienced racial prejudice/stereotypes in the LGB community.</a:t>
            </a:r>
          </a:p>
          <a:p>
            <a:pPr>
              <a:spcBef>
                <a:spcPts val="0"/>
              </a:spcBef>
              <a:spcAft>
                <a:spcPts val="800"/>
              </a:spcAft>
              <a:buFont typeface="Wingdings" pitchFamily="2" charset="2"/>
              <a:buChar char="ü"/>
            </a:pPr>
            <a:r>
              <a:rPr lang="en-US" sz="1600" dirty="0"/>
              <a:t>An event or situation in which you attempted to minimize or downplay your Black identity around non­-black LGB people (e.g., changing appearance or mannerisms, concealing interests in black music or culture). </a:t>
            </a:r>
          </a:p>
          <a:p>
            <a:pPr>
              <a:spcBef>
                <a:spcPts val="0"/>
              </a:spcBef>
              <a:spcAft>
                <a:spcPts val="800"/>
              </a:spcAft>
              <a:buFont typeface="Wingdings" pitchFamily="2" charset="2"/>
              <a:buChar char="ü"/>
            </a:pPr>
            <a:r>
              <a:rPr lang="en-US" sz="1600" dirty="0"/>
              <a:t>An event or situation in which you received subtle or direct messages that all LGB people are White (e.g., from friends, family, church, the media). </a:t>
            </a:r>
          </a:p>
          <a:p>
            <a:pPr>
              <a:spcBef>
                <a:spcPts val="0"/>
              </a:spcBef>
              <a:spcAft>
                <a:spcPts val="800"/>
              </a:spcAft>
              <a:buFont typeface="Wingdings" pitchFamily="2" charset="2"/>
              <a:buChar char="ü"/>
            </a:pPr>
            <a:r>
              <a:rPr lang="en-US" sz="1600" dirty="0"/>
              <a:t>An event or situation in which you felt anxious or uncomfortable during a conversation about race/ethnicity among non­-Black LGB people. </a:t>
            </a:r>
          </a:p>
          <a:p>
            <a:pPr>
              <a:spcBef>
                <a:spcPts val="0"/>
              </a:spcBef>
              <a:spcAft>
                <a:spcPts val="800"/>
              </a:spcAft>
              <a:buFont typeface="Wingdings" pitchFamily="2" charset="2"/>
              <a:buChar char="ü"/>
            </a:pPr>
            <a:r>
              <a:rPr lang="en-US" sz="1600" dirty="0"/>
              <a:t>An event or situation in which you experienced homophobic prejudice/stereotypes in the Black community.</a:t>
            </a:r>
          </a:p>
          <a:p>
            <a:pPr>
              <a:spcBef>
                <a:spcPts val="0"/>
              </a:spcBef>
              <a:spcAft>
                <a:spcPts val="800"/>
              </a:spcAft>
              <a:buFont typeface="Wingdings" pitchFamily="2" charset="2"/>
              <a:buChar char="ü"/>
            </a:pPr>
            <a:r>
              <a:rPr lang="en-US" sz="1600" dirty="0"/>
              <a:t>An event or situation in which you minimized or downplayed your sexual orientation around heterosexual Black people (e.g., hiding your sexual orientation, acting more masculine/feminine). </a:t>
            </a:r>
          </a:p>
          <a:p>
            <a:pPr>
              <a:spcBef>
                <a:spcPts val="0"/>
              </a:spcBef>
              <a:spcAft>
                <a:spcPts val="800"/>
              </a:spcAft>
              <a:buFont typeface="Wingdings" pitchFamily="2" charset="2"/>
              <a:buChar char="ü"/>
            </a:pPr>
            <a:r>
              <a:rPr lang="en-US" sz="1600" dirty="0"/>
              <a:t>An event or situation in which you received subtle or direct messages that all Black people are heterosexual (e.g., from friends, family, church, the media). </a:t>
            </a:r>
          </a:p>
          <a:p>
            <a:pPr>
              <a:spcBef>
                <a:spcPts val="0"/>
              </a:spcBef>
              <a:spcAft>
                <a:spcPts val="800"/>
              </a:spcAft>
              <a:buFont typeface="Wingdings" pitchFamily="2" charset="2"/>
              <a:buChar char="ü"/>
            </a:pPr>
            <a:r>
              <a:rPr lang="en-US" sz="1600" dirty="0"/>
              <a:t>An event or situation in which you felt anxious or uncomfortable during a conversation about sexual orientation among heterosexual Black people. </a:t>
            </a:r>
          </a:p>
          <a:p>
            <a:pPr>
              <a:spcBef>
                <a:spcPts val="0"/>
              </a:spcBef>
              <a:spcAft>
                <a:spcPts val="800"/>
              </a:spcAft>
              <a:buFont typeface="Wingdings" pitchFamily="2" charset="2"/>
              <a:buChar char="ü"/>
            </a:pPr>
            <a:r>
              <a:rPr lang="en-US" sz="1600" dirty="0"/>
              <a:t>An event or situation in which you felt that you must choose between your racial identity and your sexual orientation identity or rank one identity higher than the other. </a:t>
            </a:r>
          </a:p>
          <a:p>
            <a:pPr>
              <a:spcBef>
                <a:spcPts val="0"/>
              </a:spcBef>
              <a:spcAft>
                <a:spcPts val="800"/>
              </a:spcAft>
              <a:buFont typeface="Wingdings" pitchFamily="2" charset="2"/>
              <a:buChar char="ü"/>
            </a:pPr>
            <a:r>
              <a:rPr lang="en-US" sz="1600" dirty="0"/>
              <a:t>An event or situation in which you felt misunderstood, invisible, or isolated because you are both Black and LGB. </a:t>
            </a:r>
          </a:p>
        </p:txBody>
      </p:sp>
      <p:sp>
        <p:nvSpPr>
          <p:cNvPr id="6" name="TextBox 5">
            <a:extLst>
              <a:ext uri="{FF2B5EF4-FFF2-40B4-BE49-F238E27FC236}">
                <a16:creationId xmlns:a16="http://schemas.microsoft.com/office/drawing/2014/main" id="{39B45AEE-4845-262C-CBB3-EDECAD8FC203}"/>
              </a:ext>
            </a:extLst>
          </p:cNvPr>
          <p:cNvSpPr txBox="1"/>
          <p:nvPr/>
        </p:nvSpPr>
        <p:spPr>
          <a:xfrm>
            <a:off x="187451" y="6004931"/>
            <a:ext cx="8119872" cy="640080"/>
          </a:xfrm>
          <a:prstGeom prst="rect">
            <a:avLst/>
          </a:prstGeom>
          <a:noFill/>
          <a:ln w="76200">
            <a:solidFill>
              <a:schemeClr val="accent2">
                <a:lumMod val="60000"/>
                <a:lumOff val="40000"/>
              </a:schemeClr>
            </a:solidFill>
          </a:ln>
        </p:spPr>
        <p:txBody>
          <a:bodyPr wrap="square" rtlCol="0">
            <a:spAutoFit/>
          </a:bodyPr>
          <a:lstStyle/>
          <a:p>
            <a:endParaRPr lang="en-US" dirty="0"/>
          </a:p>
        </p:txBody>
      </p:sp>
      <p:sp>
        <p:nvSpPr>
          <p:cNvPr id="7" name="TextBox 6">
            <a:extLst>
              <a:ext uri="{FF2B5EF4-FFF2-40B4-BE49-F238E27FC236}">
                <a16:creationId xmlns:a16="http://schemas.microsoft.com/office/drawing/2014/main" id="{229E65EE-4595-7946-1648-5CC9F29B8C5F}"/>
              </a:ext>
            </a:extLst>
          </p:cNvPr>
          <p:cNvSpPr txBox="1"/>
          <p:nvPr/>
        </p:nvSpPr>
        <p:spPr>
          <a:xfrm>
            <a:off x="187451" y="3430856"/>
            <a:ext cx="8119056" cy="836341"/>
          </a:xfrm>
          <a:prstGeom prst="rect">
            <a:avLst/>
          </a:prstGeom>
          <a:noFill/>
          <a:ln w="76200">
            <a:solidFill>
              <a:schemeClr val="accent2">
                <a:lumMod val="60000"/>
                <a:lumOff val="40000"/>
              </a:schemeClr>
            </a:solidFill>
          </a:ln>
        </p:spPr>
        <p:txBody>
          <a:bodyPr wrap="square" rtlCol="0">
            <a:spAutoFit/>
          </a:bodyPr>
          <a:lstStyle/>
          <a:p>
            <a:endParaRPr lang="en-US" dirty="0"/>
          </a:p>
        </p:txBody>
      </p:sp>
      <p:sp>
        <p:nvSpPr>
          <p:cNvPr id="8" name="TextBox 7">
            <a:extLst>
              <a:ext uri="{FF2B5EF4-FFF2-40B4-BE49-F238E27FC236}">
                <a16:creationId xmlns:a16="http://schemas.microsoft.com/office/drawing/2014/main" id="{F1C595A3-858A-ECFE-BB4D-2C6A8C62E99B}"/>
              </a:ext>
            </a:extLst>
          </p:cNvPr>
          <p:cNvSpPr txBox="1"/>
          <p:nvPr/>
        </p:nvSpPr>
        <p:spPr>
          <a:xfrm>
            <a:off x="187451" y="838198"/>
            <a:ext cx="8119872" cy="822960"/>
          </a:xfrm>
          <a:prstGeom prst="rect">
            <a:avLst/>
          </a:prstGeom>
          <a:noFill/>
          <a:ln w="76200">
            <a:solidFill>
              <a:schemeClr val="accent2">
                <a:lumMod val="60000"/>
                <a:lumOff val="40000"/>
              </a:schemeClr>
            </a:solidFill>
          </a:ln>
        </p:spPr>
        <p:txBody>
          <a:bodyPr wrap="square" rtlCol="0">
            <a:spAutoFit/>
          </a:bodyPr>
          <a:lstStyle/>
          <a:p>
            <a:endParaRPr lang="en-US" dirty="0"/>
          </a:p>
        </p:txBody>
      </p:sp>
      <p:sp>
        <p:nvSpPr>
          <p:cNvPr id="9" name="TextBox 8">
            <a:extLst>
              <a:ext uri="{FF2B5EF4-FFF2-40B4-BE49-F238E27FC236}">
                <a16:creationId xmlns:a16="http://schemas.microsoft.com/office/drawing/2014/main" id="{082C8651-3127-A213-D049-433A51D5DC67}"/>
              </a:ext>
            </a:extLst>
          </p:cNvPr>
          <p:cNvSpPr txBox="1"/>
          <p:nvPr/>
        </p:nvSpPr>
        <p:spPr>
          <a:xfrm>
            <a:off x="186635" y="2798025"/>
            <a:ext cx="8119872" cy="640080"/>
          </a:xfrm>
          <a:prstGeom prst="rect">
            <a:avLst/>
          </a:prstGeom>
          <a:noFill/>
          <a:ln w="76200">
            <a:solidFill>
              <a:schemeClr val="accent2">
                <a:lumMod val="60000"/>
                <a:lumOff val="40000"/>
              </a:schemeClr>
            </a:solidFill>
          </a:ln>
        </p:spPr>
        <p:txBody>
          <a:bodyPr wrap="square" rtlCol="0">
            <a:spAutoFit/>
          </a:bodyPr>
          <a:lstStyle/>
          <a:p>
            <a:endParaRPr lang="en-US" dirty="0"/>
          </a:p>
        </p:txBody>
      </p:sp>
      <p:sp>
        <p:nvSpPr>
          <p:cNvPr id="10" name="TextBox 9">
            <a:extLst>
              <a:ext uri="{FF2B5EF4-FFF2-40B4-BE49-F238E27FC236}">
                <a16:creationId xmlns:a16="http://schemas.microsoft.com/office/drawing/2014/main" id="{466A790F-8EC2-4BCF-6DB3-99431A56DA0A}"/>
              </a:ext>
            </a:extLst>
          </p:cNvPr>
          <p:cNvSpPr txBox="1"/>
          <p:nvPr/>
        </p:nvSpPr>
        <p:spPr>
          <a:xfrm>
            <a:off x="186635" y="231200"/>
            <a:ext cx="8119872" cy="640080"/>
          </a:xfrm>
          <a:prstGeom prst="rect">
            <a:avLst/>
          </a:prstGeom>
          <a:noFill/>
          <a:ln w="76200">
            <a:solidFill>
              <a:schemeClr val="accent2">
                <a:lumMod val="60000"/>
                <a:lumOff val="40000"/>
              </a:schemeClr>
            </a:solidFill>
          </a:ln>
        </p:spPr>
        <p:txBody>
          <a:bodyPr wrap="square" rtlCol="0">
            <a:spAutoFit/>
          </a:bodyPr>
          <a:lstStyle/>
          <a:p>
            <a:endParaRPr lang="en-US" dirty="0"/>
          </a:p>
        </p:txBody>
      </p:sp>
    </p:spTree>
    <p:extLst>
      <p:ext uri="{BB962C8B-B14F-4D97-AF65-F5344CB8AC3E}">
        <p14:creationId xmlns:p14="http://schemas.microsoft.com/office/powerpoint/2010/main" val="650285037"/>
      </p:ext>
    </p:extLst>
  </p:cSld>
  <p:clrMapOvr>
    <a:masterClrMapping/>
  </p:clrMapOvr>
  <mc:AlternateContent xmlns:mc="http://schemas.openxmlformats.org/markup-compatibility/2006" xmlns:p14="http://schemas.microsoft.com/office/powerpoint/2010/main">
    <mc:Choice Requires="p14">
      <p:transition spd="slow" p14:dur="3000">
        <p:pull dir="d"/>
      </p:transition>
    </mc:Choice>
    <mc:Fallback xmlns="">
      <p:transition spd="slow">
        <p:pull di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1"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0" nodeType="clickEffect">
                                  <p:stCondLst>
                                    <p:cond delay="0"/>
                                  </p:stCondLst>
                                  <p:childTnLst>
                                    <p:animEffect transition="out" filter="fade">
                                      <p:cBhvr>
                                        <p:cTn id="14" dur="500"/>
                                        <p:tgtEl>
                                          <p:spTgt spid="9"/>
                                        </p:tgtEl>
                                      </p:cBhvr>
                                    </p:animEffect>
                                    <p:set>
                                      <p:cBhvr>
                                        <p:cTn id="15" dur="1" fill="hold">
                                          <p:stCondLst>
                                            <p:cond delay="499"/>
                                          </p:stCondLst>
                                        </p:cTn>
                                        <p:tgtEl>
                                          <p:spTgt spid="9"/>
                                        </p:tgtEl>
                                        <p:attrNameLst>
                                          <p:attrName>style.visibility</p:attrName>
                                        </p:attrNameLst>
                                      </p:cBhvr>
                                      <p:to>
                                        <p:strVal val="hidden"/>
                                      </p:to>
                                    </p:set>
                                  </p:childTnLst>
                                </p:cTn>
                              </p:par>
                              <p:par>
                                <p:cTn id="16" presetID="10" presetClass="exit" presetSubtype="0" fill="hold" grpId="0" nodeType="withEffect">
                                  <p:stCondLst>
                                    <p:cond delay="0"/>
                                  </p:stCondLst>
                                  <p:childTnLst>
                                    <p:animEffect transition="out" filter="fade">
                                      <p:cBhvr>
                                        <p:cTn id="17" dur="500"/>
                                        <p:tgtEl>
                                          <p:spTgt spid="10"/>
                                        </p:tgtEl>
                                      </p:cBhvr>
                                    </p:animEffect>
                                    <p:set>
                                      <p:cBhvr>
                                        <p:cTn id="18" dur="1" fill="hold">
                                          <p:stCondLst>
                                            <p:cond delay="499"/>
                                          </p:stCondLst>
                                        </p:cTn>
                                        <p:tgtEl>
                                          <p:spTgt spid="10"/>
                                        </p:tgtEl>
                                        <p:attrNameLst>
                                          <p:attrName>style.visibility</p:attrName>
                                        </p:attrNameLst>
                                      </p:cBhvr>
                                      <p:to>
                                        <p:strVal val="hidden"/>
                                      </p:to>
                                    </p:set>
                                  </p:childTnLst>
                                </p:cTn>
                              </p:par>
                              <p:par>
                                <p:cTn id="19" presetID="10"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1" nodeType="clickEffect">
                                  <p:stCondLst>
                                    <p:cond delay="0"/>
                                  </p:stCondLst>
                                  <p:childTnLst>
                                    <p:animEffect transition="out" filter="fade">
                                      <p:cBhvr>
                                        <p:cTn id="28" dur="500"/>
                                        <p:tgtEl>
                                          <p:spTgt spid="8"/>
                                        </p:tgtEl>
                                      </p:cBhvr>
                                    </p:animEffect>
                                    <p:set>
                                      <p:cBhvr>
                                        <p:cTn id="29" dur="1" fill="hold">
                                          <p:stCondLst>
                                            <p:cond delay="499"/>
                                          </p:stCondLst>
                                        </p:cTn>
                                        <p:tgtEl>
                                          <p:spTgt spid="8"/>
                                        </p:tgtEl>
                                        <p:attrNameLst>
                                          <p:attrName>style.visibility</p:attrName>
                                        </p:attrNameLst>
                                      </p:cBhvr>
                                      <p:to>
                                        <p:strVal val="hidden"/>
                                      </p:to>
                                    </p:set>
                                  </p:childTnLst>
                                </p:cTn>
                              </p:par>
                              <p:par>
                                <p:cTn id="30" presetID="10" presetClass="exit" presetSubtype="0" fill="hold" grpId="1" nodeType="withEffect">
                                  <p:stCondLst>
                                    <p:cond delay="0"/>
                                  </p:stCondLst>
                                  <p:childTnLst>
                                    <p:animEffect transition="out" filter="fade">
                                      <p:cBhvr>
                                        <p:cTn id="31" dur="500"/>
                                        <p:tgtEl>
                                          <p:spTgt spid="7"/>
                                        </p:tgtEl>
                                      </p:cBhvr>
                                    </p:animEffect>
                                    <p:set>
                                      <p:cBhvr>
                                        <p:cTn id="32" dur="1" fill="hold">
                                          <p:stCondLst>
                                            <p:cond delay="499"/>
                                          </p:stCondLst>
                                        </p:cTn>
                                        <p:tgtEl>
                                          <p:spTgt spid="7"/>
                                        </p:tgtEl>
                                        <p:attrNameLst>
                                          <p:attrName>style.visibility</p:attrName>
                                        </p:attrNameLst>
                                      </p:cBhvr>
                                      <p:to>
                                        <p:strVal val="hidden"/>
                                      </p:to>
                                    </p:set>
                                  </p:childTnLst>
                                </p:cTn>
                              </p:par>
                            </p:childTnLst>
                          </p:cTn>
                        </p:par>
                        <p:par>
                          <p:cTn id="33" fill="hold">
                            <p:stCondLst>
                              <p:cond delay="500"/>
                            </p:stCondLst>
                            <p:childTnLst>
                              <p:par>
                                <p:cTn id="34" presetID="10" presetClass="entr" presetSubtype="0" fill="hold" grpId="0" nodeType="after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7" grpId="1" animBg="1"/>
      <p:bldP spid="8" grpId="0" animBg="1"/>
      <p:bldP spid="8" grpId="1" animBg="1"/>
      <p:bldP spid="9" grpId="0" animBg="1"/>
      <p:bldP spid="9" grpId="1" animBg="1"/>
      <p:bldP spid="10" grpId="0" animBg="1"/>
      <p:bldP spid="10" grpId="1"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Negative Intersectional Events</a:t>
            </a:r>
          </a:p>
        </p:txBody>
      </p:sp>
      <p:sp>
        <p:nvSpPr>
          <p:cNvPr id="3" name="Content Placeholder 2"/>
          <p:cNvSpPr>
            <a:spLocks noGrp="1"/>
          </p:cNvSpPr>
          <p:nvPr>
            <p:ph idx="1"/>
          </p:nvPr>
        </p:nvSpPr>
        <p:spPr>
          <a:xfrm>
            <a:off x="207073" y="2588731"/>
            <a:ext cx="8156630" cy="4037473"/>
          </a:xfrm>
        </p:spPr>
        <p:txBody>
          <a:bodyPr>
            <a:noAutofit/>
          </a:bodyPr>
          <a:lstStyle/>
          <a:p>
            <a:pPr>
              <a:lnSpc>
                <a:spcPct val="120000"/>
              </a:lnSpc>
            </a:pPr>
            <a:r>
              <a:rPr lang="en-US" sz="2000" dirty="0">
                <a:solidFill>
                  <a:srgbClr val="000000"/>
                </a:solidFill>
                <a:latin typeface="Calibri (body)"/>
                <a:cs typeface="Calibri (body)"/>
              </a:rPr>
              <a:t>“I'm in a dance class and in order to get to my dance class I have to walk through the gym. Today the basketball team was practicing and when they saw me heading to class they made very crude [homophobic] comments. They were black. And I'm sure I can shoot baskets around them.”</a:t>
            </a:r>
          </a:p>
          <a:p>
            <a:pPr>
              <a:lnSpc>
                <a:spcPct val="120000"/>
              </a:lnSpc>
            </a:pPr>
            <a:endParaRPr lang="en-US" sz="500" dirty="0">
              <a:solidFill>
                <a:srgbClr val="000000"/>
              </a:solidFill>
              <a:latin typeface="Calibri (body)"/>
              <a:cs typeface="Calibri (body)"/>
            </a:endParaRPr>
          </a:p>
          <a:p>
            <a:pPr lvl="0">
              <a:lnSpc>
                <a:spcPct val="120000"/>
              </a:lnSpc>
            </a:pPr>
            <a:r>
              <a:rPr lang="en-US" sz="2000" dirty="0">
                <a:solidFill>
                  <a:srgbClr val="000000"/>
                </a:solidFill>
                <a:latin typeface="Calibri (body)"/>
                <a:cs typeface="Calibri (body)"/>
              </a:rPr>
              <a:t>After work I decided to stop by a bar [</a:t>
            </a:r>
            <a:r>
              <a:rPr lang="mr-IN" sz="2000" dirty="0">
                <a:solidFill>
                  <a:srgbClr val="000000"/>
                </a:solidFill>
                <a:latin typeface="Calibri (body)"/>
                <a:cs typeface="Calibri (body)"/>
              </a:rPr>
              <a:t>…</a:t>
            </a:r>
            <a:r>
              <a:rPr lang="en-US" sz="2000" dirty="0">
                <a:solidFill>
                  <a:srgbClr val="000000"/>
                </a:solidFill>
                <a:latin typeface="Calibri (body)"/>
                <a:cs typeface="Calibri (body)"/>
              </a:rPr>
              <a:t>] in the "</a:t>
            </a:r>
            <a:r>
              <a:rPr lang="en-US" sz="2000" dirty="0" err="1">
                <a:solidFill>
                  <a:srgbClr val="000000"/>
                </a:solidFill>
                <a:latin typeface="Calibri (body)"/>
                <a:cs typeface="Calibri (body)"/>
              </a:rPr>
              <a:t>Gayborhood</a:t>
            </a:r>
            <a:r>
              <a:rPr lang="en-US" sz="2000" dirty="0">
                <a:solidFill>
                  <a:srgbClr val="000000"/>
                </a:solidFill>
                <a:latin typeface="Calibri (body)"/>
                <a:cs typeface="Calibri (body)"/>
              </a:rPr>
              <a:t>" [</a:t>
            </a:r>
            <a:r>
              <a:rPr lang="mr-IN" sz="2000" dirty="0">
                <a:solidFill>
                  <a:srgbClr val="000000"/>
                </a:solidFill>
                <a:latin typeface="Calibri (body)"/>
                <a:cs typeface="Calibri (body)"/>
              </a:rPr>
              <a:t>…</a:t>
            </a:r>
            <a:r>
              <a:rPr lang="en-US" sz="2000" dirty="0">
                <a:solidFill>
                  <a:srgbClr val="000000"/>
                </a:solidFill>
                <a:latin typeface="Calibri (body)"/>
                <a:cs typeface="Calibri (body)"/>
              </a:rPr>
              <a:t>] and hung around for a bit when I realized that I was being pretty much completely ignored. I felt invisible and undesirable in a bar consisting of mostly </a:t>
            </a:r>
            <a:r>
              <a:rPr lang="en-US" sz="2000" dirty="0" err="1">
                <a:solidFill>
                  <a:srgbClr val="000000"/>
                </a:solidFill>
                <a:latin typeface="Calibri (body)"/>
                <a:cs typeface="Calibri (body)"/>
              </a:rPr>
              <a:t>cis</a:t>
            </a:r>
            <a:r>
              <a:rPr lang="en-US" sz="2000" dirty="0">
                <a:solidFill>
                  <a:srgbClr val="000000"/>
                </a:solidFill>
                <a:latin typeface="Calibri (body)"/>
                <a:cs typeface="Calibri (body)"/>
              </a:rPr>
              <a:t>-gender white gay males. This wasn’t the first time I'd felt this way, but I always hope that it will be different.”</a:t>
            </a:r>
          </a:p>
          <a:p>
            <a:endParaRPr lang="en-US" sz="2000" i="1" dirty="0">
              <a:solidFill>
                <a:srgbClr val="000000"/>
              </a:solidFill>
              <a:latin typeface="Calibri (body)"/>
              <a:cs typeface="Calibri (body)"/>
            </a:endParaRPr>
          </a:p>
          <a:p>
            <a:endParaRPr lang="en-US" sz="2000" i="1" dirty="0">
              <a:solidFill>
                <a:srgbClr val="000000"/>
              </a:solidFill>
              <a:latin typeface="Calibri (body)"/>
              <a:cs typeface="Calibri (body)"/>
            </a:endParaRPr>
          </a:p>
          <a:p>
            <a:pPr marL="114300" indent="0">
              <a:buNone/>
            </a:pPr>
            <a:endParaRPr lang="en-US" sz="2000" i="1" dirty="0">
              <a:latin typeface="Calibri (body)"/>
              <a:cs typeface="Calibri (body)"/>
            </a:endParaRPr>
          </a:p>
          <a:p>
            <a:pPr marL="114300" indent="0">
              <a:buNone/>
            </a:pPr>
            <a:endParaRPr lang="en-US" sz="2000" b="1" i="1" dirty="0">
              <a:latin typeface="Calibri (body)"/>
              <a:cs typeface="Calibri (body)"/>
            </a:endParaRPr>
          </a:p>
          <a:p>
            <a:pPr marL="114300" indent="0">
              <a:buNone/>
            </a:pPr>
            <a:endParaRPr lang="en-US" sz="2000" i="1" dirty="0">
              <a:latin typeface="Calibri (body)"/>
              <a:cs typeface="Calibri (body)"/>
            </a:endParaRPr>
          </a:p>
          <a:p>
            <a:pPr marL="114300" indent="0">
              <a:buNone/>
            </a:pPr>
            <a:endParaRPr lang="en-US" sz="2000" i="1" dirty="0">
              <a:latin typeface="Calibri (body)"/>
              <a:cs typeface="Calibri (body)"/>
            </a:endParaRPr>
          </a:p>
          <a:p>
            <a:pPr marL="114300" indent="0">
              <a:buNone/>
            </a:pPr>
            <a:endParaRPr lang="en-US" sz="2000" i="1" dirty="0">
              <a:latin typeface="Calibri (body)"/>
              <a:cs typeface="Calibri (body)"/>
            </a:endParaRPr>
          </a:p>
          <a:p>
            <a:pPr marL="114300" indent="0">
              <a:buNone/>
            </a:pPr>
            <a:endParaRPr lang="en-US" sz="2000" b="1" i="1" dirty="0">
              <a:latin typeface="Calibri (body)"/>
              <a:cs typeface="Calibri (body)"/>
            </a:endParaRPr>
          </a:p>
          <a:p>
            <a:pPr marL="114300" indent="0">
              <a:buNone/>
            </a:pPr>
            <a:endParaRPr lang="en-US" sz="2000" i="1" dirty="0">
              <a:latin typeface="Calibri (body)"/>
              <a:cs typeface="Calibri (body)"/>
            </a:endParaRPr>
          </a:p>
          <a:p>
            <a:pPr marL="114300" indent="0">
              <a:buNone/>
            </a:pPr>
            <a:endParaRPr lang="en-US" sz="2000" b="1" i="1" dirty="0">
              <a:latin typeface="Calibri (body)"/>
              <a:cs typeface="Calibri (body)"/>
            </a:endParaRPr>
          </a:p>
        </p:txBody>
      </p:sp>
      <p:sp>
        <p:nvSpPr>
          <p:cNvPr id="4" name="Content Placeholder 2"/>
          <p:cNvSpPr txBox="1">
            <a:spLocks/>
          </p:cNvSpPr>
          <p:nvPr/>
        </p:nvSpPr>
        <p:spPr>
          <a:xfrm>
            <a:off x="420563" y="1416476"/>
            <a:ext cx="7773925" cy="1001302"/>
          </a:xfrm>
          <a:prstGeom prst="rect">
            <a:avLst/>
          </a:prstGeom>
          <a:solidFill>
            <a:schemeClr val="accent5">
              <a:lumMod val="40000"/>
              <a:lumOff val="60000"/>
            </a:schemeClr>
          </a:solidFill>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indent="0">
              <a:buFont typeface="Arial" pitchFamily="34" charset="0"/>
              <a:buNone/>
            </a:pPr>
            <a:r>
              <a:rPr lang="en-US" sz="2400" dirty="0"/>
              <a:t>Total </a:t>
            </a:r>
            <a:r>
              <a:rPr lang="en-US" sz="2400" dirty="0">
                <a:solidFill>
                  <a:srgbClr val="000000"/>
                </a:solidFill>
              </a:rPr>
              <a:t>study days: </a:t>
            </a:r>
            <a:r>
              <a:rPr lang="en-US" sz="2400" b="1" dirty="0">
                <a:solidFill>
                  <a:srgbClr val="D16349"/>
                </a:solidFill>
              </a:rPr>
              <a:t>849</a:t>
            </a:r>
          </a:p>
          <a:p>
            <a:pPr marL="114300" indent="0">
              <a:buFont typeface="Arial" pitchFamily="34" charset="0"/>
              <a:buNone/>
            </a:pPr>
            <a:r>
              <a:rPr lang="en-US" sz="2400" dirty="0"/>
              <a:t>Days with a </a:t>
            </a:r>
            <a:r>
              <a:rPr lang="en-US" sz="2400" u="sng" dirty="0"/>
              <a:t>negative</a:t>
            </a:r>
            <a:r>
              <a:rPr lang="en-US" sz="2400" dirty="0"/>
              <a:t> intersectional event: </a:t>
            </a:r>
            <a:r>
              <a:rPr lang="en-US" sz="2400" b="1" dirty="0">
                <a:solidFill>
                  <a:schemeClr val="accent1"/>
                </a:solidFill>
              </a:rPr>
              <a:t>97 (11.4%)</a:t>
            </a:r>
          </a:p>
          <a:p>
            <a:pPr marL="114300" indent="0">
              <a:buFont typeface="Arial" pitchFamily="34" charset="0"/>
              <a:buNone/>
            </a:pPr>
            <a:endParaRPr lang="en-US" sz="2400" b="1" dirty="0">
              <a:solidFill>
                <a:schemeClr val="accent1"/>
              </a:solidFill>
            </a:endParaRPr>
          </a:p>
        </p:txBody>
      </p:sp>
    </p:spTree>
    <p:custDataLst>
      <p:tags r:id="rId1"/>
    </p:custDataLst>
    <p:extLst>
      <p:ext uri="{BB962C8B-B14F-4D97-AF65-F5344CB8AC3E}">
        <p14:creationId xmlns:p14="http://schemas.microsoft.com/office/powerpoint/2010/main" val="4242022757"/>
      </p:ext>
    </p:extLst>
  </p:cSld>
  <p:clrMapOvr>
    <a:masterClrMapping/>
  </p:clrMapOvr>
  <mc:AlternateContent xmlns:mc="http://schemas.openxmlformats.org/markup-compatibility/2006" xmlns:p14="http://schemas.microsoft.com/office/powerpoint/2010/main">
    <mc:Choice Requires="p14">
      <p:transition p14:dur="0" advTm="44344"/>
    </mc:Choice>
    <mc:Fallback xmlns="">
      <p:transition xmlns:p14="http://schemas.microsoft.com/office/powerpoint/2010/main" advTm="4434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Modeling Stigma-related Stress</a:t>
            </a:r>
          </a:p>
        </p:txBody>
      </p:sp>
      <p:sp>
        <p:nvSpPr>
          <p:cNvPr id="5" name="Process 4"/>
          <p:cNvSpPr/>
          <p:nvPr/>
        </p:nvSpPr>
        <p:spPr>
          <a:xfrm>
            <a:off x="499077" y="3785463"/>
            <a:ext cx="2057400" cy="1143000"/>
          </a:xfrm>
          <a:prstGeom prst="flowChartProcess">
            <a:avLst/>
          </a:prstGeom>
          <a:ln w="12700" cmpd="sng">
            <a:solidFill>
              <a:srgbClr val="D16349"/>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solidFill>
                  <a:prstClr val="black"/>
                </a:solidFill>
                <a:latin typeface="Calibri"/>
              </a:rPr>
              <a:t>Negative Intersectional Events</a:t>
            </a:r>
          </a:p>
        </p:txBody>
      </p:sp>
      <p:sp>
        <p:nvSpPr>
          <p:cNvPr id="9" name="Process 8"/>
          <p:cNvSpPr/>
          <p:nvPr/>
        </p:nvSpPr>
        <p:spPr>
          <a:xfrm>
            <a:off x="6019800" y="3785463"/>
            <a:ext cx="2057400" cy="1143000"/>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solidFill>
                  <a:prstClr val="black"/>
                </a:solidFill>
                <a:latin typeface="Calibri"/>
              </a:rPr>
              <a:t>Negative </a:t>
            </a:r>
          </a:p>
          <a:p>
            <a:pPr algn="ctr"/>
            <a:r>
              <a:rPr lang="en-US" dirty="0">
                <a:solidFill>
                  <a:prstClr val="black"/>
                </a:solidFill>
                <a:latin typeface="Calibri"/>
              </a:rPr>
              <a:t>Affect</a:t>
            </a:r>
          </a:p>
        </p:txBody>
      </p:sp>
      <p:cxnSp>
        <p:nvCxnSpPr>
          <p:cNvPr id="11" name="Straight Connector 10"/>
          <p:cNvCxnSpPr>
            <a:stCxn id="5" idx="3"/>
            <a:endCxn id="9" idx="1"/>
          </p:cNvCxnSpPr>
          <p:nvPr/>
        </p:nvCxnSpPr>
        <p:spPr>
          <a:xfrm>
            <a:off x="2556477" y="4356963"/>
            <a:ext cx="3463323" cy="0"/>
          </a:xfrm>
          <a:prstGeom prst="line">
            <a:avLst/>
          </a:prstGeom>
          <a:ln>
            <a:solidFill>
              <a:schemeClr val="accent5"/>
            </a:solidFill>
            <a:headEnd type="none"/>
            <a:tailEnd type="arrow"/>
          </a:ln>
        </p:spPr>
        <p:style>
          <a:lnRef idx="2">
            <a:schemeClr val="accent1"/>
          </a:lnRef>
          <a:fillRef idx="0">
            <a:schemeClr val="accent1"/>
          </a:fillRef>
          <a:effectRef idx="1">
            <a:schemeClr val="accent1"/>
          </a:effectRef>
          <a:fontRef idx="minor">
            <a:schemeClr val="tx1"/>
          </a:fontRef>
        </p:style>
      </p:cxnSp>
      <p:sp>
        <p:nvSpPr>
          <p:cNvPr id="25" name="Rounded Rectangle 24"/>
          <p:cNvSpPr/>
          <p:nvPr/>
        </p:nvSpPr>
        <p:spPr>
          <a:xfrm>
            <a:off x="499077" y="1786182"/>
            <a:ext cx="2057400" cy="68517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solidFill>
                  <a:prstClr val="black"/>
                </a:solidFill>
                <a:latin typeface="Calibri"/>
              </a:rPr>
              <a:t>Distal Events</a:t>
            </a:r>
          </a:p>
        </p:txBody>
      </p:sp>
      <p:sp>
        <p:nvSpPr>
          <p:cNvPr id="26" name="Rounded Rectangle 25"/>
          <p:cNvSpPr/>
          <p:nvPr/>
        </p:nvSpPr>
        <p:spPr>
          <a:xfrm>
            <a:off x="6019800" y="1786182"/>
            <a:ext cx="2057400" cy="68517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solidFill>
                  <a:prstClr val="black"/>
                </a:solidFill>
                <a:latin typeface="Calibri"/>
              </a:rPr>
              <a:t>Mental Health</a:t>
            </a:r>
          </a:p>
        </p:txBody>
      </p:sp>
      <p:sp>
        <p:nvSpPr>
          <p:cNvPr id="27" name="Rounded Rectangle 26"/>
          <p:cNvSpPr/>
          <p:nvPr/>
        </p:nvSpPr>
        <p:spPr>
          <a:xfrm>
            <a:off x="3262119" y="1786182"/>
            <a:ext cx="2057400" cy="68517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solidFill>
                  <a:prstClr val="black"/>
                </a:solidFill>
                <a:latin typeface="Calibri"/>
              </a:rPr>
              <a:t>Internal Processes</a:t>
            </a:r>
          </a:p>
        </p:txBody>
      </p:sp>
      <p:sp>
        <p:nvSpPr>
          <p:cNvPr id="29" name="TextBox 28"/>
          <p:cNvSpPr txBox="1"/>
          <p:nvPr/>
        </p:nvSpPr>
        <p:spPr>
          <a:xfrm>
            <a:off x="4137025" y="4220347"/>
            <a:ext cx="510095" cy="553998"/>
          </a:xfrm>
          <a:prstGeom prst="rect">
            <a:avLst/>
          </a:prstGeom>
          <a:noFill/>
        </p:spPr>
        <p:txBody>
          <a:bodyPr wrap="square" rtlCol="0">
            <a:spAutoFit/>
          </a:bodyPr>
          <a:lstStyle/>
          <a:p>
            <a:pPr algn="ctr"/>
            <a:r>
              <a:rPr lang="en-US" sz="3000" b="1" dirty="0">
                <a:solidFill>
                  <a:srgbClr val="D16349"/>
                </a:solidFill>
                <a:latin typeface="Calibri"/>
              </a:rPr>
              <a:t>+</a:t>
            </a:r>
          </a:p>
        </p:txBody>
      </p:sp>
      <p:cxnSp>
        <p:nvCxnSpPr>
          <p:cNvPr id="20" name="Straight Connector 19"/>
          <p:cNvCxnSpPr/>
          <p:nvPr/>
        </p:nvCxnSpPr>
        <p:spPr>
          <a:xfrm flipV="1">
            <a:off x="1527777" y="3347655"/>
            <a:ext cx="1769779" cy="437808"/>
          </a:xfrm>
          <a:prstGeom prst="line">
            <a:avLst/>
          </a:prstGeom>
          <a:ln>
            <a:solidFill>
              <a:schemeClr val="accent5"/>
            </a:solidFill>
            <a:prstDash val="dot"/>
            <a:headEnd type="none"/>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5354956" y="3347655"/>
            <a:ext cx="1693544" cy="437808"/>
          </a:xfrm>
          <a:prstGeom prst="straightConnector1">
            <a:avLst/>
          </a:prstGeom>
          <a:ln>
            <a:solidFill>
              <a:schemeClr val="accent5"/>
            </a:solidFill>
            <a:prstDash val="dot"/>
            <a:tailEnd type="arrow"/>
          </a:ln>
        </p:spPr>
        <p:style>
          <a:lnRef idx="2">
            <a:schemeClr val="accent1"/>
          </a:lnRef>
          <a:fillRef idx="0">
            <a:schemeClr val="accent1"/>
          </a:fillRef>
          <a:effectRef idx="1">
            <a:schemeClr val="accent1"/>
          </a:effectRef>
          <a:fontRef idx="minor">
            <a:schemeClr val="tx1"/>
          </a:fontRef>
        </p:style>
      </p:cxnSp>
      <p:sp>
        <p:nvSpPr>
          <p:cNvPr id="23" name="Process 22"/>
          <p:cNvSpPr/>
          <p:nvPr/>
        </p:nvSpPr>
        <p:spPr>
          <a:xfrm>
            <a:off x="3262119" y="2776155"/>
            <a:ext cx="2057400" cy="1143000"/>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solidFill>
                  <a:prstClr val="black"/>
                </a:solidFill>
                <a:latin typeface="Calibri"/>
              </a:rPr>
              <a:t>Identity </a:t>
            </a:r>
          </a:p>
          <a:p>
            <a:pPr algn="ctr"/>
            <a:r>
              <a:rPr lang="en-US" dirty="0">
                <a:solidFill>
                  <a:prstClr val="black"/>
                </a:solidFill>
                <a:latin typeface="Calibri"/>
              </a:rPr>
              <a:t>Conflict</a:t>
            </a:r>
          </a:p>
        </p:txBody>
      </p:sp>
      <p:sp>
        <p:nvSpPr>
          <p:cNvPr id="28" name="TextBox 27"/>
          <p:cNvSpPr txBox="1"/>
          <p:nvPr/>
        </p:nvSpPr>
        <p:spPr>
          <a:xfrm>
            <a:off x="2492785" y="2946107"/>
            <a:ext cx="510095" cy="553998"/>
          </a:xfrm>
          <a:prstGeom prst="rect">
            <a:avLst/>
          </a:prstGeom>
          <a:noFill/>
        </p:spPr>
        <p:txBody>
          <a:bodyPr wrap="square" rtlCol="0">
            <a:spAutoFit/>
          </a:bodyPr>
          <a:lstStyle/>
          <a:p>
            <a:pPr algn="ctr"/>
            <a:r>
              <a:rPr lang="en-US" sz="3000" b="1" dirty="0">
                <a:solidFill>
                  <a:srgbClr val="D16349"/>
                </a:solidFill>
                <a:latin typeface="Calibri"/>
              </a:rPr>
              <a:t>+</a:t>
            </a:r>
          </a:p>
        </p:txBody>
      </p:sp>
      <p:sp>
        <p:nvSpPr>
          <p:cNvPr id="31" name="TextBox 30"/>
          <p:cNvSpPr txBox="1"/>
          <p:nvPr/>
        </p:nvSpPr>
        <p:spPr>
          <a:xfrm>
            <a:off x="5576064" y="2927488"/>
            <a:ext cx="510095" cy="553998"/>
          </a:xfrm>
          <a:prstGeom prst="rect">
            <a:avLst/>
          </a:prstGeom>
          <a:noFill/>
        </p:spPr>
        <p:txBody>
          <a:bodyPr wrap="square" rtlCol="0">
            <a:spAutoFit/>
          </a:bodyPr>
          <a:lstStyle/>
          <a:p>
            <a:pPr algn="ctr"/>
            <a:r>
              <a:rPr lang="en-US" sz="3000" b="1" dirty="0">
                <a:solidFill>
                  <a:srgbClr val="D16349"/>
                </a:solidFill>
                <a:latin typeface="Calibri"/>
              </a:rPr>
              <a:t>+</a:t>
            </a:r>
          </a:p>
        </p:txBody>
      </p:sp>
      <p:sp>
        <p:nvSpPr>
          <p:cNvPr id="19" name="TextBox 18"/>
          <p:cNvSpPr txBox="1"/>
          <p:nvPr/>
        </p:nvSpPr>
        <p:spPr>
          <a:xfrm>
            <a:off x="426707" y="5509253"/>
            <a:ext cx="7650493" cy="640080"/>
          </a:xfrm>
          <a:prstGeom prst="rect">
            <a:avLst/>
          </a:prstGeom>
          <a:solidFill>
            <a:schemeClr val="accent5">
              <a:lumMod val="60000"/>
              <a:lumOff val="40000"/>
            </a:schemeClr>
          </a:solidFill>
          <a:ln>
            <a:noFill/>
          </a:ln>
        </p:spPr>
        <p:txBody>
          <a:bodyPr wrap="square" rtlCol="0">
            <a:spAutoFit/>
          </a:bodyPr>
          <a:lstStyle/>
          <a:p>
            <a:r>
              <a:rPr lang="en-US" sz="2700" dirty="0">
                <a:solidFill>
                  <a:prstClr val="black"/>
                </a:solidFill>
                <a:latin typeface="Calibri"/>
              </a:rPr>
              <a:t>Within-person indirect effect | </a:t>
            </a:r>
            <a:r>
              <a:rPr lang="en-US" sz="2700" b="1" dirty="0">
                <a:solidFill>
                  <a:prstClr val="black"/>
                </a:solidFill>
                <a:latin typeface="Calibri"/>
              </a:rPr>
              <a:t>Mediation </a:t>
            </a:r>
            <a:r>
              <a:rPr lang="en-US" sz="2700" b="1" dirty="0">
                <a:solidFill>
                  <a:srgbClr val="000000"/>
                </a:solidFill>
                <a:latin typeface="Calibri"/>
              </a:rPr>
              <a:t>Significant</a:t>
            </a:r>
          </a:p>
        </p:txBody>
      </p:sp>
    </p:spTree>
    <p:extLst>
      <p:ext uri="{BB962C8B-B14F-4D97-AF65-F5344CB8AC3E}">
        <p14:creationId xmlns:p14="http://schemas.microsoft.com/office/powerpoint/2010/main" val="3288915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dissolve">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dissolve">
                                      <p:cBhvr>
                                        <p:cTn id="12" dur="500"/>
                                        <p:tgtEl>
                                          <p:spTgt spid="28"/>
                                        </p:tgtEl>
                                      </p:cBhvr>
                                    </p:animEffect>
                                  </p:childTnLst>
                                </p:cTn>
                              </p:par>
                            </p:childTnLst>
                          </p:cTn>
                        </p:par>
                        <p:par>
                          <p:cTn id="13" fill="hold">
                            <p:stCondLst>
                              <p:cond delay="500"/>
                            </p:stCondLst>
                            <p:childTnLst>
                              <p:par>
                                <p:cTn id="14" presetID="9" presetClass="entr" presetSubtype="0" fill="hold" grpId="0" nodeType="after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dissolve">
                                      <p:cBhvr>
                                        <p:cTn id="16" dur="500"/>
                                        <p:tgtEl>
                                          <p:spTgt spid="31"/>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dissolve">
                                      <p:cBhvr>
                                        <p:cTn id="2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8" grpId="0"/>
      <p:bldP spid="31" grpId="0"/>
      <p:bldP spid="19"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Modeling Stigma-related Stress</a:t>
            </a:r>
          </a:p>
        </p:txBody>
      </p:sp>
      <p:sp>
        <p:nvSpPr>
          <p:cNvPr id="5" name="Process 4"/>
          <p:cNvSpPr/>
          <p:nvPr/>
        </p:nvSpPr>
        <p:spPr>
          <a:xfrm>
            <a:off x="499077" y="3797674"/>
            <a:ext cx="2057400" cy="1143000"/>
          </a:xfrm>
          <a:prstGeom prst="flowChartProcess">
            <a:avLst/>
          </a:prstGeom>
          <a:ln w="12700" cmpd="sng">
            <a:solidFill>
              <a:srgbClr val="D16349"/>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solidFill>
                  <a:prstClr val="black"/>
                </a:solidFill>
                <a:latin typeface="Calibri"/>
              </a:rPr>
              <a:t>Negative Intersectional Events</a:t>
            </a:r>
          </a:p>
        </p:txBody>
      </p:sp>
      <p:sp>
        <p:nvSpPr>
          <p:cNvPr id="9" name="Process 8"/>
          <p:cNvSpPr/>
          <p:nvPr/>
        </p:nvSpPr>
        <p:spPr>
          <a:xfrm>
            <a:off x="6019800" y="3797674"/>
            <a:ext cx="2057400" cy="1143000"/>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solidFill>
                  <a:prstClr val="black"/>
                </a:solidFill>
                <a:latin typeface="Calibri"/>
              </a:rPr>
              <a:t>Negative </a:t>
            </a:r>
          </a:p>
          <a:p>
            <a:pPr algn="ctr"/>
            <a:r>
              <a:rPr lang="en-US" dirty="0">
                <a:solidFill>
                  <a:prstClr val="black"/>
                </a:solidFill>
                <a:latin typeface="Calibri"/>
              </a:rPr>
              <a:t>Affect</a:t>
            </a:r>
          </a:p>
        </p:txBody>
      </p:sp>
      <p:cxnSp>
        <p:nvCxnSpPr>
          <p:cNvPr id="11" name="Straight Connector 10"/>
          <p:cNvCxnSpPr>
            <a:stCxn id="5" idx="3"/>
            <a:endCxn id="9" idx="1"/>
          </p:cNvCxnSpPr>
          <p:nvPr/>
        </p:nvCxnSpPr>
        <p:spPr>
          <a:xfrm>
            <a:off x="2556477" y="4369174"/>
            <a:ext cx="3463323" cy="0"/>
          </a:xfrm>
          <a:prstGeom prst="line">
            <a:avLst/>
          </a:prstGeom>
          <a:ln>
            <a:solidFill>
              <a:schemeClr val="accent5"/>
            </a:solidFill>
            <a:headEnd type="none"/>
            <a:tailEnd type="arrow"/>
          </a:ln>
        </p:spPr>
        <p:style>
          <a:lnRef idx="2">
            <a:schemeClr val="accent1"/>
          </a:lnRef>
          <a:fillRef idx="0">
            <a:schemeClr val="accent1"/>
          </a:fillRef>
          <a:effectRef idx="1">
            <a:schemeClr val="accent1"/>
          </a:effectRef>
          <a:fontRef idx="minor">
            <a:schemeClr val="tx1"/>
          </a:fontRef>
        </p:style>
      </p:cxnSp>
      <p:sp>
        <p:nvSpPr>
          <p:cNvPr id="25" name="Rounded Rectangle 24"/>
          <p:cNvSpPr/>
          <p:nvPr/>
        </p:nvSpPr>
        <p:spPr>
          <a:xfrm>
            <a:off x="499077" y="1798393"/>
            <a:ext cx="2057400" cy="68517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solidFill>
                  <a:prstClr val="black"/>
                </a:solidFill>
                <a:latin typeface="Calibri"/>
              </a:rPr>
              <a:t>Distal Events</a:t>
            </a:r>
          </a:p>
        </p:txBody>
      </p:sp>
      <p:sp>
        <p:nvSpPr>
          <p:cNvPr id="26" name="Rounded Rectangle 25"/>
          <p:cNvSpPr/>
          <p:nvPr/>
        </p:nvSpPr>
        <p:spPr>
          <a:xfrm>
            <a:off x="6019800" y="1798393"/>
            <a:ext cx="2057400" cy="68517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solidFill>
                  <a:prstClr val="black"/>
                </a:solidFill>
                <a:latin typeface="Calibri"/>
              </a:rPr>
              <a:t>Mental Health</a:t>
            </a:r>
          </a:p>
        </p:txBody>
      </p:sp>
      <p:sp>
        <p:nvSpPr>
          <p:cNvPr id="27" name="Rounded Rectangle 26"/>
          <p:cNvSpPr/>
          <p:nvPr/>
        </p:nvSpPr>
        <p:spPr>
          <a:xfrm>
            <a:off x="3262119" y="1798393"/>
            <a:ext cx="2057400" cy="68517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solidFill>
                  <a:prstClr val="black"/>
                </a:solidFill>
                <a:latin typeface="Calibri"/>
              </a:rPr>
              <a:t>Internal Processes</a:t>
            </a:r>
          </a:p>
        </p:txBody>
      </p:sp>
      <p:sp>
        <p:nvSpPr>
          <p:cNvPr id="29" name="TextBox 28"/>
          <p:cNvSpPr txBox="1"/>
          <p:nvPr/>
        </p:nvSpPr>
        <p:spPr>
          <a:xfrm>
            <a:off x="4155663" y="4228048"/>
            <a:ext cx="510095" cy="553998"/>
          </a:xfrm>
          <a:prstGeom prst="rect">
            <a:avLst/>
          </a:prstGeom>
          <a:noFill/>
        </p:spPr>
        <p:txBody>
          <a:bodyPr wrap="square" rtlCol="0">
            <a:spAutoFit/>
          </a:bodyPr>
          <a:lstStyle/>
          <a:p>
            <a:pPr algn="ctr"/>
            <a:r>
              <a:rPr lang="en-US" sz="3000" b="1" dirty="0">
                <a:solidFill>
                  <a:srgbClr val="D16349"/>
                </a:solidFill>
                <a:latin typeface="Calibri"/>
              </a:rPr>
              <a:t>+</a:t>
            </a:r>
          </a:p>
        </p:txBody>
      </p:sp>
      <p:cxnSp>
        <p:nvCxnSpPr>
          <p:cNvPr id="20" name="Straight Connector 19"/>
          <p:cNvCxnSpPr/>
          <p:nvPr/>
        </p:nvCxnSpPr>
        <p:spPr>
          <a:xfrm flipV="1">
            <a:off x="1527777" y="3359866"/>
            <a:ext cx="1769779" cy="437808"/>
          </a:xfrm>
          <a:prstGeom prst="line">
            <a:avLst/>
          </a:prstGeom>
          <a:ln>
            <a:solidFill>
              <a:schemeClr val="accent5"/>
            </a:solidFill>
            <a:prstDash val="dot"/>
            <a:headEnd type="none"/>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5354956" y="3359866"/>
            <a:ext cx="1693544" cy="437808"/>
          </a:xfrm>
          <a:prstGeom prst="straightConnector1">
            <a:avLst/>
          </a:prstGeom>
          <a:ln>
            <a:solidFill>
              <a:schemeClr val="accent5"/>
            </a:solidFill>
            <a:prstDash val="dot"/>
            <a:tailEnd type="arrow"/>
          </a:ln>
        </p:spPr>
        <p:style>
          <a:lnRef idx="2">
            <a:schemeClr val="accent1"/>
          </a:lnRef>
          <a:fillRef idx="0">
            <a:schemeClr val="accent1"/>
          </a:fillRef>
          <a:effectRef idx="1">
            <a:schemeClr val="accent1"/>
          </a:effectRef>
          <a:fontRef idx="minor">
            <a:schemeClr val="tx1"/>
          </a:fontRef>
        </p:style>
      </p:cxnSp>
      <p:sp>
        <p:nvSpPr>
          <p:cNvPr id="23" name="Process 22"/>
          <p:cNvSpPr/>
          <p:nvPr/>
        </p:nvSpPr>
        <p:spPr>
          <a:xfrm>
            <a:off x="3262119" y="2788366"/>
            <a:ext cx="2057400" cy="1143000"/>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solidFill>
                  <a:prstClr val="black"/>
                </a:solidFill>
                <a:latin typeface="Calibri"/>
              </a:rPr>
              <a:t>Negative Rumination</a:t>
            </a:r>
          </a:p>
        </p:txBody>
      </p:sp>
      <p:sp>
        <p:nvSpPr>
          <p:cNvPr id="28" name="TextBox 27"/>
          <p:cNvSpPr txBox="1"/>
          <p:nvPr/>
        </p:nvSpPr>
        <p:spPr>
          <a:xfrm>
            <a:off x="2289492" y="3026888"/>
            <a:ext cx="695312" cy="553998"/>
          </a:xfrm>
          <a:prstGeom prst="rect">
            <a:avLst/>
          </a:prstGeom>
          <a:noFill/>
        </p:spPr>
        <p:txBody>
          <a:bodyPr wrap="square" rtlCol="0">
            <a:spAutoFit/>
          </a:bodyPr>
          <a:lstStyle/>
          <a:p>
            <a:pPr algn="ctr"/>
            <a:r>
              <a:rPr lang="en-US" sz="3000" b="1" dirty="0">
                <a:solidFill>
                  <a:srgbClr val="D16349"/>
                </a:solidFill>
                <a:latin typeface="Calibri"/>
              </a:rPr>
              <a:t>+</a:t>
            </a:r>
          </a:p>
        </p:txBody>
      </p:sp>
      <p:sp>
        <p:nvSpPr>
          <p:cNvPr id="31" name="TextBox 30"/>
          <p:cNvSpPr txBox="1"/>
          <p:nvPr/>
        </p:nvSpPr>
        <p:spPr>
          <a:xfrm>
            <a:off x="5754479" y="3043936"/>
            <a:ext cx="510095" cy="553998"/>
          </a:xfrm>
          <a:prstGeom prst="rect">
            <a:avLst/>
          </a:prstGeom>
          <a:noFill/>
        </p:spPr>
        <p:txBody>
          <a:bodyPr wrap="square" rtlCol="0">
            <a:spAutoFit/>
          </a:bodyPr>
          <a:lstStyle/>
          <a:p>
            <a:pPr algn="ctr"/>
            <a:r>
              <a:rPr lang="en-US" sz="3000" b="1" dirty="0">
                <a:solidFill>
                  <a:srgbClr val="D16349"/>
                </a:solidFill>
                <a:latin typeface="Calibri"/>
              </a:rPr>
              <a:t>+</a:t>
            </a:r>
          </a:p>
        </p:txBody>
      </p:sp>
      <p:sp>
        <p:nvSpPr>
          <p:cNvPr id="30" name="TextBox 29"/>
          <p:cNvSpPr txBox="1"/>
          <p:nvPr/>
        </p:nvSpPr>
        <p:spPr>
          <a:xfrm>
            <a:off x="426707" y="5522642"/>
            <a:ext cx="7761166" cy="640080"/>
          </a:xfrm>
          <a:prstGeom prst="rect">
            <a:avLst/>
          </a:prstGeom>
          <a:solidFill>
            <a:srgbClr val="BCD0BA"/>
          </a:solidFill>
          <a:ln>
            <a:noFill/>
          </a:ln>
        </p:spPr>
        <p:txBody>
          <a:bodyPr wrap="square" rtlCol="0">
            <a:spAutoFit/>
          </a:bodyPr>
          <a:lstStyle/>
          <a:p>
            <a:r>
              <a:rPr lang="en-US" sz="2700" dirty="0">
                <a:solidFill>
                  <a:prstClr val="black"/>
                </a:solidFill>
                <a:latin typeface="Calibri"/>
              </a:rPr>
              <a:t>Within-person indirect effect | </a:t>
            </a:r>
            <a:r>
              <a:rPr lang="en-US" sz="2700" b="1" dirty="0">
                <a:solidFill>
                  <a:prstClr val="black"/>
                </a:solidFill>
                <a:latin typeface="Calibri"/>
              </a:rPr>
              <a:t>Mediation </a:t>
            </a:r>
            <a:r>
              <a:rPr lang="en-US" sz="2700" b="1" dirty="0">
                <a:solidFill>
                  <a:srgbClr val="000000"/>
                </a:solidFill>
                <a:latin typeface="Calibri"/>
              </a:rPr>
              <a:t>Significant</a:t>
            </a:r>
          </a:p>
        </p:txBody>
      </p:sp>
    </p:spTree>
    <p:extLst>
      <p:ext uri="{BB962C8B-B14F-4D97-AF65-F5344CB8AC3E}">
        <p14:creationId xmlns:p14="http://schemas.microsoft.com/office/powerpoint/2010/main" val="1048679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dissolve">
                                      <p:cBhvr>
                                        <p:cTn id="7" dur="500"/>
                                        <p:tgtEl>
                                          <p:spTgt spid="28"/>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dissolve">
                                      <p:cBhvr>
                                        <p:cTn id="11" dur="500"/>
                                        <p:tgtEl>
                                          <p:spTgt spid="31"/>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dissolve">
                                      <p:cBhvr>
                                        <p:cTn id="1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1" grpId="0"/>
      <p:bldP spid="30"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Positive Intersectional Events</a:t>
            </a:r>
          </a:p>
        </p:txBody>
      </p:sp>
      <p:sp>
        <p:nvSpPr>
          <p:cNvPr id="3" name="Content Placeholder 2"/>
          <p:cNvSpPr>
            <a:spLocks noGrp="1"/>
          </p:cNvSpPr>
          <p:nvPr>
            <p:ph idx="1"/>
          </p:nvPr>
        </p:nvSpPr>
        <p:spPr>
          <a:xfrm>
            <a:off x="207073" y="2979483"/>
            <a:ext cx="8156630" cy="3646721"/>
          </a:xfrm>
        </p:spPr>
        <p:txBody>
          <a:bodyPr>
            <a:noAutofit/>
          </a:bodyPr>
          <a:lstStyle/>
          <a:p>
            <a:pPr>
              <a:lnSpc>
                <a:spcPct val="120000"/>
              </a:lnSpc>
            </a:pPr>
            <a:r>
              <a:rPr lang="en-US" sz="2000" dirty="0">
                <a:solidFill>
                  <a:srgbClr val="000000"/>
                </a:solidFill>
                <a:latin typeface="Calibri (body)"/>
                <a:cs typeface="Calibri (body)"/>
              </a:rPr>
              <a:t>“I was just very proud to discuss the intersectionality of the experiences of black and LGBT people. I had this conversation with my grandmother […] about her gay friends’ experiences in the 1960s and 1970s in New York and New Jersey.”  </a:t>
            </a:r>
          </a:p>
          <a:p>
            <a:pPr>
              <a:lnSpc>
                <a:spcPct val="120000"/>
              </a:lnSpc>
            </a:pPr>
            <a:endParaRPr lang="en-US" sz="500" dirty="0">
              <a:solidFill>
                <a:srgbClr val="000000"/>
              </a:solidFill>
              <a:latin typeface="Arial"/>
              <a:cs typeface="Arial"/>
            </a:endParaRPr>
          </a:p>
          <a:p>
            <a:pPr>
              <a:lnSpc>
                <a:spcPct val="120000"/>
              </a:lnSpc>
            </a:pPr>
            <a:r>
              <a:rPr lang="en-US" sz="2000" dirty="0">
                <a:solidFill>
                  <a:srgbClr val="000000"/>
                </a:solidFill>
                <a:latin typeface="Calibri" panose="020F0502020204030204" pitchFamily="34" charset="0"/>
                <a:cs typeface="Calibri" panose="020F0502020204030204" pitchFamily="34" charset="0"/>
              </a:rPr>
              <a:t>“I have recently started talking to another Black girl who is bisexual. I'm very happy we are interested in each other […]. I have issues dating white women (not sure if they're racist) and many Black women I know are not queer, so my dating pool tends to be limited. But this gives me hope.”</a:t>
            </a:r>
          </a:p>
          <a:p>
            <a:endParaRPr lang="en-US" sz="2000" i="1" dirty="0">
              <a:solidFill>
                <a:srgbClr val="000000"/>
              </a:solidFill>
              <a:latin typeface="Calibri (body)"/>
              <a:cs typeface="Calibri (body)"/>
            </a:endParaRPr>
          </a:p>
          <a:p>
            <a:endParaRPr lang="en-US" sz="2000" i="1" dirty="0">
              <a:solidFill>
                <a:srgbClr val="000000"/>
              </a:solidFill>
              <a:latin typeface="Calibri (body)"/>
              <a:cs typeface="Calibri (body)"/>
            </a:endParaRPr>
          </a:p>
          <a:p>
            <a:pPr marL="114300" indent="0">
              <a:buNone/>
            </a:pPr>
            <a:endParaRPr lang="en-US" sz="2000" i="1" dirty="0">
              <a:latin typeface="Calibri (body)"/>
              <a:cs typeface="Calibri (body)"/>
            </a:endParaRPr>
          </a:p>
          <a:p>
            <a:pPr marL="114300" indent="0">
              <a:buNone/>
            </a:pPr>
            <a:endParaRPr lang="en-US" sz="2000" b="1" i="1" dirty="0">
              <a:latin typeface="Calibri (body)"/>
              <a:cs typeface="Calibri (body)"/>
            </a:endParaRPr>
          </a:p>
          <a:p>
            <a:pPr marL="114300" indent="0">
              <a:buNone/>
            </a:pPr>
            <a:endParaRPr lang="en-US" sz="2000" i="1" dirty="0">
              <a:latin typeface="Calibri (body)"/>
              <a:cs typeface="Calibri (body)"/>
            </a:endParaRPr>
          </a:p>
          <a:p>
            <a:pPr marL="114300" indent="0">
              <a:buNone/>
            </a:pPr>
            <a:endParaRPr lang="en-US" sz="2000" i="1" dirty="0">
              <a:latin typeface="Calibri (body)"/>
              <a:cs typeface="Calibri (body)"/>
            </a:endParaRPr>
          </a:p>
          <a:p>
            <a:pPr marL="114300" indent="0">
              <a:buNone/>
            </a:pPr>
            <a:endParaRPr lang="en-US" sz="2000" i="1" dirty="0">
              <a:latin typeface="Calibri (body)"/>
              <a:cs typeface="Calibri (body)"/>
            </a:endParaRPr>
          </a:p>
          <a:p>
            <a:pPr marL="114300" indent="0">
              <a:buNone/>
            </a:pPr>
            <a:endParaRPr lang="en-US" sz="2000" b="1" i="1" dirty="0">
              <a:latin typeface="Calibri (body)"/>
              <a:cs typeface="Calibri (body)"/>
            </a:endParaRPr>
          </a:p>
          <a:p>
            <a:pPr marL="114300" indent="0">
              <a:buNone/>
            </a:pPr>
            <a:endParaRPr lang="en-US" sz="2000" i="1" dirty="0">
              <a:latin typeface="Calibri (body)"/>
              <a:cs typeface="Calibri (body)"/>
            </a:endParaRPr>
          </a:p>
          <a:p>
            <a:pPr marL="114300" indent="0">
              <a:buNone/>
            </a:pPr>
            <a:endParaRPr lang="en-US" sz="2000" b="1" i="1" dirty="0">
              <a:latin typeface="Calibri (body)"/>
              <a:cs typeface="Calibri (body)"/>
            </a:endParaRPr>
          </a:p>
        </p:txBody>
      </p:sp>
      <p:sp>
        <p:nvSpPr>
          <p:cNvPr id="4" name="Content Placeholder 2"/>
          <p:cNvSpPr txBox="1">
            <a:spLocks/>
          </p:cNvSpPr>
          <p:nvPr/>
        </p:nvSpPr>
        <p:spPr>
          <a:xfrm>
            <a:off x="420563" y="1416476"/>
            <a:ext cx="7773925" cy="1477530"/>
          </a:xfrm>
          <a:prstGeom prst="rect">
            <a:avLst/>
          </a:prstGeom>
          <a:solidFill>
            <a:srgbClr val="D2DFD1"/>
          </a:solidFill>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indent="0">
              <a:buNone/>
            </a:pPr>
            <a:r>
              <a:rPr lang="en-US" sz="2400" dirty="0"/>
              <a:t>Total </a:t>
            </a:r>
            <a:r>
              <a:rPr lang="en-US" sz="2400" dirty="0">
                <a:solidFill>
                  <a:srgbClr val="000000"/>
                </a:solidFill>
              </a:rPr>
              <a:t>study days: </a:t>
            </a:r>
            <a:r>
              <a:rPr lang="en-US" sz="2400" b="1" dirty="0">
                <a:solidFill>
                  <a:srgbClr val="D16349"/>
                </a:solidFill>
              </a:rPr>
              <a:t>849</a:t>
            </a:r>
          </a:p>
          <a:p>
            <a:pPr marL="114300" indent="0">
              <a:buNone/>
            </a:pPr>
            <a:r>
              <a:rPr lang="en-US" sz="2400" dirty="0"/>
              <a:t>Days with a </a:t>
            </a:r>
            <a:r>
              <a:rPr lang="en-US" sz="2400" u="sng" dirty="0"/>
              <a:t>negative</a:t>
            </a:r>
            <a:r>
              <a:rPr lang="en-US" sz="2400" dirty="0"/>
              <a:t> intersectional event: </a:t>
            </a:r>
            <a:r>
              <a:rPr lang="en-US" sz="2400" b="1" dirty="0">
                <a:solidFill>
                  <a:schemeClr val="accent1"/>
                </a:solidFill>
              </a:rPr>
              <a:t>97 (11.4%)</a:t>
            </a:r>
          </a:p>
          <a:p>
            <a:pPr marL="114300" indent="0">
              <a:buNone/>
            </a:pPr>
            <a:r>
              <a:rPr lang="en-US" sz="2400" dirty="0"/>
              <a:t>Days with a </a:t>
            </a:r>
            <a:r>
              <a:rPr lang="en-US" sz="2400" u="sng" dirty="0"/>
              <a:t>positive</a:t>
            </a:r>
            <a:r>
              <a:rPr lang="en-US" sz="2400" dirty="0"/>
              <a:t> intersectional event: </a:t>
            </a:r>
            <a:r>
              <a:rPr lang="en-US" sz="2400" b="1" dirty="0">
                <a:solidFill>
                  <a:schemeClr val="accent1"/>
                </a:solidFill>
              </a:rPr>
              <a:t>263 (31.0%)</a:t>
            </a:r>
          </a:p>
          <a:p>
            <a:pPr marL="114300" indent="0">
              <a:buNone/>
            </a:pPr>
            <a:endParaRPr lang="en-US" sz="2400" b="1" dirty="0">
              <a:solidFill>
                <a:schemeClr val="accent1"/>
              </a:solidFill>
            </a:endParaRPr>
          </a:p>
        </p:txBody>
      </p:sp>
    </p:spTree>
    <p:custDataLst>
      <p:tags r:id="rId1"/>
    </p:custDataLst>
    <p:extLst>
      <p:ext uri="{BB962C8B-B14F-4D97-AF65-F5344CB8AC3E}">
        <p14:creationId xmlns:p14="http://schemas.microsoft.com/office/powerpoint/2010/main" val="3916278643"/>
      </p:ext>
    </p:extLst>
  </p:cSld>
  <p:clrMapOvr>
    <a:masterClrMapping/>
  </p:clrMapOvr>
  <mc:AlternateContent xmlns:mc="http://schemas.openxmlformats.org/markup-compatibility/2006" xmlns:p14="http://schemas.microsoft.com/office/powerpoint/2010/main">
    <mc:Choice Requires="p14">
      <p:transition p14:dur="0" advTm="44344"/>
    </mc:Choice>
    <mc:Fallback xmlns="">
      <p:transition xmlns:p14="http://schemas.microsoft.com/office/powerpoint/2010/main" advTm="4434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Complex Intersectional Events</a:t>
            </a:r>
          </a:p>
        </p:txBody>
      </p:sp>
      <p:sp>
        <p:nvSpPr>
          <p:cNvPr id="3" name="Content Placeholder 2"/>
          <p:cNvSpPr>
            <a:spLocks noGrp="1"/>
          </p:cNvSpPr>
          <p:nvPr>
            <p:ph idx="1"/>
          </p:nvPr>
        </p:nvSpPr>
        <p:spPr>
          <a:xfrm>
            <a:off x="234683" y="1675237"/>
            <a:ext cx="7842517" cy="4421831"/>
          </a:xfrm>
        </p:spPr>
        <p:txBody>
          <a:bodyPr>
            <a:noAutofit/>
          </a:bodyPr>
          <a:lstStyle/>
          <a:p>
            <a:pPr marL="114300" indent="0">
              <a:lnSpc>
                <a:spcPct val="120000"/>
              </a:lnSpc>
              <a:buNone/>
            </a:pPr>
            <a:r>
              <a:rPr lang="en-US" sz="2000" dirty="0">
                <a:latin typeface="Calibri (body)"/>
                <a:cs typeface="Calibri (body)"/>
              </a:rPr>
              <a:t>“An appointment with my doctor started with me having a long wait in a cramped receptionist room with all Black patients. While waiting, there was a TV program about marriage equity that prompted one patient to make homophobic statements about same-gender marriages and relationships in general. </a:t>
            </a:r>
          </a:p>
          <a:p>
            <a:pPr marL="114300" indent="0">
              <a:lnSpc>
                <a:spcPct val="120000"/>
              </a:lnSpc>
              <a:buNone/>
            </a:pPr>
            <a:endParaRPr lang="en-US" sz="2000" dirty="0">
              <a:latin typeface="Calibri (body)"/>
              <a:cs typeface="Calibri (body)"/>
            </a:endParaRPr>
          </a:p>
          <a:p>
            <a:pPr marL="114300" indent="0">
              <a:lnSpc>
                <a:spcPct val="120000"/>
              </a:lnSpc>
              <a:buNone/>
            </a:pPr>
            <a:r>
              <a:rPr lang="en-US" sz="2000" dirty="0">
                <a:latin typeface="Calibri (body)"/>
                <a:cs typeface="Calibri (body)"/>
              </a:rPr>
              <a:t>I opened my mouth to counter her comments, but several persons beat me to it and read her up one side and down the other. The discussion continued after the homophobic person went in to see the doctor and I was able to participate in the discussion with lots of affirmation about marriage equity.”</a:t>
            </a:r>
          </a:p>
          <a:p>
            <a:pPr marL="114300" indent="0" algn="r">
              <a:lnSpc>
                <a:spcPct val="120000"/>
              </a:lnSpc>
              <a:buNone/>
            </a:pPr>
            <a:r>
              <a:rPr lang="en-US" sz="2000" b="1" i="1" dirty="0">
                <a:solidFill>
                  <a:srgbClr val="000000"/>
                </a:solidFill>
              </a:rPr>
              <a:t>– Bisexual male, age 71</a:t>
            </a:r>
          </a:p>
          <a:p>
            <a:pPr marL="114300" indent="0">
              <a:lnSpc>
                <a:spcPct val="120000"/>
              </a:lnSpc>
              <a:buNone/>
            </a:pPr>
            <a:endParaRPr lang="en-US" sz="2000" b="1" dirty="0">
              <a:latin typeface="Calibri (body)"/>
              <a:cs typeface="Calibri (body)"/>
            </a:endParaRPr>
          </a:p>
          <a:p>
            <a:pPr marL="114300" indent="0">
              <a:buNone/>
            </a:pPr>
            <a:endParaRPr lang="en-US" sz="2000" dirty="0">
              <a:latin typeface="Calibri (body)"/>
              <a:cs typeface="Calibri (body)"/>
            </a:endParaRPr>
          </a:p>
          <a:p>
            <a:pPr marL="114300" indent="0">
              <a:buNone/>
            </a:pPr>
            <a:endParaRPr lang="en-US" sz="2000" b="1" dirty="0">
              <a:latin typeface="Calibri (body)"/>
              <a:cs typeface="Calibri (body)"/>
            </a:endParaRPr>
          </a:p>
          <a:p>
            <a:pPr marL="114300" indent="0">
              <a:buNone/>
            </a:pPr>
            <a:endParaRPr lang="en-US" sz="2000" i="1" dirty="0">
              <a:latin typeface="Calibri (body)"/>
              <a:cs typeface="Calibri (body)"/>
            </a:endParaRPr>
          </a:p>
          <a:p>
            <a:pPr marL="114300" indent="0">
              <a:buNone/>
            </a:pPr>
            <a:endParaRPr lang="en-US" sz="2000" i="1" dirty="0">
              <a:latin typeface="Calibri (body)"/>
              <a:cs typeface="Calibri (body)"/>
            </a:endParaRPr>
          </a:p>
          <a:p>
            <a:pPr marL="114300" indent="0">
              <a:buNone/>
            </a:pPr>
            <a:endParaRPr lang="en-US" sz="2000" i="1" dirty="0">
              <a:latin typeface="Calibri (body)"/>
              <a:cs typeface="Calibri (body)"/>
            </a:endParaRPr>
          </a:p>
          <a:p>
            <a:pPr marL="114300" indent="0">
              <a:buNone/>
            </a:pPr>
            <a:endParaRPr lang="en-US" sz="2000" b="1" dirty="0">
              <a:latin typeface="Calibri (body)"/>
              <a:cs typeface="Calibri (body)"/>
            </a:endParaRPr>
          </a:p>
          <a:p>
            <a:pPr marL="114300" indent="0">
              <a:buNone/>
            </a:pPr>
            <a:endParaRPr lang="en-US" sz="2000" dirty="0">
              <a:latin typeface="Calibri (body)"/>
              <a:cs typeface="Calibri (body)"/>
            </a:endParaRPr>
          </a:p>
          <a:p>
            <a:pPr marL="114300" indent="0">
              <a:buNone/>
            </a:pPr>
            <a:endParaRPr lang="en-US" sz="2000" b="1" dirty="0">
              <a:latin typeface="Calibri (body)"/>
              <a:cs typeface="Calibri (body)"/>
            </a:endParaRPr>
          </a:p>
        </p:txBody>
      </p:sp>
    </p:spTree>
    <p:custDataLst>
      <p:tags r:id="rId1"/>
    </p:custDataLst>
    <p:extLst>
      <p:ext uri="{BB962C8B-B14F-4D97-AF65-F5344CB8AC3E}">
        <p14:creationId xmlns:p14="http://schemas.microsoft.com/office/powerpoint/2010/main" val="1822294436"/>
      </p:ext>
    </p:extLst>
  </p:cSld>
  <p:clrMapOvr>
    <a:masterClrMapping/>
  </p:clrMapOvr>
  <mc:AlternateContent xmlns:mc="http://schemas.openxmlformats.org/markup-compatibility/2006" xmlns:p14="http://schemas.microsoft.com/office/powerpoint/2010/main">
    <mc:Choice Requires="p14">
      <p:transition p14:dur="0" advTm="58597"/>
    </mc:Choice>
    <mc:Fallback xmlns="">
      <p:transition xmlns:p14="http://schemas.microsoft.com/office/powerpoint/2010/main" advTm="5859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943964" cy="1143000"/>
          </a:xfrm>
        </p:spPr>
        <p:txBody>
          <a:bodyPr>
            <a:normAutofit fontScale="90000"/>
          </a:bodyPr>
          <a:lstStyle/>
          <a:p>
            <a:r>
              <a:rPr lang="en-US" dirty="0"/>
              <a:t>Modeling Stigma-related Support</a:t>
            </a:r>
          </a:p>
        </p:txBody>
      </p:sp>
      <p:sp>
        <p:nvSpPr>
          <p:cNvPr id="5" name="Process 4"/>
          <p:cNvSpPr/>
          <p:nvPr/>
        </p:nvSpPr>
        <p:spPr>
          <a:xfrm>
            <a:off x="499077" y="3797674"/>
            <a:ext cx="2057400" cy="1143000"/>
          </a:xfrm>
          <a:prstGeom prst="flowChartProcess">
            <a:avLst/>
          </a:prstGeom>
          <a:ln w="12700" cmpd="sng">
            <a:solidFill>
              <a:srgbClr val="D16349"/>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solidFill>
                  <a:prstClr val="black"/>
                </a:solidFill>
                <a:latin typeface="Calibri"/>
              </a:rPr>
              <a:t>Positive Intersectional Events</a:t>
            </a:r>
          </a:p>
        </p:txBody>
      </p:sp>
      <p:sp>
        <p:nvSpPr>
          <p:cNvPr id="9" name="Process 8"/>
          <p:cNvSpPr/>
          <p:nvPr/>
        </p:nvSpPr>
        <p:spPr>
          <a:xfrm>
            <a:off x="6019800" y="3797674"/>
            <a:ext cx="2057400" cy="1143000"/>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solidFill>
                  <a:prstClr val="black"/>
                </a:solidFill>
                <a:latin typeface="Calibri"/>
              </a:rPr>
              <a:t>Positive</a:t>
            </a:r>
          </a:p>
          <a:p>
            <a:pPr algn="ctr"/>
            <a:r>
              <a:rPr lang="en-US" dirty="0">
                <a:solidFill>
                  <a:prstClr val="black"/>
                </a:solidFill>
                <a:latin typeface="Calibri"/>
              </a:rPr>
              <a:t>Affect</a:t>
            </a:r>
          </a:p>
        </p:txBody>
      </p:sp>
      <p:cxnSp>
        <p:nvCxnSpPr>
          <p:cNvPr id="11" name="Straight Connector 10"/>
          <p:cNvCxnSpPr>
            <a:stCxn id="5" idx="3"/>
            <a:endCxn id="9" idx="1"/>
          </p:cNvCxnSpPr>
          <p:nvPr/>
        </p:nvCxnSpPr>
        <p:spPr>
          <a:xfrm>
            <a:off x="2556477" y="4369174"/>
            <a:ext cx="3463323" cy="0"/>
          </a:xfrm>
          <a:prstGeom prst="line">
            <a:avLst/>
          </a:prstGeom>
          <a:ln>
            <a:solidFill>
              <a:schemeClr val="accent5"/>
            </a:solidFill>
            <a:headEnd type="none"/>
            <a:tailEnd type="arrow"/>
          </a:ln>
        </p:spPr>
        <p:style>
          <a:lnRef idx="2">
            <a:schemeClr val="accent1"/>
          </a:lnRef>
          <a:fillRef idx="0">
            <a:schemeClr val="accent1"/>
          </a:fillRef>
          <a:effectRef idx="1">
            <a:schemeClr val="accent1"/>
          </a:effectRef>
          <a:fontRef idx="minor">
            <a:schemeClr val="tx1"/>
          </a:fontRef>
        </p:style>
      </p:cxnSp>
      <p:sp>
        <p:nvSpPr>
          <p:cNvPr id="25" name="Rounded Rectangle 24"/>
          <p:cNvSpPr/>
          <p:nvPr/>
        </p:nvSpPr>
        <p:spPr>
          <a:xfrm>
            <a:off x="499077" y="1798393"/>
            <a:ext cx="2057400" cy="68517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solidFill>
                  <a:prstClr val="black"/>
                </a:solidFill>
                <a:latin typeface="Calibri"/>
              </a:rPr>
              <a:t>Distal Events</a:t>
            </a:r>
          </a:p>
        </p:txBody>
      </p:sp>
      <p:sp>
        <p:nvSpPr>
          <p:cNvPr id="26" name="Rounded Rectangle 25"/>
          <p:cNvSpPr/>
          <p:nvPr/>
        </p:nvSpPr>
        <p:spPr>
          <a:xfrm>
            <a:off x="6019800" y="1798393"/>
            <a:ext cx="2057400" cy="68517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solidFill>
                  <a:prstClr val="black"/>
                </a:solidFill>
                <a:latin typeface="Calibri"/>
              </a:rPr>
              <a:t>Mental Health</a:t>
            </a:r>
          </a:p>
        </p:txBody>
      </p:sp>
      <p:sp>
        <p:nvSpPr>
          <p:cNvPr id="27" name="Rounded Rectangle 26"/>
          <p:cNvSpPr/>
          <p:nvPr/>
        </p:nvSpPr>
        <p:spPr>
          <a:xfrm>
            <a:off x="3262119" y="1798393"/>
            <a:ext cx="2057400" cy="68517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solidFill>
                  <a:prstClr val="black"/>
                </a:solidFill>
                <a:latin typeface="Calibri"/>
              </a:rPr>
              <a:t>Internal Processes</a:t>
            </a:r>
          </a:p>
        </p:txBody>
      </p:sp>
      <p:sp>
        <p:nvSpPr>
          <p:cNvPr id="29" name="TextBox 28"/>
          <p:cNvSpPr txBox="1"/>
          <p:nvPr/>
        </p:nvSpPr>
        <p:spPr>
          <a:xfrm>
            <a:off x="4063753" y="4228055"/>
            <a:ext cx="510095" cy="553998"/>
          </a:xfrm>
          <a:prstGeom prst="rect">
            <a:avLst/>
          </a:prstGeom>
          <a:noFill/>
        </p:spPr>
        <p:txBody>
          <a:bodyPr wrap="square" rtlCol="0">
            <a:spAutoFit/>
          </a:bodyPr>
          <a:lstStyle/>
          <a:p>
            <a:pPr algn="ctr"/>
            <a:r>
              <a:rPr lang="en-US" sz="3000" b="1" dirty="0">
                <a:solidFill>
                  <a:srgbClr val="D16349"/>
                </a:solidFill>
                <a:latin typeface="Calibri"/>
              </a:rPr>
              <a:t>+</a:t>
            </a:r>
          </a:p>
        </p:txBody>
      </p:sp>
      <p:cxnSp>
        <p:nvCxnSpPr>
          <p:cNvPr id="20" name="Straight Connector 19"/>
          <p:cNvCxnSpPr/>
          <p:nvPr/>
        </p:nvCxnSpPr>
        <p:spPr>
          <a:xfrm flipV="1">
            <a:off x="1527777" y="3359866"/>
            <a:ext cx="1769779" cy="437808"/>
          </a:xfrm>
          <a:prstGeom prst="line">
            <a:avLst/>
          </a:prstGeom>
          <a:ln>
            <a:solidFill>
              <a:schemeClr val="accent5"/>
            </a:solidFill>
            <a:prstDash val="dot"/>
            <a:headEnd type="none"/>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5354956" y="3359866"/>
            <a:ext cx="1693544" cy="437808"/>
          </a:xfrm>
          <a:prstGeom prst="straightConnector1">
            <a:avLst/>
          </a:prstGeom>
          <a:ln>
            <a:solidFill>
              <a:schemeClr val="accent5"/>
            </a:solidFill>
            <a:prstDash val="dot"/>
            <a:tailEnd type="arrow"/>
          </a:ln>
        </p:spPr>
        <p:style>
          <a:lnRef idx="2">
            <a:schemeClr val="accent1"/>
          </a:lnRef>
          <a:fillRef idx="0">
            <a:schemeClr val="accent1"/>
          </a:fillRef>
          <a:effectRef idx="1">
            <a:schemeClr val="accent1"/>
          </a:effectRef>
          <a:fontRef idx="minor">
            <a:schemeClr val="tx1"/>
          </a:fontRef>
        </p:style>
      </p:cxnSp>
      <p:sp>
        <p:nvSpPr>
          <p:cNvPr id="23" name="Process 22"/>
          <p:cNvSpPr/>
          <p:nvPr/>
        </p:nvSpPr>
        <p:spPr>
          <a:xfrm>
            <a:off x="3262119" y="2788366"/>
            <a:ext cx="2057400" cy="1143000"/>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solidFill>
                  <a:prstClr val="black"/>
                </a:solidFill>
                <a:latin typeface="Calibri"/>
              </a:rPr>
              <a:t>Identity </a:t>
            </a:r>
          </a:p>
          <a:p>
            <a:pPr algn="ctr"/>
            <a:r>
              <a:rPr lang="en-US" dirty="0">
                <a:solidFill>
                  <a:prstClr val="black"/>
                </a:solidFill>
                <a:latin typeface="Calibri"/>
              </a:rPr>
              <a:t>Conflict</a:t>
            </a:r>
          </a:p>
        </p:txBody>
      </p:sp>
      <p:sp>
        <p:nvSpPr>
          <p:cNvPr id="28" name="TextBox 27"/>
          <p:cNvSpPr txBox="1"/>
          <p:nvPr/>
        </p:nvSpPr>
        <p:spPr>
          <a:xfrm>
            <a:off x="2236766" y="3110630"/>
            <a:ext cx="684593" cy="400110"/>
          </a:xfrm>
          <a:prstGeom prst="rect">
            <a:avLst/>
          </a:prstGeom>
          <a:noFill/>
        </p:spPr>
        <p:txBody>
          <a:bodyPr wrap="square" rtlCol="0">
            <a:spAutoFit/>
          </a:bodyPr>
          <a:lstStyle/>
          <a:p>
            <a:pPr algn="ctr"/>
            <a:r>
              <a:rPr lang="en-US" sz="2000" b="1" dirty="0">
                <a:solidFill>
                  <a:srgbClr val="D16349"/>
                </a:solidFill>
                <a:latin typeface="Calibri"/>
              </a:rPr>
              <a:t>ns</a:t>
            </a:r>
          </a:p>
        </p:txBody>
      </p:sp>
      <p:sp>
        <p:nvSpPr>
          <p:cNvPr id="31" name="TextBox 30"/>
          <p:cNvSpPr txBox="1"/>
          <p:nvPr/>
        </p:nvSpPr>
        <p:spPr>
          <a:xfrm>
            <a:off x="5667499" y="3108537"/>
            <a:ext cx="665149" cy="400110"/>
          </a:xfrm>
          <a:prstGeom prst="rect">
            <a:avLst/>
          </a:prstGeom>
          <a:noFill/>
        </p:spPr>
        <p:txBody>
          <a:bodyPr wrap="square" rtlCol="0">
            <a:spAutoFit/>
          </a:bodyPr>
          <a:lstStyle/>
          <a:p>
            <a:pPr algn="ctr"/>
            <a:r>
              <a:rPr lang="en-US" sz="2000" b="1" dirty="0">
                <a:solidFill>
                  <a:srgbClr val="D16349"/>
                </a:solidFill>
                <a:latin typeface="Calibri"/>
              </a:rPr>
              <a:t>ns</a:t>
            </a:r>
          </a:p>
        </p:txBody>
      </p:sp>
      <p:sp>
        <p:nvSpPr>
          <p:cNvPr id="24" name="TextBox 23"/>
          <p:cNvSpPr txBox="1"/>
          <p:nvPr/>
        </p:nvSpPr>
        <p:spPr>
          <a:xfrm>
            <a:off x="426707" y="5521466"/>
            <a:ext cx="7761166" cy="640080"/>
          </a:xfrm>
          <a:prstGeom prst="rect">
            <a:avLst/>
          </a:prstGeom>
          <a:solidFill>
            <a:schemeClr val="accent1">
              <a:lumMod val="40000"/>
              <a:lumOff val="60000"/>
            </a:schemeClr>
          </a:solidFill>
          <a:ln>
            <a:noFill/>
          </a:ln>
        </p:spPr>
        <p:txBody>
          <a:bodyPr wrap="square" rtlCol="0">
            <a:spAutoFit/>
          </a:bodyPr>
          <a:lstStyle/>
          <a:p>
            <a:r>
              <a:rPr lang="en-US" sz="2500" dirty="0">
                <a:solidFill>
                  <a:prstClr val="black"/>
                </a:solidFill>
                <a:latin typeface="Calibri"/>
              </a:rPr>
              <a:t>Within-person indirect effect | </a:t>
            </a:r>
            <a:r>
              <a:rPr lang="en-US" sz="2500" b="1" dirty="0">
                <a:solidFill>
                  <a:prstClr val="black"/>
                </a:solidFill>
                <a:latin typeface="Calibri"/>
              </a:rPr>
              <a:t>Mediation Not </a:t>
            </a:r>
            <a:r>
              <a:rPr lang="en-US" sz="2500" b="1" dirty="0">
                <a:solidFill>
                  <a:srgbClr val="000000"/>
                </a:solidFill>
                <a:latin typeface="Calibri"/>
              </a:rPr>
              <a:t>Significant</a:t>
            </a:r>
          </a:p>
        </p:txBody>
      </p:sp>
    </p:spTree>
    <p:extLst>
      <p:ext uri="{BB962C8B-B14F-4D97-AF65-F5344CB8AC3E}">
        <p14:creationId xmlns:p14="http://schemas.microsoft.com/office/powerpoint/2010/main" val="3096542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dissolve">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dissolve">
                                      <p:cBhvr>
                                        <p:cTn id="12" dur="500"/>
                                        <p:tgtEl>
                                          <p:spTgt spid="28"/>
                                        </p:tgtEl>
                                      </p:cBhvr>
                                    </p:animEffect>
                                  </p:childTnLst>
                                </p:cTn>
                              </p:par>
                            </p:childTnLst>
                          </p:cTn>
                        </p:par>
                        <p:par>
                          <p:cTn id="13" fill="hold">
                            <p:stCondLst>
                              <p:cond delay="500"/>
                            </p:stCondLst>
                            <p:childTnLst>
                              <p:par>
                                <p:cTn id="14" presetID="9" presetClass="entr" presetSubtype="0" fill="hold" grpId="0" nodeType="after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dissolve">
                                      <p:cBhvr>
                                        <p:cTn id="16" dur="500"/>
                                        <p:tgtEl>
                                          <p:spTgt spid="31"/>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dissolve">
                                      <p:cBhvr>
                                        <p:cTn id="2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8" grpId="0"/>
      <p:bldP spid="31" grpId="0"/>
      <p:bldP spid="24"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893088" cy="1143000"/>
          </a:xfrm>
        </p:spPr>
        <p:txBody>
          <a:bodyPr>
            <a:normAutofit fontScale="90000"/>
          </a:bodyPr>
          <a:lstStyle/>
          <a:p>
            <a:r>
              <a:rPr lang="en-US" dirty="0"/>
              <a:t>Modeling Stigma-related Support</a:t>
            </a:r>
          </a:p>
        </p:txBody>
      </p:sp>
      <p:sp>
        <p:nvSpPr>
          <p:cNvPr id="5" name="Process 4"/>
          <p:cNvSpPr/>
          <p:nvPr/>
        </p:nvSpPr>
        <p:spPr>
          <a:xfrm>
            <a:off x="499077" y="3809885"/>
            <a:ext cx="2057400" cy="1143000"/>
          </a:xfrm>
          <a:prstGeom prst="flowChartProcess">
            <a:avLst/>
          </a:prstGeom>
          <a:ln w="12700" cmpd="sng">
            <a:solidFill>
              <a:srgbClr val="D16349"/>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solidFill>
                  <a:prstClr val="black"/>
                </a:solidFill>
                <a:latin typeface="Calibri"/>
              </a:rPr>
              <a:t>Positive Intersectional Events</a:t>
            </a:r>
          </a:p>
        </p:txBody>
      </p:sp>
      <p:sp>
        <p:nvSpPr>
          <p:cNvPr id="9" name="Process 8"/>
          <p:cNvSpPr/>
          <p:nvPr/>
        </p:nvSpPr>
        <p:spPr>
          <a:xfrm>
            <a:off x="6019800" y="3809885"/>
            <a:ext cx="2057400" cy="1143000"/>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solidFill>
                  <a:prstClr val="black"/>
                </a:solidFill>
                <a:latin typeface="Calibri"/>
              </a:rPr>
              <a:t>Positive</a:t>
            </a:r>
          </a:p>
          <a:p>
            <a:pPr algn="ctr"/>
            <a:r>
              <a:rPr lang="en-US" dirty="0">
                <a:solidFill>
                  <a:prstClr val="black"/>
                </a:solidFill>
                <a:latin typeface="Calibri"/>
              </a:rPr>
              <a:t>Affect</a:t>
            </a:r>
          </a:p>
        </p:txBody>
      </p:sp>
      <p:cxnSp>
        <p:nvCxnSpPr>
          <p:cNvPr id="11" name="Straight Connector 10"/>
          <p:cNvCxnSpPr>
            <a:stCxn id="5" idx="3"/>
            <a:endCxn id="9" idx="1"/>
          </p:cNvCxnSpPr>
          <p:nvPr/>
        </p:nvCxnSpPr>
        <p:spPr>
          <a:xfrm>
            <a:off x="2556477" y="4381385"/>
            <a:ext cx="3463323" cy="0"/>
          </a:xfrm>
          <a:prstGeom prst="line">
            <a:avLst/>
          </a:prstGeom>
          <a:ln>
            <a:solidFill>
              <a:schemeClr val="accent5"/>
            </a:solidFill>
            <a:headEnd type="none"/>
            <a:tailEnd type="arrow"/>
          </a:ln>
        </p:spPr>
        <p:style>
          <a:lnRef idx="2">
            <a:schemeClr val="accent1"/>
          </a:lnRef>
          <a:fillRef idx="0">
            <a:schemeClr val="accent1"/>
          </a:fillRef>
          <a:effectRef idx="1">
            <a:schemeClr val="accent1"/>
          </a:effectRef>
          <a:fontRef idx="minor">
            <a:schemeClr val="tx1"/>
          </a:fontRef>
        </p:style>
      </p:cxnSp>
      <p:sp>
        <p:nvSpPr>
          <p:cNvPr id="25" name="Rounded Rectangle 24"/>
          <p:cNvSpPr/>
          <p:nvPr/>
        </p:nvSpPr>
        <p:spPr>
          <a:xfrm>
            <a:off x="499077" y="1810604"/>
            <a:ext cx="2057400" cy="68517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solidFill>
                  <a:prstClr val="black"/>
                </a:solidFill>
                <a:latin typeface="Calibri"/>
              </a:rPr>
              <a:t>Distal Events</a:t>
            </a:r>
          </a:p>
        </p:txBody>
      </p:sp>
      <p:sp>
        <p:nvSpPr>
          <p:cNvPr id="26" name="Rounded Rectangle 25"/>
          <p:cNvSpPr/>
          <p:nvPr/>
        </p:nvSpPr>
        <p:spPr>
          <a:xfrm>
            <a:off x="6019800" y="1810604"/>
            <a:ext cx="2057400" cy="68517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solidFill>
                  <a:prstClr val="black"/>
                </a:solidFill>
                <a:latin typeface="Calibri"/>
              </a:rPr>
              <a:t>Mental Health</a:t>
            </a:r>
          </a:p>
        </p:txBody>
      </p:sp>
      <p:sp>
        <p:nvSpPr>
          <p:cNvPr id="27" name="Rounded Rectangle 26"/>
          <p:cNvSpPr/>
          <p:nvPr/>
        </p:nvSpPr>
        <p:spPr>
          <a:xfrm>
            <a:off x="3262119" y="1810604"/>
            <a:ext cx="2057400" cy="68517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solidFill>
                  <a:prstClr val="black"/>
                </a:solidFill>
                <a:latin typeface="Calibri"/>
              </a:rPr>
              <a:t>Internal Processes</a:t>
            </a:r>
          </a:p>
        </p:txBody>
      </p:sp>
      <p:sp>
        <p:nvSpPr>
          <p:cNvPr id="29" name="TextBox 28"/>
          <p:cNvSpPr txBox="1"/>
          <p:nvPr/>
        </p:nvSpPr>
        <p:spPr>
          <a:xfrm>
            <a:off x="3951502" y="4372744"/>
            <a:ext cx="681787" cy="861774"/>
          </a:xfrm>
          <a:prstGeom prst="rect">
            <a:avLst/>
          </a:prstGeom>
          <a:noFill/>
        </p:spPr>
        <p:txBody>
          <a:bodyPr wrap="square" rtlCol="0">
            <a:spAutoFit/>
          </a:bodyPr>
          <a:lstStyle/>
          <a:p>
            <a:pPr algn="ctr"/>
            <a:r>
              <a:rPr lang="en-US" sz="2000" b="1" dirty="0">
                <a:solidFill>
                  <a:srgbClr val="D16349"/>
                </a:solidFill>
                <a:latin typeface="Calibri"/>
              </a:rPr>
              <a:t>ns</a:t>
            </a:r>
            <a:endParaRPr lang="en-US" sz="2000" b="1" dirty="0">
              <a:solidFill>
                <a:srgbClr val="88A1AD"/>
              </a:solidFill>
              <a:latin typeface="Calibri"/>
            </a:endParaRPr>
          </a:p>
          <a:p>
            <a:endParaRPr lang="en-US" sz="3000" b="1" dirty="0">
              <a:solidFill>
                <a:srgbClr val="D16349"/>
              </a:solidFill>
              <a:latin typeface="Calibri"/>
            </a:endParaRPr>
          </a:p>
        </p:txBody>
      </p:sp>
      <p:cxnSp>
        <p:nvCxnSpPr>
          <p:cNvPr id="20" name="Straight Connector 19"/>
          <p:cNvCxnSpPr/>
          <p:nvPr/>
        </p:nvCxnSpPr>
        <p:spPr>
          <a:xfrm flipV="1">
            <a:off x="1527777" y="3372077"/>
            <a:ext cx="1769779" cy="437808"/>
          </a:xfrm>
          <a:prstGeom prst="line">
            <a:avLst/>
          </a:prstGeom>
          <a:ln>
            <a:solidFill>
              <a:schemeClr val="accent5"/>
            </a:solidFill>
            <a:prstDash val="dot"/>
            <a:headEnd type="none"/>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5354956" y="3372077"/>
            <a:ext cx="1693544" cy="437808"/>
          </a:xfrm>
          <a:prstGeom prst="straightConnector1">
            <a:avLst/>
          </a:prstGeom>
          <a:ln>
            <a:solidFill>
              <a:schemeClr val="accent5"/>
            </a:solidFill>
            <a:prstDash val="dot"/>
            <a:tailEnd type="arrow"/>
          </a:ln>
        </p:spPr>
        <p:style>
          <a:lnRef idx="2">
            <a:schemeClr val="accent1"/>
          </a:lnRef>
          <a:fillRef idx="0">
            <a:schemeClr val="accent1"/>
          </a:fillRef>
          <a:effectRef idx="1">
            <a:schemeClr val="accent1"/>
          </a:effectRef>
          <a:fontRef idx="minor">
            <a:schemeClr val="tx1"/>
          </a:fontRef>
        </p:style>
      </p:cxnSp>
      <p:sp>
        <p:nvSpPr>
          <p:cNvPr id="23" name="Process 22"/>
          <p:cNvSpPr/>
          <p:nvPr/>
        </p:nvSpPr>
        <p:spPr>
          <a:xfrm>
            <a:off x="3262119" y="2800577"/>
            <a:ext cx="2057400" cy="1143000"/>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solidFill>
                  <a:prstClr val="black"/>
                </a:solidFill>
                <a:latin typeface="Calibri"/>
              </a:rPr>
              <a:t>Positive  Rumination</a:t>
            </a:r>
          </a:p>
        </p:txBody>
      </p:sp>
      <p:sp>
        <p:nvSpPr>
          <p:cNvPr id="28" name="TextBox 27"/>
          <p:cNvSpPr txBox="1"/>
          <p:nvPr/>
        </p:nvSpPr>
        <p:spPr>
          <a:xfrm>
            <a:off x="2241960" y="3044297"/>
            <a:ext cx="695312" cy="553998"/>
          </a:xfrm>
          <a:prstGeom prst="rect">
            <a:avLst/>
          </a:prstGeom>
          <a:noFill/>
        </p:spPr>
        <p:txBody>
          <a:bodyPr wrap="square" rtlCol="0">
            <a:spAutoFit/>
          </a:bodyPr>
          <a:lstStyle/>
          <a:p>
            <a:pPr algn="ctr"/>
            <a:r>
              <a:rPr lang="en-US" sz="3000" b="1" dirty="0">
                <a:solidFill>
                  <a:srgbClr val="D16349"/>
                </a:solidFill>
                <a:latin typeface="Calibri"/>
              </a:rPr>
              <a:t>+</a:t>
            </a:r>
          </a:p>
        </p:txBody>
      </p:sp>
      <p:sp>
        <p:nvSpPr>
          <p:cNvPr id="31" name="TextBox 30"/>
          <p:cNvSpPr txBox="1"/>
          <p:nvPr/>
        </p:nvSpPr>
        <p:spPr>
          <a:xfrm>
            <a:off x="5764752" y="3040444"/>
            <a:ext cx="510095" cy="553998"/>
          </a:xfrm>
          <a:prstGeom prst="rect">
            <a:avLst/>
          </a:prstGeom>
          <a:noFill/>
        </p:spPr>
        <p:txBody>
          <a:bodyPr wrap="square" rtlCol="0">
            <a:spAutoFit/>
          </a:bodyPr>
          <a:lstStyle/>
          <a:p>
            <a:pPr algn="ctr"/>
            <a:r>
              <a:rPr lang="en-US" sz="3000" b="1" dirty="0">
                <a:solidFill>
                  <a:srgbClr val="D16349"/>
                </a:solidFill>
                <a:latin typeface="Calibri"/>
              </a:rPr>
              <a:t>+</a:t>
            </a:r>
          </a:p>
        </p:txBody>
      </p:sp>
      <p:sp>
        <p:nvSpPr>
          <p:cNvPr id="30" name="TextBox 29"/>
          <p:cNvSpPr txBox="1"/>
          <p:nvPr/>
        </p:nvSpPr>
        <p:spPr>
          <a:xfrm>
            <a:off x="426707" y="5510431"/>
            <a:ext cx="7761166" cy="640080"/>
          </a:xfrm>
          <a:prstGeom prst="rect">
            <a:avLst/>
          </a:prstGeom>
          <a:solidFill>
            <a:srgbClr val="BCD0BA"/>
          </a:solidFill>
          <a:ln>
            <a:noFill/>
          </a:ln>
        </p:spPr>
        <p:txBody>
          <a:bodyPr wrap="square" rtlCol="0">
            <a:spAutoFit/>
          </a:bodyPr>
          <a:lstStyle/>
          <a:p>
            <a:r>
              <a:rPr lang="en-US" sz="2700" dirty="0">
                <a:solidFill>
                  <a:prstClr val="black"/>
                </a:solidFill>
                <a:latin typeface="Calibri"/>
              </a:rPr>
              <a:t>Within-person indirect effect | </a:t>
            </a:r>
            <a:r>
              <a:rPr lang="en-US" sz="2700" b="1" dirty="0">
                <a:solidFill>
                  <a:prstClr val="black"/>
                </a:solidFill>
                <a:latin typeface="Calibri"/>
              </a:rPr>
              <a:t>Mediation </a:t>
            </a:r>
            <a:r>
              <a:rPr lang="en-US" sz="2700" b="1" dirty="0">
                <a:solidFill>
                  <a:srgbClr val="000000"/>
                </a:solidFill>
                <a:latin typeface="Calibri"/>
              </a:rPr>
              <a:t>Significant</a:t>
            </a:r>
          </a:p>
        </p:txBody>
      </p:sp>
    </p:spTree>
    <p:extLst>
      <p:ext uri="{BB962C8B-B14F-4D97-AF65-F5344CB8AC3E}">
        <p14:creationId xmlns:p14="http://schemas.microsoft.com/office/powerpoint/2010/main" val="420290086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mbria" panose="02040503050406030204" pitchFamily="18" charset="0"/>
              </a:rPr>
              <a:t>Jackson et al. (2021)</a:t>
            </a:r>
          </a:p>
        </p:txBody>
      </p:sp>
      <p:pic>
        <p:nvPicPr>
          <p:cNvPr id="4" name="Picture 3" descr="Text, letter&#10;&#10;Description automatically generated">
            <a:extLst>
              <a:ext uri="{FF2B5EF4-FFF2-40B4-BE49-F238E27FC236}">
                <a16:creationId xmlns:a16="http://schemas.microsoft.com/office/drawing/2014/main" id="{2E03EA48-3CB2-CF41-A238-E30D5325CA44}"/>
              </a:ext>
            </a:extLst>
          </p:cNvPr>
          <p:cNvPicPr>
            <a:picLocks noChangeAspect="1"/>
          </p:cNvPicPr>
          <p:nvPr/>
        </p:nvPicPr>
        <p:blipFill>
          <a:blip r:embed="rId3"/>
          <a:stretch>
            <a:fillRect/>
          </a:stretch>
        </p:blipFill>
        <p:spPr>
          <a:xfrm>
            <a:off x="547079" y="1417638"/>
            <a:ext cx="7530121" cy="682368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49274788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09201B"/>
        </a:solidFill>
        <a:effectLst/>
      </p:bgPr>
    </p:bg>
    <p:spTree>
      <p:nvGrpSpPr>
        <p:cNvPr id="1" name=""/>
        <p:cNvGrpSpPr/>
        <p:nvPr/>
      </p:nvGrpSpPr>
      <p:grpSpPr>
        <a:xfrm>
          <a:off x="0" y="0"/>
          <a:ext cx="0" cy="0"/>
          <a:chOff x="0" y="0"/>
          <a:chExt cx="0" cy="0"/>
        </a:xfrm>
      </p:grpSpPr>
      <p:pic>
        <p:nvPicPr>
          <p:cNvPr id="187" name="Asset 1.png" descr="Asset 1.png"/>
          <p:cNvPicPr>
            <a:picLocks noChangeAspect="1"/>
          </p:cNvPicPr>
          <p:nvPr/>
        </p:nvPicPr>
        <p:blipFill>
          <a:blip r:embed="rId3">
            <a:alphaModFix amt="50486"/>
          </a:blip>
          <a:srcRect l="169" t="10121" r="169" b="10121"/>
          <a:stretch>
            <a:fillRect/>
          </a:stretch>
        </p:blipFill>
        <p:spPr>
          <a:xfrm>
            <a:off x="-2737284" y="26409"/>
            <a:ext cx="12363883" cy="6954684"/>
          </a:xfrm>
          <a:prstGeom prst="rect">
            <a:avLst/>
          </a:prstGeom>
          <a:ln w="12700">
            <a:miter lim="400000"/>
          </a:ln>
        </p:spPr>
      </p:pic>
      <p:sp>
        <p:nvSpPr>
          <p:cNvPr id="188" name="Rectangle"/>
          <p:cNvSpPr/>
          <p:nvPr/>
        </p:nvSpPr>
        <p:spPr>
          <a:xfrm>
            <a:off x="622027" y="1596660"/>
            <a:ext cx="8521973" cy="820077"/>
          </a:xfrm>
          <a:prstGeom prst="rect">
            <a:avLst/>
          </a:prstGeom>
          <a:solidFill>
            <a:srgbClr val="14483D"/>
          </a:solidFill>
          <a:ln w="12700">
            <a:miter lim="400000"/>
          </a:ln>
        </p:spPr>
        <p:txBody>
          <a:bodyPr lIns="19050" tIns="19050" rIns="19050" bIns="19050" anchor="ctr"/>
          <a:lstStyle/>
          <a:p>
            <a:pPr algn="ctr" defTabSz="309563" hangingPunct="0">
              <a:defRPr sz="3200">
                <a:solidFill>
                  <a:srgbClr val="000000"/>
                </a:solidFill>
                <a:latin typeface="Helvetica Neue Medium"/>
                <a:ea typeface="Helvetica Neue Medium"/>
                <a:cs typeface="Helvetica Neue Medium"/>
                <a:sym typeface="Helvetica Neue Medium"/>
              </a:defRPr>
            </a:pPr>
            <a:endParaRPr sz="1200" kern="0">
              <a:solidFill>
                <a:srgbClr val="000000"/>
              </a:solidFill>
              <a:latin typeface="Helvetica Neue Medium"/>
              <a:ea typeface="Helvetica Neue Medium"/>
              <a:cs typeface="Helvetica Neue Medium"/>
              <a:sym typeface="Helvetica Neue Medium"/>
            </a:endParaRPr>
          </a:p>
        </p:txBody>
      </p:sp>
      <p:sp>
        <p:nvSpPr>
          <p:cNvPr id="190" name="Rectangle"/>
          <p:cNvSpPr/>
          <p:nvPr/>
        </p:nvSpPr>
        <p:spPr>
          <a:xfrm>
            <a:off x="622027" y="2416737"/>
            <a:ext cx="8521973" cy="2969453"/>
          </a:xfrm>
          <a:prstGeom prst="rect">
            <a:avLst/>
          </a:prstGeom>
          <a:solidFill>
            <a:srgbClr val="09201B"/>
          </a:solidFill>
          <a:ln w="12700">
            <a:miter lim="400000"/>
          </a:ln>
        </p:spPr>
        <p:txBody>
          <a:bodyPr lIns="19050" tIns="19050" rIns="19050" bIns="19050" anchor="ctr"/>
          <a:lstStyle/>
          <a:p>
            <a:pPr algn="ctr" defTabSz="309563" hangingPunct="0">
              <a:defRPr sz="3200">
                <a:solidFill>
                  <a:srgbClr val="000000"/>
                </a:solidFill>
                <a:latin typeface="Helvetica Neue Medium"/>
                <a:ea typeface="Helvetica Neue Medium"/>
                <a:cs typeface="Helvetica Neue Medium"/>
                <a:sym typeface="Helvetica Neue Medium"/>
              </a:defRPr>
            </a:pPr>
            <a:endParaRPr sz="1200" kern="0">
              <a:solidFill>
                <a:srgbClr val="000000"/>
              </a:solidFill>
              <a:latin typeface="Helvetica Neue Medium"/>
              <a:ea typeface="Helvetica Neue Medium"/>
              <a:cs typeface="Helvetica Neue Medium"/>
              <a:sym typeface="Helvetica Neue Medium"/>
            </a:endParaRPr>
          </a:p>
        </p:txBody>
      </p:sp>
      <p:sp>
        <p:nvSpPr>
          <p:cNvPr id="191" name="Circle"/>
          <p:cNvSpPr/>
          <p:nvPr/>
        </p:nvSpPr>
        <p:spPr>
          <a:xfrm>
            <a:off x="2223799" y="3067596"/>
            <a:ext cx="163649" cy="163649"/>
          </a:xfrm>
          <a:prstGeom prst="ellipse">
            <a:avLst/>
          </a:prstGeom>
          <a:solidFill>
            <a:srgbClr val="FFFFFF"/>
          </a:solidFill>
          <a:ln w="12700">
            <a:miter lim="400000"/>
          </a:ln>
        </p:spPr>
        <p:txBody>
          <a:bodyPr lIns="19050" tIns="19050" rIns="19050" bIns="19050" anchor="ctr"/>
          <a:lstStyle/>
          <a:p>
            <a:pPr algn="ctr" defTabSz="309563" hangingPunct="0">
              <a:defRPr sz="3200">
                <a:solidFill>
                  <a:srgbClr val="FFFFFF"/>
                </a:solidFill>
                <a:latin typeface="Helvetica Neue Medium"/>
                <a:ea typeface="Helvetica Neue Medium"/>
                <a:cs typeface="Helvetica Neue Medium"/>
                <a:sym typeface="Helvetica Neue Medium"/>
              </a:defRPr>
            </a:pPr>
            <a:endParaRPr sz="1200" kern="0">
              <a:solidFill>
                <a:srgbClr val="FFFFFF"/>
              </a:solidFill>
              <a:latin typeface="Helvetica Neue Medium"/>
              <a:ea typeface="Helvetica Neue Medium"/>
              <a:cs typeface="Helvetica Neue Medium"/>
              <a:sym typeface="Helvetica Neue Medium"/>
            </a:endParaRPr>
          </a:p>
        </p:txBody>
      </p:sp>
      <p:sp>
        <p:nvSpPr>
          <p:cNvPr id="192" name="Circle"/>
          <p:cNvSpPr/>
          <p:nvPr/>
        </p:nvSpPr>
        <p:spPr>
          <a:xfrm>
            <a:off x="2223799" y="3421927"/>
            <a:ext cx="163649" cy="163649"/>
          </a:xfrm>
          <a:prstGeom prst="ellipse">
            <a:avLst/>
          </a:prstGeom>
          <a:solidFill>
            <a:srgbClr val="FFFFFF"/>
          </a:solidFill>
          <a:ln w="12700">
            <a:miter lim="400000"/>
          </a:ln>
        </p:spPr>
        <p:txBody>
          <a:bodyPr lIns="19050" tIns="19050" rIns="19050" bIns="19050" anchor="ctr"/>
          <a:lstStyle/>
          <a:p>
            <a:pPr algn="ctr" defTabSz="309563" hangingPunct="0">
              <a:defRPr sz="3200">
                <a:solidFill>
                  <a:srgbClr val="FFFFFF"/>
                </a:solidFill>
                <a:latin typeface="Helvetica Neue Medium"/>
                <a:ea typeface="Helvetica Neue Medium"/>
                <a:cs typeface="Helvetica Neue Medium"/>
                <a:sym typeface="Helvetica Neue Medium"/>
              </a:defRPr>
            </a:pPr>
            <a:endParaRPr sz="1200" kern="0">
              <a:solidFill>
                <a:srgbClr val="FFFFFF"/>
              </a:solidFill>
              <a:latin typeface="Helvetica Neue Medium"/>
              <a:ea typeface="Helvetica Neue Medium"/>
              <a:cs typeface="Helvetica Neue Medium"/>
              <a:sym typeface="Helvetica Neue Medium"/>
            </a:endParaRPr>
          </a:p>
        </p:txBody>
      </p:sp>
      <p:sp>
        <p:nvSpPr>
          <p:cNvPr id="193" name="Circle"/>
          <p:cNvSpPr/>
          <p:nvPr/>
        </p:nvSpPr>
        <p:spPr>
          <a:xfrm>
            <a:off x="2236499" y="3776258"/>
            <a:ext cx="163649" cy="163649"/>
          </a:xfrm>
          <a:prstGeom prst="ellipse">
            <a:avLst/>
          </a:prstGeom>
          <a:solidFill>
            <a:srgbClr val="FFFFFF"/>
          </a:solidFill>
          <a:ln w="12700">
            <a:miter lim="400000"/>
          </a:ln>
        </p:spPr>
        <p:txBody>
          <a:bodyPr lIns="19050" tIns="19050" rIns="19050" bIns="19050" anchor="ctr"/>
          <a:lstStyle/>
          <a:p>
            <a:pPr algn="ctr" defTabSz="309563" hangingPunct="0">
              <a:defRPr sz="3200">
                <a:solidFill>
                  <a:srgbClr val="FFFFFF"/>
                </a:solidFill>
                <a:latin typeface="Helvetica Neue Medium"/>
                <a:ea typeface="Helvetica Neue Medium"/>
                <a:cs typeface="Helvetica Neue Medium"/>
                <a:sym typeface="Helvetica Neue Medium"/>
              </a:defRPr>
            </a:pPr>
            <a:endParaRPr sz="1200" kern="0">
              <a:solidFill>
                <a:srgbClr val="FFFFFF"/>
              </a:solidFill>
              <a:latin typeface="Helvetica Neue Medium"/>
              <a:ea typeface="Helvetica Neue Medium"/>
              <a:cs typeface="Helvetica Neue Medium"/>
              <a:sym typeface="Helvetica Neue Medium"/>
            </a:endParaRPr>
          </a:p>
        </p:txBody>
      </p:sp>
      <p:sp>
        <p:nvSpPr>
          <p:cNvPr id="194" name="Circle"/>
          <p:cNvSpPr/>
          <p:nvPr/>
        </p:nvSpPr>
        <p:spPr>
          <a:xfrm>
            <a:off x="2236499" y="4130588"/>
            <a:ext cx="163649" cy="163649"/>
          </a:xfrm>
          <a:prstGeom prst="ellipse">
            <a:avLst/>
          </a:prstGeom>
          <a:solidFill>
            <a:srgbClr val="FFFFFF"/>
          </a:solidFill>
          <a:ln w="12700">
            <a:miter lim="400000"/>
          </a:ln>
        </p:spPr>
        <p:txBody>
          <a:bodyPr lIns="19050" tIns="19050" rIns="19050" bIns="19050" anchor="ctr"/>
          <a:lstStyle/>
          <a:p>
            <a:pPr algn="ctr" defTabSz="309563" hangingPunct="0">
              <a:defRPr sz="3200">
                <a:solidFill>
                  <a:srgbClr val="FFFFFF"/>
                </a:solidFill>
                <a:latin typeface="Helvetica Neue Medium"/>
                <a:ea typeface="Helvetica Neue Medium"/>
                <a:cs typeface="Helvetica Neue Medium"/>
                <a:sym typeface="Helvetica Neue Medium"/>
              </a:defRPr>
            </a:pPr>
            <a:endParaRPr sz="1200" kern="0">
              <a:solidFill>
                <a:srgbClr val="FFFFFF"/>
              </a:solidFill>
              <a:latin typeface="Helvetica Neue Medium"/>
              <a:ea typeface="Helvetica Neue Medium"/>
              <a:cs typeface="Helvetica Neue Medium"/>
              <a:sym typeface="Helvetica Neue Medium"/>
            </a:endParaRPr>
          </a:p>
        </p:txBody>
      </p:sp>
      <p:sp>
        <p:nvSpPr>
          <p:cNvPr id="195" name="No clue, never heard of it"/>
          <p:cNvSpPr txBox="1"/>
          <p:nvPr/>
        </p:nvSpPr>
        <p:spPr>
          <a:xfrm>
            <a:off x="2571546" y="3049030"/>
            <a:ext cx="5933436" cy="3733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9050" tIns="19050" rIns="19050" bIns="19050">
            <a:spAutoFit/>
          </a:bodyPr>
          <a:lstStyle>
            <a:lvl1pPr algn="l">
              <a:defRPr sz="2900">
                <a:solidFill>
                  <a:srgbClr val="FFFFFF"/>
                </a:solidFill>
                <a:latin typeface="Helvetica Neue Light"/>
                <a:ea typeface="Helvetica Neue Light"/>
                <a:cs typeface="Helvetica Neue Light"/>
                <a:sym typeface="Helvetica Neue Light"/>
              </a:defRPr>
            </a:lvl1pPr>
          </a:lstStyle>
          <a:p>
            <a:pPr defTabSz="914377" hangingPunct="0"/>
            <a:r>
              <a:rPr lang="en-US" sz="1088" kern="0" dirty="0"/>
              <a:t>Not at all equipped</a:t>
            </a:r>
          </a:p>
          <a:p>
            <a:pPr defTabSz="914377" hangingPunct="0"/>
            <a:r>
              <a:rPr lang="en-US" sz="1088" kern="0" dirty="0"/>
              <a:t> </a:t>
            </a:r>
            <a:endParaRPr sz="1088" kern="0" dirty="0"/>
          </a:p>
        </p:txBody>
      </p:sp>
      <p:sp>
        <p:nvSpPr>
          <p:cNvPr id="196" name="I have heard it, but don't really know what it means (wouldn't be able to explain it to someone else)"/>
          <p:cNvSpPr txBox="1"/>
          <p:nvPr/>
        </p:nvSpPr>
        <p:spPr>
          <a:xfrm>
            <a:off x="2571546" y="3403360"/>
            <a:ext cx="5933436" cy="2058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9050" tIns="19050" rIns="19050" bIns="19050">
            <a:spAutoFit/>
          </a:bodyPr>
          <a:lstStyle>
            <a:lvl1pPr algn="l">
              <a:defRPr sz="2900">
                <a:solidFill>
                  <a:srgbClr val="FFFFFF"/>
                </a:solidFill>
                <a:latin typeface="Helvetica Neue Light"/>
                <a:ea typeface="Helvetica Neue Light"/>
                <a:cs typeface="Helvetica Neue Light"/>
                <a:sym typeface="Helvetica Neue Light"/>
              </a:defRPr>
            </a:lvl1pPr>
          </a:lstStyle>
          <a:p>
            <a:pPr defTabSz="914377" hangingPunct="0"/>
            <a:r>
              <a:rPr lang="en-US" sz="1088" kern="0" dirty="0"/>
              <a:t>Somewhat equipped</a:t>
            </a:r>
          </a:p>
        </p:txBody>
      </p:sp>
      <p:sp>
        <p:nvSpPr>
          <p:cNvPr id="197" name="Read an article/saw a clip/friend tried to explain (basic knowledge)"/>
          <p:cNvSpPr txBox="1"/>
          <p:nvPr/>
        </p:nvSpPr>
        <p:spPr>
          <a:xfrm>
            <a:off x="2584246" y="3757691"/>
            <a:ext cx="5933436" cy="2058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9050" tIns="19050" rIns="19050" bIns="19050">
            <a:spAutoFit/>
          </a:bodyPr>
          <a:lstStyle>
            <a:lvl1pPr algn="l">
              <a:defRPr sz="2900">
                <a:solidFill>
                  <a:srgbClr val="FFFFFF"/>
                </a:solidFill>
                <a:latin typeface="Helvetica Neue Light"/>
                <a:ea typeface="Helvetica Neue Light"/>
                <a:cs typeface="Helvetica Neue Light"/>
                <a:sym typeface="Helvetica Neue Light"/>
              </a:defRPr>
            </a:lvl1pPr>
          </a:lstStyle>
          <a:p>
            <a:pPr defTabSz="914377" hangingPunct="0"/>
            <a:r>
              <a:rPr lang="en-US" sz="1088" kern="0" dirty="0"/>
              <a:t>Mostly equipped</a:t>
            </a:r>
          </a:p>
        </p:txBody>
      </p:sp>
      <p:sp>
        <p:nvSpPr>
          <p:cNvPr id="198" name="Read a book/attended a training (moderate knowledge)"/>
          <p:cNvSpPr txBox="1"/>
          <p:nvPr/>
        </p:nvSpPr>
        <p:spPr>
          <a:xfrm>
            <a:off x="2584246" y="4112022"/>
            <a:ext cx="5933436" cy="2058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9050" tIns="19050" rIns="19050" bIns="19050">
            <a:spAutoFit/>
          </a:bodyPr>
          <a:lstStyle>
            <a:lvl1pPr algn="l">
              <a:defRPr sz="2900">
                <a:solidFill>
                  <a:srgbClr val="FFFFFF"/>
                </a:solidFill>
                <a:latin typeface="Helvetica Neue Light"/>
                <a:ea typeface="Helvetica Neue Light"/>
                <a:cs typeface="Helvetica Neue Light"/>
                <a:sym typeface="Helvetica Neue Light"/>
              </a:defRPr>
            </a:lvl1pPr>
          </a:lstStyle>
          <a:p>
            <a:pPr defTabSz="914377" hangingPunct="0"/>
            <a:r>
              <a:rPr lang="en-US" sz="1088" kern="0" dirty="0"/>
              <a:t>Totally equipped</a:t>
            </a:r>
          </a:p>
        </p:txBody>
      </p:sp>
      <p:sp>
        <p:nvSpPr>
          <p:cNvPr id="199" name="What is your level of familiarity with antiracism?"/>
          <p:cNvSpPr txBox="1"/>
          <p:nvPr/>
        </p:nvSpPr>
        <p:spPr>
          <a:xfrm>
            <a:off x="2223799" y="1695074"/>
            <a:ext cx="6513801" cy="62324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nchor="ctr">
            <a:spAutoFit/>
          </a:bodyPr>
          <a:lstStyle>
            <a:lvl1pPr algn="l">
              <a:defRPr sz="5600" b="1">
                <a:solidFill>
                  <a:srgbClr val="E59D00"/>
                </a:solidFill>
              </a:defRPr>
            </a:lvl1pPr>
          </a:lstStyle>
          <a:p>
            <a:pPr defTabSz="914377" hangingPunct="0"/>
            <a:r>
              <a:rPr lang="en-US" sz="1900" kern="0" dirty="0">
                <a:solidFill>
                  <a:schemeClr val="accent4">
                    <a:lumMod val="20000"/>
                    <a:lumOff val="80000"/>
                  </a:schemeClr>
                </a:solidFill>
                <a:latin typeface="Helvetica Neue"/>
                <a:ea typeface="Helvetica Neue"/>
                <a:cs typeface="Helvetica Neue"/>
                <a:sym typeface="Helvetica Neue"/>
              </a:rPr>
              <a:t>Poll 4. </a:t>
            </a:r>
            <a:r>
              <a:rPr lang="en-US" sz="1900" b="0" kern="0" dirty="0">
                <a:solidFill>
                  <a:schemeClr val="accent4">
                    <a:lumMod val="20000"/>
                    <a:lumOff val="80000"/>
                  </a:schemeClr>
                </a:solidFill>
                <a:latin typeface="Helvetica Neue"/>
                <a:ea typeface="Helvetica Neue"/>
                <a:cs typeface="Helvetica Neue"/>
                <a:sym typeface="Helvetica Neue"/>
              </a:rPr>
              <a:t>How equipped do you feel to assess and address the unique issues and barriers of Black LGBTQ+ people? </a:t>
            </a:r>
            <a:endParaRPr sz="1900" b="0" kern="0" dirty="0">
              <a:solidFill>
                <a:schemeClr val="accent4">
                  <a:lumMod val="20000"/>
                  <a:lumOff val="80000"/>
                </a:schemeClr>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14497585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0DC98EB-4DF1-7FA8-9196-92C57C60D270}"/>
              </a:ext>
            </a:extLst>
          </p:cNvPr>
          <p:cNvSpPr>
            <a:spLocks noGrp="1"/>
          </p:cNvSpPr>
          <p:nvPr>
            <p:ph type="title"/>
          </p:nvPr>
        </p:nvSpPr>
        <p:spPr>
          <a:xfrm>
            <a:off x="2203369" y="1320001"/>
            <a:ext cx="4737261" cy="542397"/>
          </a:xfrm>
        </p:spPr>
        <p:txBody>
          <a:bodyPr/>
          <a:lstStyle/>
          <a:p>
            <a:r>
              <a:rPr lang="en-US" dirty="0">
                <a:solidFill>
                  <a:srgbClr val="50FFFE"/>
                </a:solidFill>
              </a:rPr>
              <a:t>Very few people </a:t>
            </a:r>
            <a:r>
              <a:rPr lang="en-US" dirty="0"/>
              <a:t>get training in how to help Black LGBTQ+ patients navigate these issues. </a:t>
            </a:r>
            <a:br>
              <a:rPr lang="en-US" dirty="0"/>
            </a:br>
            <a:br>
              <a:rPr lang="en-US" dirty="0"/>
            </a:br>
            <a:r>
              <a:rPr lang="en-US" dirty="0"/>
              <a:t>What </a:t>
            </a:r>
            <a:r>
              <a:rPr lang="en-US" dirty="0">
                <a:solidFill>
                  <a:srgbClr val="50FFFE"/>
                </a:solidFill>
              </a:rPr>
              <a:t>considerations</a:t>
            </a:r>
            <a:r>
              <a:rPr lang="en-US" dirty="0"/>
              <a:t> and </a:t>
            </a:r>
            <a:r>
              <a:rPr lang="en-US" dirty="0">
                <a:solidFill>
                  <a:srgbClr val="50FFFE"/>
                </a:solidFill>
              </a:rPr>
              <a:t>strategies</a:t>
            </a:r>
            <a:r>
              <a:rPr lang="en-US" dirty="0"/>
              <a:t> have helped you with them? </a:t>
            </a:r>
          </a:p>
        </p:txBody>
      </p:sp>
    </p:spTree>
    <p:extLst>
      <p:ext uri="{BB962C8B-B14F-4D97-AF65-F5344CB8AC3E}">
        <p14:creationId xmlns:p14="http://schemas.microsoft.com/office/powerpoint/2010/main" val="212544799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07BF189C-3C92-4640-800F-B0837E7435A4}"/>
              </a:ext>
            </a:extLst>
          </p:cNvPr>
          <p:cNvSpPr>
            <a:spLocks noGrp="1"/>
          </p:cNvSpPr>
          <p:nvPr>
            <p:ph sz="quarter" idx="10"/>
          </p:nvPr>
        </p:nvSpPr>
        <p:spPr>
          <a:xfrm>
            <a:off x="457200" y="1713729"/>
            <a:ext cx="8152510" cy="4635987"/>
          </a:xfrm>
        </p:spPr>
        <p:txBody>
          <a:bodyPr anchor="t"/>
          <a:lstStyle/>
          <a:p>
            <a:pPr marL="571500" lvl="0" indent="-457200" defTabSz="914400">
              <a:lnSpc>
                <a:spcPct val="110000"/>
              </a:lnSpc>
              <a:spcBef>
                <a:spcPct val="20000"/>
              </a:spcBef>
              <a:buClr>
                <a:srgbClr val="D16349"/>
              </a:buClr>
              <a:buFont typeface="+mj-lt"/>
              <a:buAutoNum type="arabicPeriod"/>
            </a:pPr>
            <a:r>
              <a:rPr lang="en-US" sz="2500" b="1" dirty="0">
                <a:solidFill>
                  <a:srgbClr val="D16349"/>
                </a:solidFill>
                <a:sym typeface="Wingdings"/>
              </a:rPr>
              <a:t>MINORITY POPULATIONS &amp; MENTAL HEALTH</a:t>
            </a:r>
          </a:p>
          <a:p>
            <a:pPr marL="1028700" lvl="1" indent="-457200" defTabSz="914400">
              <a:lnSpc>
                <a:spcPct val="110000"/>
              </a:lnSpc>
              <a:spcBef>
                <a:spcPct val="20000"/>
              </a:spcBef>
              <a:buClr>
                <a:srgbClr val="D16349"/>
              </a:buClr>
              <a:buFont typeface="Arial"/>
              <a:buChar char="•"/>
            </a:pPr>
            <a:r>
              <a:rPr lang="en-US" sz="2000" dirty="0">
                <a:sym typeface="Wingdings"/>
              </a:rPr>
              <a:t>Driven by pathology  Driven by environmental stressors</a:t>
            </a:r>
          </a:p>
          <a:p>
            <a:pPr marL="1028700" lvl="1" indent="-457200" defTabSz="914400">
              <a:lnSpc>
                <a:spcPct val="110000"/>
              </a:lnSpc>
              <a:spcBef>
                <a:spcPct val="20000"/>
              </a:spcBef>
              <a:buClr>
                <a:srgbClr val="D16349"/>
              </a:buClr>
              <a:buFont typeface="Arial"/>
              <a:buChar char="•"/>
            </a:pPr>
            <a:endParaRPr lang="en-US" sz="2000" dirty="0">
              <a:solidFill>
                <a:prstClr val="black"/>
              </a:solidFill>
              <a:sym typeface="Wingdings"/>
            </a:endParaRPr>
          </a:p>
          <a:p>
            <a:pPr marL="571500" indent="-457200" defTabSz="914400">
              <a:lnSpc>
                <a:spcPct val="110000"/>
              </a:lnSpc>
              <a:spcBef>
                <a:spcPct val="20000"/>
              </a:spcBef>
              <a:buClr>
                <a:srgbClr val="D16349"/>
              </a:buClr>
              <a:buFont typeface="+mj-lt"/>
              <a:buAutoNum type="arabicPeriod"/>
            </a:pPr>
            <a:r>
              <a:rPr lang="en-US" sz="2500" b="1" dirty="0">
                <a:solidFill>
                  <a:srgbClr val="D16349"/>
                </a:solidFill>
                <a:sym typeface="Wingdings"/>
              </a:rPr>
              <a:t>CONCEPTUALIZING IDENTITY &amp; DIFFERENCE</a:t>
            </a:r>
          </a:p>
          <a:p>
            <a:pPr marL="1028700" lvl="1" indent="-457200" defTabSz="914400">
              <a:lnSpc>
                <a:spcPct val="110000"/>
              </a:lnSpc>
              <a:spcBef>
                <a:spcPct val="20000"/>
              </a:spcBef>
              <a:buClr>
                <a:srgbClr val="D16349"/>
              </a:buClr>
              <a:buFont typeface="Arial"/>
              <a:buChar char="•"/>
            </a:pPr>
            <a:r>
              <a:rPr lang="en-US" sz="2000" dirty="0">
                <a:sym typeface="Wingdings"/>
              </a:rPr>
              <a:t>Single-identity  Multiple identities  Intersectionality</a:t>
            </a:r>
          </a:p>
          <a:p>
            <a:pPr marL="1028700" lvl="1" indent="-457200" defTabSz="914400">
              <a:lnSpc>
                <a:spcPct val="110000"/>
              </a:lnSpc>
              <a:spcBef>
                <a:spcPct val="20000"/>
              </a:spcBef>
              <a:buClr>
                <a:srgbClr val="D16349"/>
              </a:buClr>
              <a:buFont typeface="Arial"/>
              <a:buChar char="•"/>
            </a:pPr>
            <a:endParaRPr lang="en-US" sz="2000" dirty="0">
              <a:sym typeface="Wingdings"/>
            </a:endParaRPr>
          </a:p>
          <a:p>
            <a:pPr marL="571500" indent="-457200" defTabSz="914400">
              <a:lnSpc>
                <a:spcPct val="110000"/>
              </a:lnSpc>
              <a:spcBef>
                <a:spcPct val="20000"/>
              </a:spcBef>
              <a:buClr>
                <a:srgbClr val="D16349"/>
              </a:buClr>
              <a:buFont typeface="+mj-lt"/>
              <a:buAutoNum type="arabicPeriod"/>
            </a:pPr>
            <a:r>
              <a:rPr lang="en-US" sz="2500" b="1" dirty="0">
                <a:solidFill>
                  <a:schemeClr val="accent1"/>
                </a:solidFill>
              </a:rPr>
              <a:t>TRAINING GOALS</a:t>
            </a:r>
          </a:p>
          <a:p>
            <a:pPr marL="1028700" lvl="1" indent="-457200" defTabSz="914400">
              <a:lnSpc>
                <a:spcPct val="110000"/>
              </a:lnSpc>
              <a:spcBef>
                <a:spcPct val="20000"/>
              </a:spcBef>
              <a:buClr>
                <a:srgbClr val="D16349"/>
              </a:buClr>
              <a:buFont typeface="Arial"/>
              <a:buChar char="•"/>
            </a:pPr>
            <a:r>
              <a:rPr lang="en-US" sz="2000" dirty="0"/>
              <a:t>Cultural competency (content) </a:t>
            </a:r>
            <a:r>
              <a:rPr lang="en-US" sz="2000" dirty="0">
                <a:sym typeface="Wingdings"/>
              </a:rPr>
              <a:t>+ Cultural humility (process)</a:t>
            </a:r>
          </a:p>
          <a:p>
            <a:pPr marL="571500" lvl="0" indent="-457200" defTabSz="914400">
              <a:lnSpc>
                <a:spcPct val="200000"/>
              </a:lnSpc>
              <a:spcBef>
                <a:spcPct val="20000"/>
              </a:spcBef>
              <a:buClr>
                <a:srgbClr val="D16349"/>
              </a:buClr>
              <a:buFont typeface="+mj-lt"/>
              <a:buAutoNum type="arabicPeriod"/>
            </a:pPr>
            <a:endParaRPr lang="en-US" sz="2000" dirty="0">
              <a:solidFill>
                <a:prstClr val="black"/>
              </a:solidFill>
              <a:sym typeface="Wingdings"/>
            </a:endParaRPr>
          </a:p>
          <a:p>
            <a:pPr marL="285750" indent="-285750">
              <a:buFont typeface="Arial"/>
              <a:buChar char="•"/>
            </a:pPr>
            <a:endParaRPr lang="en-US" sz="2000" dirty="0">
              <a:solidFill>
                <a:srgbClr val="000000"/>
              </a:solidFill>
              <a:latin typeface="Calibri (body)"/>
              <a:cs typeface="Calibri (body)"/>
            </a:endParaRPr>
          </a:p>
        </p:txBody>
      </p:sp>
      <p:sp>
        <p:nvSpPr>
          <p:cNvPr id="7" name="Title 6"/>
          <p:cNvSpPr>
            <a:spLocks noGrp="1"/>
          </p:cNvSpPr>
          <p:nvPr>
            <p:ph type="title"/>
          </p:nvPr>
        </p:nvSpPr>
        <p:spPr/>
        <p:txBody>
          <a:bodyPr/>
          <a:lstStyle/>
          <a:p>
            <a:r>
              <a:rPr lang="en-US" dirty="0"/>
              <a:t>Stigma &amp; Therapy: Three shifts</a:t>
            </a:r>
          </a:p>
        </p:txBody>
      </p:sp>
      <p:sp>
        <p:nvSpPr>
          <p:cNvPr id="2" name="Donut 1"/>
          <p:cNvSpPr/>
          <p:nvPr/>
        </p:nvSpPr>
        <p:spPr>
          <a:xfrm>
            <a:off x="3592352" y="2161160"/>
            <a:ext cx="4160665" cy="589409"/>
          </a:xfrm>
          <a:prstGeom prst="donut">
            <a:avLst>
              <a:gd name="adj" fmla="val 5329"/>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Donut 5"/>
          <p:cNvSpPr/>
          <p:nvPr/>
        </p:nvSpPr>
        <p:spPr>
          <a:xfrm>
            <a:off x="5309389" y="3380104"/>
            <a:ext cx="2268222" cy="701674"/>
          </a:xfrm>
          <a:prstGeom prst="donut">
            <a:avLst>
              <a:gd name="adj" fmla="val 5329"/>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Donut 7"/>
          <p:cNvSpPr/>
          <p:nvPr/>
        </p:nvSpPr>
        <p:spPr>
          <a:xfrm>
            <a:off x="1283984" y="4662203"/>
            <a:ext cx="6672509" cy="701674"/>
          </a:xfrm>
          <a:prstGeom prst="donut">
            <a:avLst>
              <a:gd name="adj" fmla="val 5329"/>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2214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6" end="6"/>
                                            </p:txEl>
                                          </p:spTgt>
                                        </p:tgtEl>
                                        <p:attrNameLst>
                                          <p:attrName>style.visibility</p:attrName>
                                        </p:attrNameLst>
                                      </p:cBhvr>
                                      <p:to>
                                        <p:strVal val="visible"/>
                                      </p:to>
                                    </p:set>
                                    <p:animEffect transition="in" filter="fade">
                                      <p:cBhvr>
                                        <p:cTn id="7" dur="500"/>
                                        <p:tgtEl>
                                          <p:spTgt spid="5">
                                            <p:txEl>
                                              <p:pRg st="6" end="6"/>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7" end="7"/>
                                            </p:txEl>
                                          </p:spTgt>
                                        </p:tgtEl>
                                        <p:attrNameLst>
                                          <p:attrName>style.visibility</p:attrName>
                                        </p:attrNameLst>
                                      </p:cBhvr>
                                      <p:to>
                                        <p:strVal val="visible"/>
                                      </p:to>
                                    </p:set>
                                    <p:animEffect transition="in" filter="fade">
                                      <p:cBhvr>
                                        <p:cTn id="10" dur="500"/>
                                        <p:tgtEl>
                                          <p:spTgt spid="5">
                                            <p:txEl>
                                              <p:pRg st="7" end="7"/>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dissolv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Competence + Humility?</a:t>
            </a:r>
          </a:p>
        </p:txBody>
      </p:sp>
      <p:sp>
        <p:nvSpPr>
          <p:cNvPr id="3" name="Content Placeholder 2"/>
          <p:cNvSpPr>
            <a:spLocks noGrp="1"/>
          </p:cNvSpPr>
          <p:nvPr>
            <p:ph idx="1"/>
          </p:nvPr>
        </p:nvSpPr>
        <p:spPr>
          <a:xfrm>
            <a:off x="457199" y="1600200"/>
            <a:ext cx="7761715" cy="4800600"/>
          </a:xfrm>
        </p:spPr>
        <p:txBody>
          <a:bodyPr>
            <a:normAutofit fontScale="92500" lnSpcReduction="10000"/>
          </a:bodyPr>
          <a:lstStyle/>
          <a:p>
            <a:pPr marL="114300" indent="0">
              <a:buNone/>
            </a:pPr>
            <a:r>
              <a:rPr lang="en-US" b="1" dirty="0">
                <a:solidFill>
                  <a:schemeClr val="accent1"/>
                </a:solidFill>
              </a:rPr>
              <a:t>CULTURAL COMPETENCE</a:t>
            </a:r>
          </a:p>
          <a:p>
            <a:r>
              <a:rPr lang="en-US" b="1" u="sng" dirty="0"/>
              <a:t>Goal</a:t>
            </a:r>
            <a:r>
              <a:rPr lang="en-US" dirty="0"/>
              <a:t>: To build an understanding of various marginalized populations to better and more appropriately provide culturally-relevant services</a:t>
            </a:r>
          </a:p>
          <a:p>
            <a:r>
              <a:rPr lang="en-US" b="1" u="sng" dirty="0"/>
              <a:t>Skills</a:t>
            </a:r>
            <a:r>
              <a:rPr lang="en-US" dirty="0"/>
              <a:t>: Knowledge; Training; Expertise</a:t>
            </a:r>
          </a:p>
          <a:p>
            <a:r>
              <a:rPr lang="en-US" b="1" u="sng" dirty="0"/>
              <a:t>Stance:</a:t>
            </a:r>
            <a:r>
              <a:rPr lang="en-US" b="1" dirty="0"/>
              <a:t> </a:t>
            </a:r>
            <a:r>
              <a:rPr lang="en-US" dirty="0"/>
              <a:t>Primary prevention</a:t>
            </a:r>
            <a:endParaRPr lang="en-US" u="sng" dirty="0"/>
          </a:p>
          <a:p>
            <a:r>
              <a:rPr lang="en-US" b="1" u="sng" dirty="0"/>
              <a:t>Challenge</a:t>
            </a:r>
            <a:r>
              <a:rPr lang="en-US" dirty="0"/>
              <a:t>: No one size fits all; Can lead to stereotypes; Never ending</a:t>
            </a:r>
          </a:p>
          <a:p>
            <a:pPr marL="114300" indent="0">
              <a:buNone/>
            </a:pPr>
            <a:endParaRPr lang="en-US" dirty="0"/>
          </a:p>
          <a:p>
            <a:pPr marL="114300" indent="0">
              <a:buNone/>
            </a:pPr>
            <a:r>
              <a:rPr lang="en-US" b="1" dirty="0">
                <a:solidFill>
                  <a:srgbClr val="D16349"/>
                </a:solidFill>
              </a:rPr>
              <a:t>CULTURAL HUMILITY</a:t>
            </a:r>
          </a:p>
          <a:p>
            <a:r>
              <a:rPr lang="en-US" b="1" u="sng" dirty="0"/>
              <a:t>Goal</a:t>
            </a:r>
            <a:r>
              <a:rPr lang="en-US" dirty="0"/>
              <a:t>: To intentionally rely upon facilitate personal reflection and real-time around culture in order to increase psychotherapists ability to handle culturally-relevant moments in treatment</a:t>
            </a:r>
          </a:p>
          <a:p>
            <a:r>
              <a:rPr lang="en-US" b="1" u="sng" dirty="0"/>
              <a:t>Skills</a:t>
            </a:r>
            <a:r>
              <a:rPr lang="en-US" dirty="0"/>
              <a:t>: Introspection; Curiosity; Co-learning; Flexibility</a:t>
            </a:r>
          </a:p>
          <a:p>
            <a:r>
              <a:rPr lang="en-US" b="1" u="sng" dirty="0"/>
              <a:t>Stance</a:t>
            </a:r>
            <a:r>
              <a:rPr lang="en-US" u="sng" dirty="0"/>
              <a:t>:</a:t>
            </a:r>
            <a:r>
              <a:rPr lang="en-US" dirty="0"/>
              <a:t> Secondary prevention </a:t>
            </a:r>
          </a:p>
          <a:p>
            <a:r>
              <a:rPr lang="en-US" b="1" u="sng" dirty="0"/>
              <a:t>Challenge</a:t>
            </a:r>
            <a:r>
              <a:rPr lang="en-US" dirty="0"/>
              <a:t>: Public learning; Disrupts expert status; Never ending</a:t>
            </a:r>
          </a:p>
          <a:p>
            <a:endParaRPr lang="en-US" dirty="0"/>
          </a:p>
          <a:p>
            <a:endParaRPr lang="en-US" dirty="0"/>
          </a:p>
          <a:p>
            <a:endParaRPr lang="en-US" dirty="0"/>
          </a:p>
        </p:txBody>
      </p:sp>
    </p:spTree>
    <p:extLst>
      <p:ext uri="{BB962C8B-B14F-4D97-AF65-F5344CB8AC3E}">
        <p14:creationId xmlns:p14="http://schemas.microsoft.com/office/powerpoint/2010/main" val="2120609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500"/>
                                        <p:tgtEl>
                                          <p:spTgt spid="3">
                                            <p:txEl>
                                              <p:pRg st="6" end="6"/>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7" end="7"/>
                                            </p:txEl>
                                          </p:spTgt>
                                        </p:tgtEl>
                                        <p:attrNameLst>
                                          <p:attrName>style.visibility</p:attrName>
                                        </p:attrNameLst>
                                      </p:cBhvr>
                                      <p:to>
                                        <p:strVal val="visible"/>
                                      </p:to>
                                    </p:set>
                                    <p:animEffect transition="in" filter="fade">
                                      <p:cBhvr>
                                        <p:cTn id="10" dur="500"/>
                                        <p:tgtEl>
                                          <p:spTgt spid="3">
                                            <p:txEl>
                                              <p:pRg st="7" end="7"/>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animEffect transition="in" filter="fade">
                                      <p:cBhvr>
                                        <p:cTn id="13" dur="500"/>
                                        <p:tgtEl>
                                          <p:spTgt spid="3">
                                            <p:txEl>
                                              <p:pRg st="8" end="8"/>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9" end="9"/>
                                            </p:txEl>
                                          </p:spTgt>
                                        </p:tgtEl>
                                        <p:attrNameLst>
                                          <p:attrName>style.visibility</p:attrName>
                                        </p:attrNameLst>
                                      </p:cBhvr>
                                      <p:to>
                                        <p:strVal val="visible"/>
                                      </p:to>
                                    </p:set>
                                    <p:animEffect transition="in" filter="fade">
                                      <p:cBhvr>
                                        <p:cTn id="16" dur="500"/>
                                        <p:tgtEl>
                                          <p:spTgt spid="3">
                                            <p:txEl>
                                              <p:pRg st="9" end="9"/>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animEffect transition="in" filter="fade">
                                      <p:cBhvr>
                                        <p:cTn id="19"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07BF189C-3C92-4640-800F-B0837E7435A4}"/>
              </a:ext>
            </a:extLst>
          </p:cNvPr>
          <p:cNvSpPr>
            <a:spLocks noGrp="1"/>
          </p:cNvSpPr>
          <p:nvPr>
            <p:ph sz="quarter" idx="10"/>
          </p:nvPr>
        </p:nvSpPr>
        <p:spPr>
          <a:xfrm>
            <a:off x="457199" y="1417638"/>
            <a:ext cx="7681715" cy="5440362"/>
          </a:xfrm>
        </p:spPr>
        <p:txBody>
          <a:bodyPr anchor="t"/>
          <a:lstStyle/>
          <a:p>
            <a:r>
              <a:rPr lang="en-US" sz="2000" dirty="0">
                <a:solidFill>
                  <a:schemeClr val="tx1"/>
                </a:solidFill>
                <a:latin typeface="Calibri (body)"/>
                <a:cs typeface="Calibri (body)"/>
              </a:rPr>
              <a:t>A way of inviting information about identity/intersectional experiences</a:t>
            </a:r>
            <a:r>
              <a:rPr lang="mr-IN" sz="2000" dirty="0">
                <a:solidFill>
                  <a:schemeClr val="tx1"/>
                </a:solidFill>
                <a:latin typeface="Calibri (body)"/>
                <a:cs typeface="Calibri (body)"/>
              </a:rPr>
              <a:t>…</a:t>
            </a:r>
            <a:endParaRPr lang="en-US" sz="2000" dirty="0">
              <a:solidFill>
                <a:schemeClr val="tx1"/>
              </a:solidFill>
              <a:latin typeface="Calibri (body)"/>
              <a:cs typeface="Calibri (body)"/>
            </a:endParaRPr>
          </a:p>
          <a:p>
            <a:endParaRPr lang="en-US" b="1" dirty="0">
              <a:solidFill>
                <a:schemeClr val="accent1"/>
              </a:solidFill>
              <a:latin typeface="Calibri (body)"/>
              <a:cs typeface="Calibri (body)"/>
            </a:endParaRPr>
          </a:p>
          <a:p>
            <a:pPr marL="285750" indent="-285750">
              <a:buFont typeface="Arial"/>
              <a:buChar char="•"/>
            </a:pPr>
            <a:r>
              <a:rPr lang="en-US" sz="2000" b="1" u="sng" dirty="0">
                <a:solidFill>
                  <a:schemeClr val="accent1"/>
                </a:solidFill>
                <a:latin typeface="Calibri (body)"/>
                <a:cs typeface="Calibri (body)"/>
              </a:rPr>
              <a:t>Step 1:</a:t>
            </a:r>
            <a:r>
              <a:rPr lang="en-US" sz="2000" b="1" dirty="0">
                <a:solidFill>
                  <a:srgbClr val="000000"/>
                </a:solidFill>
                <a:latin typeface="Calibri (body)"/>
                <a:cs typeface="Calibri (body)"/>
              </a:rPr>
              <a:t> Depersonalize </a:t>
            </a:r>
          </a:p>
          <a:p>
            <a:pPr marL="742950" lvl="1" indent="-285750">
              <a:buFont typeface="Arial"/>
              <a:buChar char="•"/>
            </a:pPr>
            <a:r>
              <a:rPr lang="en-US" sz="2000" dirty="0">
                <a:solidFill>
                  <a:schemeClr val="tx1"/>
                </a:solidFill>
                <a:latin typeface="Calibri (body)"/>
                <a:cs typeface="Calibri (body)"/>
              </a:rPr>
              <a:t>to acknowledge you don’t know their experience</a:t>
            </a:r>
          </a:p>
          <a:p>
            <a:pPr marL="742950" lvl="1" indent="-285750">
              <a:buFont typeface="Arial"/>
              <a:buChar char="•"/>
            </a:pPr>
            <a:r>
              <a:rPr lang="en-US" sz="2000" dirty="0">
                <a:solidFill>
                  <a:schemeClr val="tx1"/>
                </a:solidFill>
                <a:latin typeface="Calibri (body)"/>
                <a:cs typeface="Calibri (body)"/>
              </a:rPr>
              <a:t>to give them full agency to define their experience</a:t>
            </a:r>
          </a:p>
          <a:p>
            <a:pPr marL="285750" indent="-285750">
              <a:buFont typeface="Arial"/>
              <a:buChar char="•"/>
            </a:pPr>
            <a:endParaRPr lang="en-US" dirty="0">
              <a:solidFill>
                <a:schemeClr val="tx1"/>
              </a:solidFill>
              <a:latin typeface="Calibri (body)"/>
              <a:cs typeface="Calibri (body)"/>
            </a:endParaRPr>
          </a:p>
          <a:p>
            <a:pPr marL="285750" indent="-285750">
              <a:buFont typeface="Arial"/>
              <a:buChar char="•"/>
            </a:pPr>
            <a:r>
              <a:rPr lang="en-US" sz="2000" b="1" u="sng" dirty="0">
                <a:solidFill>
                  <a:schemeClr val="accent5">
                    <a:lumMod val="75000"/>
                  </a:schemeClr>
                </a:solidFill>
                <a:latin typeface="Calibri (body)"/>
                <a:cs typeface="Calibri (body)"/>
              </a:rPr>
              <a:t>Step 2:</a:t>
            </a:r>
            <a:r>
              <a:rPr lang="en-US" sz="2000" b="1" dirty="0">
                <a:solidFill>
                  <a:srgbClr val="000000"/>
                </a:solidFill>
                <a:latin typeface="Calibri (body)"/>
                <a:cs typeface="Calibri (body)"/>
              </a:rPr>
              <a:t> Anchor with opposite experiences/perspectives  </a:t>
            </a:r>
          </a:p>
          <a:p>
            <a:pPr marL="742950" lvl="1" indent="-285750">
              <a:buFont typeface="Arial"/>
              <a:buChar char="•"/>
            </a:pPr>
            <a:r>
              <a:rPr lang="en-US" sz="2000" dirty="0">
                <a:solidFill>
                  <a:schemeClr val="tx1"/>
                </a:solidFill>
                <a:latin typeface="Calibri (body)"/>
                <a:cs typeface="Calibri (body)"/>
              </a:rPr>
              <a:t>to reduce pressure, avoid stereotyping, and normalize </a:t>
            </a:r>
          </a:p>
          <a:p>
            <a:pPr marL="742950" lvl="1" indent="-285750">
              <a:buFont typeface="Arial"/>
              <a:buChar char="•"/>
            </a:pPr>
            <a:r>
              <a:rPr lang="en-US" sz="2000" dirty="0">
                <a:latin typeface="Calibri (body)"/>
                <a:cs typeface="Calibri (body)"/>
              </a:rPr>
              <a:t>you’ve got to sell it</a:t>
            </a:r>
            <a:endParaRPr lang="en-US" sz="2000" dirty="0">
              <a:solidFill>
                <a:schemeClr val="tx1"/>
              </a:solidFill>
              <a:latin typeface="Calibri (body)"/>
              <a:cs typeface="Calibri (body)"/>
            </a:endParaRPr>
          </a:p>
          <a:p>
            <a:pPr marL="285750" indent="-285750">
              <a:buFont typeface="Arial"/>
              <a:buChar char="•"/>
            </a:pPr>
            <a:endParaRPr lang="en-US" dirty="0">
              <a:solidFill>
                <a:schemeClr val="tx1"/>
              </a:solidFill>
              <a:latin typeface="Calibri (body)"/>
              <a:cs typeface="Calibri (body)"/>
            </a:endParaRPr>
          </a:p>
          <a:p>
            <a:pPr marL="285750" indent="-285750">
              <a:buFont typeface="Arial"/>
              <a:buChar char="•"/>
            </a:pPr>
            <a:r>
              <a:rPr lang="en-US" sz="2000" b="1" u="sng" dirty="0">
                <a:solidFill>
                  <a:schemeClr val="bg2">
                    <a:lumMod val="50000"/>
                  </a:schemeClr>
                </a:solidFill>
                <a:latin typeface="Calibri (body)"/>
                <a:cs typeface="Calibri (body)"/>
              </a:rPr>
              <a:t>Step 3:</a:t>
            </a:r>
            <a:r>
              <a:rPr lang="en-US" sz="2000" b="1" dirty="0">
                <a:solidFill>
                  <a:srgbClr val="000000"/>
                </a:solidFill>
                <a:latin typeface="Calibri (body)"/>
                <a:cs typeface="Calibri (body)"/>
              </a:rPr>
              <a:t> Leave open-ended </a:t>
            </a:r>
          </a:p>
          <a:p>
            <a:pPr marL="742950" lvl="1" indent="-285750">
              <a:buFont typeface="Arial"/>
              <a:buChar char="•"/>
            </a:pPr>
            <a:r>
              <a:rPr lang="en-US" sz="2000" dirty="0">
                <a:solidFill>
                  <a:schemeClr val="tx1"/>
                </a:solidFill>
                <a:latin typeface="Calibri (body)"/>
                <a:cs typeface="Calibri (body)"/>
              </a:rPr>
              <a:t>to invite details</a:t>
            </a:r>
          </a:p>
          <a:p>
            <a:pPr marL="742950" lvl="1" indent="-285750">
              <a:buFont typeface="Arial"/>
              <a:buChar char="•"/>
            </a:pPr>
            <a:r>
              <a:rPr lang="en-US" sz="2000" dirty="0">
                <a:latin typeface="Calibri (body)"/>
                <a:cs typeface="Calibri (body)"/>
              </a:rPr>
              <a:t>to reflect curiosity</a:t>
            </a:r>
          </a:p>
          <a:p>
            <a:endParaRPr lang="en-US" dirty="0">
              <a:solidFill>
                <a:schemeClr val="tx1"/>
              </a:solidFill>
              <a:latin typeface="Calibri (body)"/>
              <a:cs typeface="Calibri (body)"/>
            </a:endParaRPr>
          </a:p>
          <a:p>
            <a:r>
              <a:rPr lang="en-US" sz="2400" i="1" dirty="0">
                <a:solidFill>
                  <a:srgbClr val="D16349"/>
                </a:solidFill>
                <a:latin typeface="Calibri (body)"/>
                <a:cs typeface="Calibri (body)"/>
              </a:rPr>
              <a:t>“</a:t>
            </a:r>
            <a:r>
              <a:rPr lang="mr-IN" sz="2400" i="1" dirty="0">
                <a:solidFill>
                  <a:srgbClr val="D16349"/>
                </a:solidFill>
                <a:latin typeface="Calibri (body)"/>
                <a:cs typeface="Calibri (body)"/>
              </a:rPr>
              <a:t>…</a:t>
            </a:r>
            <a:r>
              <a:rPr lang="en-US" sz="2400" i="1" dirty="0">
                <a:solidFill>
                  <a:srgbClr val="D16349"/>
                </a:solidFill>
                <a:latin typeface="Calibri (body)"/>
                <a:cs typeface="Calibri (body)"/>
              </a:rPr>
              <a:t>I know some [insert group] </a:t>
            </a:r>
            <a:r>
              <a:rPr lang="en-US" sz="2400" i="1" dirty="0">
                <a:solidFill>
                  <a:srgbClr val="648C61"/>
                </a:solidFill>
                <a:latin typeface="Calibri (body)"/>
                <a:cs typeface="Calibri (body)"/>
              </a:rPr>
              <a:t>[insert cultural competence about group experience, challenge, struggle], whereas other [insert opposite experience]. </a:t>
            </a:r>
            <a:r>
              <a:rPr lang="en-US" sz="2400" i="1" dirty="0">
                <a:solidFill>
                  <a:schemeClr val="bg2">
                    <a:lumMod val="50000"/>
                  </a:schemeClr>
                </a:solidFill>
                <a:latin typeface="Calibri (body)"/>
                <a:cs typeface="Calibri (body)"/>
              </a:rPr>
              <a:t>What’s it like for you?”</a:t>
            </a:r>
          </a:p>
          <a:p>
            <a:endParaRPr lang="en-US" sz="1400" dirty="0">
              <a:solidFill>
                <a:schemeClr val="tx1"/>
              </a:solidFill>
              <a:latin typeface="Calibri (body)"/>
              <a:cs typeface="Calibri (body)"/>
            </a:endParaRPr>
          </a:p>
          <a:p>
            <a:pPr marL="742950" lvl="1" indent="-285750">
              <a:buFont typeface="Arial"/>
              <a:buChar char="•"/>
            </a:pPr>
            <a:endParaRPr lang="en-US" sz="2000" dirty="0">
              <a:solidFill>
                <a:schemeClr val="tx1"/>
              </a:solidFill>
              <a:latin typeface="Calibri (body)"/>
              <a:cs typeface="Calibri (body)"/>
            </a:endParaRPr>
          </a:p>
          <a:p>
            <a:pPr marL="285750" indent="-285750">
              <a:buFont typeface="Arial"/>
              <a:buChar char="•"/>
            </a:pPr>
            <a:endParaRPr lang="en-US" sz="2000" dirty="0">
              <a:solidFill>
                <a:schemeClr val="tx1"/>
              </a:solidFill>
              <a:latin typeface="Calibri (body)"/>
              <a:cs typeface="Calibri (body)"/>
            </a:endParaRPr>
          </a:p>
        </p:txBody>
      </p:sp>
      <p:sp>
        <p:nvSpPr>
          <p:cNvPr id="7" name="Title 6"/>
          <p:cNvSpPr>
            <a:spLocks noGrp="1"/>
          </p:cNvSpPr>
          <p:nvPr>
            <p:ph type="title"/>
          </p:nvPr>
        </p:nvSpPr>
        <p:spPr/>
        <p:txBody>
          <a:bodyPr/>
          <a:lstStyle/>
          <a:p>
            <a:r>
              <a:rPr lang="en-US" dirty="0"/>
              <a:t>Skill: Invitation to (dis)identify</a:t>
            </a:r>
          </a:p>
        </p:txBody>
      </p:sp>
    </p:spTree>
    <p:extLst>
      <p:ext uri="{BB962C8B-B14F-4D97-AF65-F5344CB8AC3E}">
        <p14:creationId xmlns:p14="http://schemas.microsoft.com/office/powerpoint/2010/main" val="272368350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6321" y="-12604"/>
            <a:ext cx="7805039" cy="1143000"/>
          </a:xfrm>
        </p:spPr>
        <p:txBody>
          <a:bodyPr/>
          <a:lstStyle/>
          <a:p>
            <a:r>
              <a:rPr lang="en-US" dirty="0"/>
              <a:t>Examples</a:t>
            </a:r>
          </a:p>
        </p:txBody>
      </p:sp>
      <p:sp>
        <p:nvSpPr>
          <p:cNvPr id="3" name="Content Placeholder 2"/>
          <p:cNvSpPr>
            <a:spLocks noGrp="1"/>
          </p:cNvSpPr>
          <p:nvPr>
            <p:ph idx="1"/>
          </p:nvPr>
        </p:nvSpPr>
        <p:spPr>
          <a:xfrm>
            <a:off x="60481" y="1100275"/>
            <a:ext cx="8351890" cy="5627331"/>
          </a:xfrm>
        </p:spPr>
        <p:txBody>
          <a:bodyPr>
            <a:noAutofit/>
          </a:bodyPr>
          <a:lstStyle/>
          <a:p>
            <a:pPr marL="114300" indent="0">
              <a:buNone/>
            </a:pPr>
            <a:r>
              <a:rPr lang="en-US" sz="1800" b="1" u="sng" dirty="0"/>
              <a:t>Use Cultural Competency</a:t>
            </a:r>
            <a:r>
              <a:rPr lang="en-US" sz="1800" b="1" dirty="0"/>
              <a:t>: </a:t>
            </a:r>
            <a:r>
              <a:rPr lang="en-US" sz="1800" b="1" dirty="0">
                <a:solidFill>
                  <a:srgbClr val="D16349"/>
                </a:solidFill>
              </a:rPr>
              <a:t>Gay men with physical disabilities often report experiencing ableism and rejection in the LGBT community</a:t>
            </a:r>
          </a:p>
          <a:p>
            <a:r>
              <a:rPr lang="en-US" sz="1800" b="1" u="sng" dirty="0"/>
              <a:t>Inquire with Cultural Humility</a:t>
            </a:r>
            <a:r>
              <a:rPr lang="en-US" sz="1800" b="1" dirty="0"/>
              <a:t>: </a:t>
            </a:r>
            <a:r>
              <a:rPr lang="en-US" sz="1800" i="1" dirty="0"/>
              <a:t>I know some gay men with physical disabilities report experiencing ableism and rejection in appearance-focused segments of the LGBT community, whereas others feel very accepted among other LGBT people. What’s your experience been?</a:t>
            </a:r>
          </a:p>
          <a:p>
            <a:pPr marL="114300" indent="0">
              <a:buNone/>
            </a:pPr>
            <a:endParaRPr lang="en-US" sz="1200" i="1" dirty="0"/>
          </a:p>
          <a:p>
            <a:pPr marL="114300" indent="0">
              <a:buNone/>
            </a:pPr>
            <a:r>
              <a:rPr lang="en-US" sz="1800" b="1" u="sng" dirty="0"/>
              <a:t>Use Cultural Competency</a:t>
            </a:r>
            <a:r>
              <a:rPr lang="en-US" sz="1800" b="1" dirty="0"/>
              <a:t>: </a:t>
            </a:r>
            <a:r>
              <a:rPr lang="en-US" sz="1800" b="1" i="1" dirty="0">
                <a:solidFill>
                  <a:srgbClr val="D16349"/>
                </a:solidFill>
              </a:rPr>
              <a:t>Older women face sexist beauty standards that are based on youthfulness</a:t>
            </a:r>
          </a:p>
          <a:p>
            <a:r>
              <a:rPr lang="en-US" sz="1800" b="1" u="sng" dirty="0"/>
              <a:t>Inquire with Cultural Humility</a:t>
            </a:r>
            <a:r>
              <a:rPr lang="en-US" sz="1800" b="1" dirty="0"/>
              <a:t>: </a:t>
            </a:r>
            <a:r>
              <a:rPr lang="en-US" sz="1800" i="1" dirty="0"/>
              <a:t>Some of my female clients have started to feel invisible or less womanly as they age because society focuses so much on women’s appearance and how youthful they look, but other aging female clients don’t report this—they really enjoy getting older. What is your relationship with aging?</a:t>
            </a:r>
          </a:p>
          <a:p>
            <a:pPr marL="114300" indent="0">
              <a:buNone/>
            </a:pPr>
            <a:endParaRPr lang="en-US" sz="1200" i="1" dirty="0"/>
          </a:p>
          <a:p>
            <a:pPr marL="114300" indent="0">
              <a:buNone/>
            </a:pPr>
            <a:r>
              <a:rPr lang="en-US" sz="1800" b="1" u="sng" dirty="0"/>
              <a:t>Use Cultural Competency</a:t>
            </a:r>
            <a:r>
              <a:rPr lang="en-US" sz="1800" b="1" dirty="0"/>
              <a:t>: </a:t>
            </a:r>
            <a:r>
              <a:rPr lang="en-US" sz="1800" b="1" dirty="0">
                <a:solidFill>
                  <a:srgbClr val="D16349"/>
                </a:solidFill>
              </a:rPr>
              <a:t>Many Black women are viewed as the “angry Black women” when they assert themselves</a:t>
            </a:r>
          </a:p>
          <a:p>
            <a:r>
              <a:rPr lang="en-US" sz="1800" b="1" u="sng" dirty="0"/>
              <a:t>Inquire with Cultural Humility</a:t>
            </a:r>
            <a:r>
              <a:rPr lang="en-US" sz="1800" b="1" dirty="0"/>
              <a:t>: </a:t>
            </a:r>
            <a:r>
              <a:rPr lang="en-US" sz="1800" i="1" dirty="0"/>
              <a:t>I know some Black women feel that they are often viewed as the “angry Black women” whenever they assert themselves, whereas other Black women don’t experience that stereotype. What’s it like for you?</a:t>
            </a:r>
          </a:p>
          <a:p>
            <a:pPr marL="114300" indent="0">
              <a:buNone/>
            </a:pPr>
            <a:endParaRPr lang="en-US" sz="1800" i="1" dirty="0"/>
          </a:p>
        </p:txBody>
      </p:sp>
    </p:spTree>
    <p:extLst>
      <p:ext uri="{BB962C8B-B14F-4D97-AF65-F5344CB8AC3E}">
        <p14:creationId xmlns:p14="http://schemas.microsoft.com/office/powerpoint/2010/main" val="4140951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 for improvement</a:t>
            </a:r>
          </a:p>
        </p:txBody>
      </p:sp>
      <p:sp>
        <p:nvSpPr>
          <p:cNvPr id="3" name="Content Placeholder 2"/>
          <p:cNvSpPr>
            <a:spLocks noGrp="1"/>
          </p:cNvSpPr>
          <p:nvPr>
            <p:ph idx="1"/>
          </p:nvPr>
        </p:nvSpPr>
        <p:spPr>
          <a:xfrm>
            <a:off x="176559" y="1417757"/>
            <a:ext cx="8278089" cy="5257801"/>
          </a:xfrm>
        </p:spPr>
        <p:txBody>
          <a:bodyPr>
            <a:noAutofit/>
          </a:bodyPr>
          <a:lstStyle/>
          <a:p>
            <a:pPr marL="114300" indent="0">
              <a:buNone/>
            </a:pPr>
            <a:r>
              <a:rPr lang="en-US" sz="1500" b="1" u="sng" dirty="0"/>
              <a:t>Cultural Competency</a:t>
            </a:r>
            <a:r>
              <a:rPr lang="en-US" sz="1500" b="1" dirty="0"/>
              <a:t>: </a:t>
            </a:r>
            <a:r>
              <a:rPr lang="en-US" sz="1500" b="1" i="1" dirty="0">
                <a:solidFill>
                  <a:srgbClr val="D16349"/>
                </a:solidFill>
              </a:rPr>
              <a:t>Some LGBT Muslims view their sexual orientation and religion as incompatible</a:t>
            </a:r>
          </a:p>
          <a:p>
            <a:r>
              <a:rPr lang="en-US" sz="1500" i="1" dirty="0"/>
              <a:t>I remember you saying you aren’t out to your family and I know many LGBT Muslims tend to keep their sexual orientation and religious identities separate. That said, I also know that others don’t see them as incompatible. How does this play out for you?</a:t>
            </a:r>
          </a:p>
          <a:p>
            <a:r>
              <a:rPr lang="en-US" sz="1500" i="1" u="sng" dirty="0"/>
              <a:t>Corrected</a:t>
            </a:r>
            <a:r>
              <a:rPr lang="en-US" sz="1500" i="1" dirty="0"/>
              <a:t>: I know some LGBT Muslims tend to keep their sexual orientation and religious identities separate, but I also know that others don’t see them as incompatible. How does this play out for you?</a:t>
            </a:r>
          </a:p>
          <a:p>
            <a:pPr marL="114300" indent="0">
              <a:buNone/>
            </a:pPr>
            <a:endParaRPr lang="en-US" sz="1000" i="1" dirty="0"/>
          </a:p>
          <a:p>
            <a:pPr marL="114300" indent="0">
              <a:buNone/>
            </a:pPr>
            <a:r>
              <a:rPr lang="en-US" sz="1500" b="1" u="sng" dirty="0"/>
              <a:t>Cultural Competency</a:t>
            </a:r>
            <a:r>
              <a:rPr lang="en-US" sz="1500" b="1" dirty="0"/>
              <a:t>: </a:t>
            </a:r>
            <a:r>
              <a:rPr lang="en-US" sz="1500" b="1" i="1" dirty="0">
                <a:solidFill>
                  <a:srgbClr val="D16349"/>
                </a:solidFill>
              </a:rPr>
              <a:t>Multiracial women are at risk for being exoticized and objectified</a:t>
            </a:r>
          </a:p>
          <a:p>
            <a:r>
              <a:rPr lang="en-US" sz="1500" i="1" dirty="0"/>
              <a:t>I know some Multiracial women may be seen as exotic, which for some women feels positive, but for others can feel negative. Has this ever happened to you?</a:t>
            </a:r>
          </a:p>
          <a:p>
            <a:r>
              <a:rPr lang="en-US" sz="1500" i="1" u="sng" dirty="0"/>
              <a:t>Corrected</a:t>
            </a:r>
            <a:r>
              <a:rPr lang="en-US" sz="1500" i="1" dirty="0"/>
              <a:t>: I know some Multiracial women may be seen as exotic, which for some women feels positive, but for others can feel negative. How does this fit into your experience?</a:t>
            </a:r>
          </a:p>
          <a:p>
            <a:endParaRPr lang="en-US" sz="1000" i="1" dirty="0"/>
          </a:p>
          <a:p>
            <a:pPr marL="114300" indent="0">
              <a:buNone/>
            </a:pPr>
            <a:r>
              <a:rPr lang="en-US" sz="1500" b="1" u="sng" dirty="0"/>
              <a:t>Use Cultural Competency:</a:t>
            </a:r>
            <a:r>
              <a:rPr lang="en-US" sz="1500" b="1" dirty="0"/>
              <a:t> </a:t>
            </a:r>
            <a:r>
              <a:rPr lang="en-US" sz="1500" b="1" dirty="0">
                <a:solidFill>
                  <a:srgbClr val="D16349"/>
                </a:solidFill>
              </a:rPr>
              <a:t>Trans women can experience “identity invalidation” (e.g., people saying they aren’t “real women”)</a:t>
            </a:r>
          </a:p>
          <a:p>
            <a:r>
              <a:rPr lang="en-US" sz="1500" i="1" dirty="0"/>
              <a:t>I know some trans women experience identity invalidation—like people saying or implying they aren’t “real women”. How has your experience been with this?</a:t>
            </a:r>
          </a:p>
          <a:p>
            <a:r>
              <a:rPr lang="en-US" sz="1500" i="1" u="sng" dirty="0"/>
              <a:t>Corrected</a:t>
            </a:r>
            <a:r>
              <a:rPr lang="en-US" sz="1500" i="1" dirty="0"/>
              <a:t>: I know some trans women experience identity invalidation—like people saying or implying they aren’t “real women”—but I also know that isn’t everyone’s experience. How has your experience been with this?</a:t>
            </a:r>
          </a:p>
          <a:p>
            <a:endParaRPr lang="en-US" sz="1500" i="1" dirty="0"/>
          </a:p>
          <a:p>
            <a:endParaRPr lang="en-US" sz="1500" i="1" dirty="0"/>
          </a:p>
          <a:p>
            <a:endParaRPr lang="en-US" sz="1500" i="1" dirty="0"/>
          </a:p>
        </p:txBody>
      </p:sp>
      <p:sp>
        <p:nvSpPr>
          <p:cNvPr id="4" name="Frame 3"/>
          <p:cNvSpPr/>
          <p:nvPr/>
        </p:nvSpPr>
        <p:spPr>
          <a:xfrm>
            <a:off x="502560" y="1738595"/>
            <a:ext cx="4184731" cy="257009"/>
          </a:xfrm>
          <a:prstGeom prst="frame">
            <a:avLst/>
          </a:prstGeom>
          <a:solidFill>
            <a:srgbClr val="FFE9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rame 4"/>
          <p:cNvSpPr/>
          <p:nvPr/>
        </p:nvSpPr>
        <p:spPr>
          <a:xfrm>
            <a:off x="2529876" y="3894158"/>
            <a:ext cx="2505184" cy="257009"/>
          </a:xfrm>
          <a:prstGeom prst="frame">
            <a:avLst/>
          </a:prstGeom>
          <a:solidFill>
            <a:srgbClr val="FFE9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rame 5"/>
          <p:cNvSpPr/>
          <p:nvPr/>
        </p:nvSpPr>
        <p:spPr>
          <a:xfrm>
            <a:off x="3408046" y="6072399"/>
            <a:ext cx="3758972" cy="257009"/>
          </a:xfrm>
          <a:prstGeom prst="frame">
            <a:avLst/>
          </a:prstGeom>
          <a:solidFill>
            <a:srgbClr val="FFE9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01571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034B55"/>
        </a:solidFill>
        <a:effectLst/>
      </p:bgPr>
    </p:bg>
    <p:spTree>
      <p:nvGrpSpPr>
        <p:cNvPr id="1" name=""/>
        <p:cNvGrpSpPr/>
        <p:nvPr/>
      </p:nvGrpSpPr>
      <p:grpSpPr>
        <a:xfrm>
          <a:off x="0" y="0"/>
          <a:ext cx="0" cy="0"/>
          <a:chOff x="0" y="0"/>
          <a:chExt cx="0" cy="0"/>
        </a:xfrm>
      </p:grpSpPr>
      <p:sp>
        <p:nvSpPr>
          <p:cNvPr id="205" name="Part 1"/>
          <p:cNvSpPr txBox="1"/>
          <p:nvPr/>
        </p:nvSpPr>
        <p:spPr>
          <a:xfrm>
            <a:off x="4710896" y="1557012"/>
            <a:ext cx="5707500" cy="90409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spAutoFit/>
          </a:bodyPr>
          <a:lstStyle>
            <a:lvl1pPr algn="l">
              <a:defRPr sz="15000" b="1">
                <a:solidFill>
                  <a:srgbClr val="FFFFFF"/>
                </a:solidFill>
              </a:defRPr>
            </a:lvl1pPr>
          </a:lstStyle>
          <a:p>
            <a:pPr defTabSz="914377" hangingPunct="0"/>
            <a:r>
              <a:rPr sz="5625" kern="0" dirty="0">
                <a:latin typeface="Helvetica Neue"/>
                <a:ea typeface="Helvetica Neue"/>
                <a:cs typeface="Helvetica Neue"/>
                <a:sym typeface="Helvetica Neue"/>
              </a:rPr>
              <a:t>Part </a:t>
            </a:r>
            <a:r>
              <a:rPr lang="en-US" sz="5625" kern="0" dirty="0">
                <a:latin typeface="Helvetica Neue"/>
                <a:ea typeface="Helvetica Neue"/>
                <a:cs typeface="Helvetica Neue"/>
                <a:sym typeface="Helvetica Neue"/>
              </a:rPr>
              <a:t>3</a:t>
            </a:r>
            <a:endParaRPr sz="5625" kern="0" dirty="0">
              <a:latin typeface="Helvetica Neue"/>
              <a:ea typeface="Helvetica Neue"/>
              <a:cs typeface="Helvetica Neue"/>
              <a:sym typeface="Helvetica Neue"/>
            </a:endParaRPr>
          </a:p>
        </p:txBody>
      </p:sp>
      <p:sp>
        <p:nvSpPr>
          <p:cNvPr id="206" name="Getty’s Commitment + Checking Your Knowledge"/>
          <p:cNvSpPr txBox="1"/>
          <p:nvPr/>
        </p:nvSpPr>
        <p:spPr>
          <a:xfrm>
            <a:off x="4710897" y="2493553"/>
            <a:ext cx="4135565" cy="29931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spAutoFit/>
          </a:bodyPr>
          <a:lstStyle>
            <a:lvl1pPr algn="l">
              <a:defRPr sz="6200" i="1">
                <a:solidFill>
                  <a:srgbClr val="E59D00"/>
                </a:solidFill>
                <a:latin typeface="Helvetica Neue Medium"/>
                <a:ea typeface="Helvetica Neue Medium"/>
                <a:cs typeface="Helvetica Neue Medium"/>
                <a:sym typeface="Helvetica Neue Medium"/>
              </a:defRPr>
            </a:lvl1pPr>
          </a:lstStyle>
          <a:p>
            <a:pPr defTabSz="914377" hangingPunct="0"/>
            <a:r>
              <a:rPr lang="en-US" sz="3200" i="0" dirty="0">
                <a:solidFill>
                  <a:schemeClr val="accent4">
                    <a:lumMod val="40000"/>
                    <a:lumOff val="60000"/>
                  </a:schemeClr>
                </a:solidFill>
                <a:effectLst/>
                <a:latin typeface="Ink Free" panose="03080402000500000000" pitchFamily="66" charset="0"/>
                <a:ea typeface="Calibri" panose="020F0502020204030204" pitchFamily="34" charset="0"/>
                <a:cs typeface="Times New Roman" panose="02020603050405020304" pitchFamily="18" charset="0"/>
              </a:rPr>
              <a:t>Promoting Black LGBTQ+ Health and Well-Being: From Intersectional Interventions to Clinical Attitudes</a:t>
            </a:r>
            <a:endParaRPr lang="en-US" sz="3200" i="0" kern="0" dirty="0">
              <a:solidFill>
                <a:schemeClr val="accent4">
                  <a:lumMod val="40000"/>
                  <a:lumOff val="60000"/>
                </a:schemeClr>
              </a:solidFill>
            </a:endParaRPr>
          </a:p>
        </p:txBody>
      </p:sp>
      <p:pic>
        <p:nvPicPr>
          <p:cNvPr id="4" name="Picture 3" descr="A hands holding a plant&#10;&#10;Description automatically generated">
            <a:extLst>
              <a:ext uri="{FF2B5EF4-FFF2-40B4-BE49-F238E27FC236}">
                <a16:creationId xmlns:a16="http://schemas.microsoft.com/office/drawing/2014/main" id="{A3941B9B-EE7E-3D64-F6C6-CB055E1071D7}"/>
              </a:ext>
            </a:extLst>
          </p:cNvPr>
          <p:cNvPicPr>
            <a:picLocks noChangeAspect="1"/>
          </p:cNvPicPr>
          <p:nvPr/>
        </p:nvPicPr>
        <p:blipFill>
          <a:blip r:embed="rId3"/>
          <a:stretch>
            <a:fillRect/>
          </a:stretch>
        </p:blipFill>
        <p:spPr>
          <a:xfrm>
            <a:off x="-257537" y="672509"/>
            <a:ext cx="5289415" cy="5289415"/>
          </a:xfrm>
          <a:prstGeom prst="rect">
            <a:avLst/>
          </a:prstGeom>
        </p:spPr>
      </p:pic>
    </p:spTree>
    <p:extLst>
      <p:ext uri="{BB962C8B-B14F-4D97-AF65-F5344CB8AC3E}">
        <p14:creationId xmlns:p14="http://schemas.microsoft.com/office/powerpoint/2010/main" val="166971992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5"/>
                                        </p:tgtEl>
                                        <p:attrNameLst>
                                          <p:attrName>style.visibility</p:attrName>
                                        </p:attrNameLst>
                                      </p:cBhvr>
                                      <p:to>
                                        <p:strVal val="visible"/>
                                      </p:to>
                                    </p:set>
                                    <p:animEffect transition="in" filter="fade">
                                      <p:cBhvr>
                                        <p:cTn id="10" dur="2000"/>
                                        <p:tgtEl>
                                          <p:spTgt spid="20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06"/>
                                        </p:tgtEl>
                                        <p:attrNameLst>
                                          <p:attrName>style.visibility</p:attrName>
                                        </p:attrNameLst>
                                      </p:cBhvr>
                                      <p:to>
                                        <p:strVal val="visible"/>
                                      </p:to>
                                    </p:set>
                                    <p:animEffect transition="in" filter="fade">
                                      <p:cBhvr>
                                        <p:cTn id="13" dur="2000"/>
                                        <p:tgtEl>
                                          <p:spTgt spid="2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 grpId="0" animBg="1"/>
      <p:bldP spid="206" grpId="0" animBg="1"/>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 Raise New Questions</a:t>
            </a:r>
          </a:p>
        </p:txBody>
      </p:sp>
      <p:sp>
        <p:nvSpPr>
          <p:cNvPr id="3" name="Content Placeholder 2"/>
          <p:cNvSpPr>
            <a:spLocks noGrp="1"/>
          </p:cNvSpPr>
          <p:nvPr>
            <p:ph idx="1"/>
          </p:nvPr>
        </p:nvSpPr>
        <p:spPr>
          <a:xfrm>
            <a:off x="457199" y="1600345"/>
            <a:ext cx="7620001" cy="4574319"/>
          </a:xfrm>
        </p:spPr>
        <p:txBody>
          <a:bodyPr>
            <a:noAutofit/>
          </a:bodyPr>
          <a:lstStyle/>
          <a:p>
            <a:pPr>
              <a:buFont typeface="Wingdings" charset="2"/>
              <a:buChar char="q"/>
            </a:pPr>
            <a:r>
              <a:rPr lang="en-US" sz="2400" dirty="0"/>
              <a:t>Can we </a:t>
            </a:r>
            <a:r>
              <a:rPr lang="en-US" sz="2400" b="1" dirty="0"/>
              <a:t>intervene to</a:t>
            </a:r>
            <a:r>
              <a:rPr lang="en-US" sz="2400" dirty="0"/>
              <a:t> </a:t>
            </a:r>
            <a:r>
              <a:rPr lang="en-US" sz="2400" b="1" dirty="0"/>
              <a:t>help people better cope </a:t>
            </a:r>
            <a:r>
              <a:rPr lang="en-US" sz="2400" dirty="0"/>
              <a:t>with multiple, intersecting forms of stigma and improve mental health?</a:t>
            </a:r>
          </a:p>
          <a:p>
            <a:pPr marL="114300" indent="0">
              <a:buNone/>
            </a:pPr>
            <a:endParaRPr lang="en-US" sz="2000" dirty="0"/>
          </a:p>
        </p:txBody>
      </p:sp>
      <p:pic>
        <p:nvPicPr>
          <p:cNvPr id="4" name="Picture 3" descr="Screen Shot 2021-01-28 at 10.07.09 AM.png">
            <a:extLst>
              <a:ext uri="{FF2B5EF4-FFF2-40B4-BE49-F238E27FC236}">
                <a16:creationId xmlns:a16="http://schemas.microsoft.com/office/drawing/2014/main" id="{4B4C4B8B-63E5-8AB7-95FA-9BD42D829E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7579" y="401695"/>
            <a:ext cx="7758811" cy="774635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50709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1500"/>
                                        <p:tgtEl>
                                          <p:spTgt spid="4"/>
                                        </p:tgtEl>
                                        <p:attrNameLst>
                                          <p:attrName>ppt_x</p:attrName>
                                        </p:attrNameLst>
                                      </p:cBhvr>
                                      <p:tavLst>
                                        <p:tav tm="0">
                                          <p:val>
                                            <p:strVal val="ppt_x"/>
                                          </p:val>
                                        </p:tav>
                                        <p:tav tm="100000">
                                          <p:val>
                                            <p:strVal val="ppt_x"/>
                                          </p:val>
                                        </p:tav>
                                      </p:tavLst>
                                    </p:anim>
                                    <p:anim calcmode="lin" valueType="num">
                                      <p:cBhvr additive="base">
                                        <p:cTn id="7" dur="1500"/>
                                        <p:tgtEl>
                                          <p:spTgt spid="4"/>
                                        </p:tgtEl>
                                        <p:attrNameLst>
                                          <p:attrName>ppt_y</p:attrName>
                                        </p:attrNameLst>
                                      </p:cBhvr>
                                      <p:tavLst>
                                        <p:tav tm="0">
                                          <p:val>
                                            <p:strVal val="ppt_y"/>
                                          </p:val>
                                        </p:tav>
                                        <p:tav tm="100000">
                                          <p:val>
                                            <p:strVal val="1+ppt_h/2"/>
                                          </p:val>
                                        </p:tav>
                                      </p:tavLst>
                                    </p:anim>
                                    <p:set>
                                      <p:cBhvr>
                                        <p:cTn id="8" dur="1" fill="hold">
                                          <p:stCondLst>
                                            <p:cond delay="1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 Raise New Questions</a:t>
            </a:r>
          </a:p>
        </p:txBody>
      </p:sp>
      <p:sp>
        <p:nvSpPr>
          <p:cNvPr id="3" name="Content Placeholder 2"/>
          <p:cNvSpPr>
            <a:spLocks noGrp="1"/>
          </p:cNvSpPr>
          <p:nvPr>
            <p:ph idx="1"/>
          </p:nvPr>
        </p:nvSpPr>
        <p:spPr>
          <a:xfrm>
            <a:off x="457199" y="1600345"/>
            <a:ext cx="7620001" cy="4574319"/>
          </a:xfrm>
        </p:spPr>
        <p:txBody>
          <a:bodyPr>
            <a:noAutofit/>
          </a:bodyPr>
          <a:lstStyle/>
          <a:p>
            <a:pPr>
              <a:buFont typeface="Wingdings" charset="2"/>
              <a:buChar char="q"/>
            </a:pPr>
            <a:r>
              <a:rPr lang="en-US" sz="2400" dirty="0">
                <a:solidFill>
                  <a:schemeClr val="bg1">
                    <a:lumMod val="75000"/>
                  </a:schemeClr>
                </a:solidFill>
              </a:rPr>
              <a:t>Can we </a:t>
            </a:r>
            <a:r>
              <a:rPr lang="en-US" sz="2400" b="1" dirty="0">
                <a:solidFill>
                  <a:schemeClr val="bg1">
                    <a:lumMod val="75000"/>
                  </a:schemeClr>
                </a:solidFill>
              </a:rPr>
              <a:t>intervene to</a:t>
            </a:r>
            <a:r>
              <a:rPr lang="en-US" sz="2400" dirty="0">
                <a:solidFill>
                  <a:schemeClr val="bg1">
                    <a:lumMod val="75000"/>
                  </a:schemeClr>
                </a:solidFill>
              </a:rPr>
              <a:t> </a:t>
            </a:r>
            <a:r>
              <a:rPr lang="en-US" sz="2400" b="1" dirty="0">
                <a:solidFill>
                  <a:schemeClr val="bg1">
                    <a:lumMod val="75000"/>
                  </a:schemeClr>
                </a:solidFill>
              </a:rPr>
              <a:t>help people better cope </a:t>
            </a:r>
            <a:r>
              <a:rPr lang="en-US" sz="2400" dirty="0">
                <a:solidFill>
                  <a:schemeClr val="bg1">
                    <a:lumMod val="75000"/>
                  </a:schemeClr>
                </a:solidFill>
              </a:rPr>
              <a:t>with upon multiple, intersecting forms of stigma and improve mental health?</a:t>
            </a:r>
          </a:p>
          <a:p>
            <a:pPr>
              <a:buFont typeface="Wingdings" charset="2"/>
              <a:buChar char="q"/>
            </a:pPr>
            <a:endParaRPr lang="en-US" sz="2000" dirty="0"/>
          </a:p>
          <a:p>
            <a:pPr>
              <a:buFont typeface="Wingdings" charset="2"/>
              <a:buChar char="q"/>
            </a:pPr>
            <a:r>
              <a:rPr lang="en-US" sz="2400" dirty="0"/>
              <a:t>Can we </a:t>
            </a:r>
            <a:r>
              <a:rPr lang="en-US" sz="2400" b="1" dirty="0"/>
              <a:t>bolster positive </a:t>
            </a:r>
            <a:r>
              <a:rPr lang="en-US" sz="2400" dirty="0"/>
              <a:t>intersectional experiences (e.g., access to </a:t>
            </a:r>
            <a:r>
              <a:rPr lang="en-US" sz="2400" dirty="0" err="1"/>
              <a:t>intersectionally</a:t>
            </a:r>
            <a:r>
              <a:rPr lang="en-US" sz="2400" dirty="0"/>
              <a:t>-informed treatment, access to similar others) to address health disparities?</a:t>
            </a:r>
          </a:p>
          <a:p>
            <a:pPr>
              <a:buFont typeface="Wingdings" charset="2"/>
              <a:buChar char="q"/>
            </a:pPr>
            <a:endParaRPr lang="en-US" sz="2000" dirty="0"/>
          </a:p>
        </p:txBody>
      </p:sp>
    </p:spTree>
    <p:extLst>
      <p:ext uri="{BB962C8B-B14F-4D97-AF65-F5344CB8AC3E}">
        <p14:creationId xmlns:p14="http://schemas.microsoft.com/office/powerpoint/2010/main" val="50271877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 Raise New Questions</a:t>
            </a:r>
          </a:p>
        </p:txBody>
      </p:sp>
      <p:sp>
        <p:nvSpPr>
          <p:cNvPr id="3" name="Content Placeholder 2"/>
          <p:cNvSpPr>
            <a:spLocks noGrp="1"/>
          </p:cNvSpPr>
          <p:nvPr>
            <p:ph idx="1"/>
          </p:nvPr>
        </p:nvSpPr>
        <p:spPr>
          <a:xfrm>
            <a:off x="457199" y="1600345"/>
            <a:ext cx="7620001" cy="4574319"/>
          </a:xfrm>
        </p:spPr>
        <p:txBody>
          <a:bodyPr>
            <a:noAutofit/>
          </a:bodyPr>
          <a:lstStyle/>
          <a:p>
            <a:pPr>
              <a:buFont typeface="Wingdings" charset="2"/>
              <a:buChar char="q"/>
            </a:pPr>
            <a:r>
              <a:rPr lang="en-US" sz="2400" dirty="0">
                <a:solidFill>
                  <a:srgbClr val="BFBFBF"/>
                </a:solidFill>
              </a:rPr>
              <a:t>Can we </a:t>
            </a:r>
            <a:r>
              <a:rPr lang="en-US" sz="2400" b="1" dirty="0">
                <a:solidFill>
                  <a:srgbClr val="BFBFBF"/>
                </a:solidFill>
              </a:rPr>
              <a:t>intervene to</a:t>
            </a:r>
            <a:r>
              <a:rPr lang="en-US" sz="2400" dirty="0">
                <a:solidFill>
                  <a:srgbClr val="BFBFBF"/>
                </a:solidFill>
              </a:rPr>
              <a:t> </a:t>
            </a:r>
            <a:r>
              <a:rPr lang="en-US" sz="2400" b="1" dirty="0">
                <a:solidFill>
                  <a:srgbClr val="BFBFBF"/>
                </a:solidFill>
              </a:rPr>
              <a:t>help people better cope </a:t>
            </a:r>
            <a:r>
              <a:rPr lang="en-US" sz="2400" dirty="0">
                <a:solidFill>
                  <a:srgbClr val="BFBFBF"/>
                </a:solidFill>
              </a:rPr>
              <a:t>with upon multiple, intersecting forms of stigma and improve mental health?</a:t>
            </a:r>
          </a:p>
          <a:p>
            <a:pPr>
              <a:buFont typeface="Wingdings" charset="2"/>
              <a:buChar char="q"/>
            </a:pPr>
            <a:endParaRPr lang="en-US" sz="2000" dirty="0">
              <a:solidFill>
                <a:srgbClr val="A6A6A6"/>
              </a:solidFill>
            </a:endParaRPr>
          </a:p>
          <a:p>
            <a:pPr>
              <a:buFont typeface="Wingdings" charset="2"/>
              <a:buChar char="q"/>
            </a:pPr>
            <a:r>
              <a:rPr lang="en-US" sz="2400" dirty="0">
                <a:solidFill>
                  <a:srgbClr val="BFBFBF"/>
                </a:solidFill>
              </a:rPr>
              <a:t>Can we </a:t>
            </a:r>
            <a:r>
              <a:rPr lang="en-US" sz="2400" b="1" dirty="0">
                <a:solidFill>
                  <a:srgbClr val="BFBFBF"/>
                </a:solidFill>
              </a:rPr>
              <a:t>bolster positive </a:t>
            </a:r>
            <a:r>
              <a:rPr lang="en-US" sz="2400" dirty="0">
                <a:solidFill>
                  <a:srgbClr val="BFBFBF"/>
                </a:solidFill>
              </a:rPr>
              <a:t>intersectional experiences (e.g., access to </a:t>
            </a:r>
            <a:r>
              <a:rPr lang="en-US" sz="2400" dirty="0" err="1">
                <a:solidFill>
                  <a:srgbClr val="BFBFBF"/>
                </a:solidFill>
              </a:rPr>
              <a:t>intersectionally</a:t>
            </a:r>
            <a:r>
              <a:rPr lang="en-US" sz="2400" dirty="0">
                <a:solidFill>
                  <a:srgbClr val="BFBFBF"/>
                </a:solidFill>
              </a:rPr>
              <a:t>-informed treatment, access to similar others) to further support mental health outcomes?</a:t>
            </a:r>
          </a:p>
          <a:p>
            <a:pPr>
              <a:buFont typeface="Wingdings" charset="2"/>
              <a:buChar char="q"/>
            </a:pPr>
            <a:endParaRPr lang="en-US" sz="2000" dirty="0"/>
          </a:p>
          <a:p>
            <a:pPr>
              <a:buFont typeface="Wingdings" charset="2"/>
              <a:buChar char="q"/>
            </a:pPr>
            <a:r>
              <a:rPr lang="en-US" sz="2400" dirty="0"/>
              <a:t>Since mental and sexual health co-occur, might such an intervention </a:t>
            </a:r>
            <a:r>
              <a:rPr lang="en-US" sz="2400" b="1" dirty="0"/>
              <a:t>address HIV transmission disparities </a:t>
            </a:r>
            <a:r>
              <a:rPr lang="en-US" sz="2400" dirty="0"/>
              <a:t>among a high-risk, multiply marginalized populations?</a:t>
            </a:r>
          </a:p>
        </p:txBody>
      </p:sp>
    </p:spTree>
    <p:extLst>
      <p:ext uri="{BB962C8B-B14F-4D97-AF65-F5344CB8AC3E}">
        <p14:creationId xmlns:p14="http://schemas.microsoft.com/office/powerpoint/2010/main" val="306659356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a:spLocks noChangeAspect="1"/>
          </p:cNvSpPr>
          <p:nvPr/>
        </p:nvSpPr>
        <p:spPr>
          <a:xfrm>
            <a:off x="-6018095" y="-903136"/>
            <a:ext cx="8686800" cy="8686800"/>
          </a:xfrm>
          <a:prstGeom prst="ellipse">
            <a:avLst/>
          </a:prstGeom>
          <a:solidFill>
            <a:schemeClr val="accent5"/>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solidFill>
                <a:prstClr val="white"/>
              </a:solidFill>
              <a:latin typeface="Calibri"/>
            </a:endParaRPr>
          </a:p>
        </p:txBody>
      </p:sp>
      <p:sp>
        <p:nvSpPr>
          <p:cNvPr id="7" name="Text Placeholder 2"/>
          <p:cNvSpPr>
            <a:spLocks noGrp="1"/>
          </p:cNvSpPr>
          <p:nvPr>
            <p:ph type="body" idx="1"/>
          </p:nvPr>
        </p:nvSpPr>
        <p:spPr>
          <a:xfrm>
            <a:off x="1679224" y="4931289"/>
            <a:ext cx="7182555" cy="1500187"/>
          </a:xfrm>
        </p:spPr>
        <p:txBody>
          <a:bodyPr>
            <a:noAutofit/>
          </a:bodyPr>
          <a:lstStyle/>
          <a:p>
            <a:pPr algn="r"/>
            <a:r>
              <a:rPr lang="en-US" sz="7000" dirty="0">
                <a:solidFill>
                  <a:schemeClr val="accent6">
                    <a:lumMod val="40000"/>
                    <a:lumOff val="60000"/>
                  </a:schemeClr>
                </a:solidFill>
                <a:latin typeface="Helvetica Neue UltraLight"/>
                <a:cs typeface="Helvetica Neue UltraLight"/>
              </a:rPr>
              <a:t>	Study 3.</a:t>
            </a:r>
            <a:r>
              <a:rPr lang="en-US" sz="5000" dirty="0">
                <a:solidFill>
                  <a:schemeClr val="accent6">
                    <a:lumMod val="40000"/>
                    <a:lumOff val="60000"/>
                  </a:schemeClr>
                </a:solidFill>
                <a:latin typeface="Helvetica Neue UltraLight"/>
                <a:cs typeface="Helvetica Neue UltraLight"/>
              </a:rPr>
              <a:t> </a:t>
            </a:r>
          </a:p>
          <a:p>
            <a:pPr algn="r"/>
            <a:r>
              <a:rPr lang="en-US" sz="3000" dirty="0">
                <a:solidFill>
                  <a:schemeClr val="tx1"/>
                </a:solidFill>
                <a:latin typeface="Helvetica Neue Bold Condensed"/>
                <a:cs typeface="Helvetica Neue Bold Condensed"/>
              </a:rPr>
              <a:t>Can a group treatment address </a:t>
            </a:r>
          </a:p>
          <a:p>
            <a:pPr algn="r"/>
            <a:r>
              <a:rPr lang="en-US" sz="3000" dirty="0">
                <a:solidFill>
                  <a:schemeClr val="tx1"/>
                </a:solidFill>
                <a:latin typeface="Helvetica Neue Bold Condensed"/>
                <a:cs typeface="Helvetica Neue Bold Condensed"/>
              </a:rPr>
              <a:t>intersectional stigma, mental </a:t>
            </a:r>
          </a:p>
          <a:p>
            <a:pPr algn="r"/>
            <a:r>
              <a:rPr lang="en-US" sz="3000" dirty="0">
                <a:solidFill>
                  <a:schemeClr val="tx1"/>
                </a:solidFill>
                <a:latin typeface="Helvetica Neue Bold Condensed"/>
                <a:cs typeface="Helvetica Neue Bold Condensed"/>
              </a:rPr>
              <a:t>health, and HIV risk? </a:t>
            </a:r>
          </a:p>
          <a:p>
            <a:pPr algn="r"/>
            <a:r>
              <a:rPr lang="en-US" spc="50" dirty="0">
                <a:solidFill>
                  <a:srgbClr val="EDD3B6"/>
                </a:solidFill>
                <a:latin typeface="Helvetica Neue UltraLight"/>
                <a:cs typeface="Helvetica Neue UltraLight"/>
              </a:rPr>
              <a:t>| open trial; intervention research |</a:t>
            </a:r>
          </a:p>
        </p:txBody>
      </p:sp>
    </p:spTree>
    <p:extLst>
      <p:ext uri="{BB962C8B-B14F-4D97-AF65-F5344CB8AC3E}">
        <p14:creationId xmlns:p14="http://schemas.microsoft.com/office/powerpoint/2010/main" val="4082018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200" fill="hold"/>
                                        <p:tgtEl>
                                          <p:spTgt spid="7"/>
                                        </p:tgtEl>
                                        <p:attrNameLst>
                                          <p:attrName>ppt_x</p:attrName>
                                        </p:attrNameLst>
                                      </p:cBhvr>
                                      <p:tavLst>
                                        <p:tav tm="0">
                                          <p:val>
                                            <p:strVal val="1+#ppt_w/2"/>
                                          </p:val>
                                        </p:tav>
                                        <p:tav tm="100000">
                                          <p:val>
                                            <p:strVal val="#ppt_x"/>
                                          </p:val>
                                        </p:tav>
                                      </p:tavLst>
                                    </p:anim>
                                    <p:anim calcmode="lin" valueType="num">
                                      <p:cBhvr additive="base">
                                        <p:cTn id="12" dur="12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1590" y="198966"/>
            <a:ext cx="7620000" cy="1143000"/>
          </a:xfrm>
        </p:spPr>
        <p:txBody>
          <a:bodyPr/>
          <a:lstStyle/>
          <a:p>
            <a:r>
              <a:rPr lang="en-US" dirty="0">
                <a:latin typeface="Cambria" panose="02040503050406030204" pitchFamily="18" charset="0"/>
                <a:cs typeface="Calibri"/>
              </a:rPr>
              <a:t>Stigma and Health Outcomes</a:t>
            </a:r>
          </a:p>
        </p:txBody>
      </p:sp>
      <p:sp>
        <p:nvSpPr>
          <p:cNvPr id="7" name="Content Placeholder 2"/>
          <p:cNvSpPr txBox="1">
            <a:spLocks/>
          </p:cNvSpPr>
          <p:nvPr/>
        </p:nvSpPr>
        <p:spPr>
          <a:xfrm>
            <a:off x="425800" y="1199337"/>
            <a:ext cx="7825044" cy="5108815"/>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marR="0" lvl="0" indent="0" algn="l" defTabSz="914400" rtl="0" eaLnBrk="1" fontAlgn="auto" latinLnBrk="0" hangingPunct="1">
              <a:lnSpc>
                <a:spcPct val="120000"/>
              </a:lnSpc>
              <a:spcBef>
                <a:spcPct val="20000"/>
              </a:spcBef>
              <a:spcAft>
                <a:spcPts val="0"/>
              </a:spcAft>
              <a:buClr>
                <a:srgbClr val="D16349"/>
              </a:buClr>
              <a:buSzTx/>
              <a:buFont typeface="Arial" pitchFamily="34" charset="0"/>
              <a:buNone/>
              <a:tabLst/>
              <a:defRPr/>
            </a:pPr>
            <a:r>
              <a:rPr kumimoji="0" lang="en-US" sz="2200" b="1" i="0" u="none" strike="noStrike" kern="1200" cap="none" spc="0" normalizeH="0" baseline="0" noProof="0" dirty="0">
                <a:ln>
                  <a:noFill/>
                </a:ln>
                <a:solidFill>
                  <a:prstClr val="black"/>
                </a:solidFill>
                <a:effectLst/>
                <a:uLnTx/>
                <a:uFillTx/>
                <a:latin typeface="Calibri"/>
                <a:ea typeface="+mn-ea"/>
                <a:cs typeface="+mn-cs"/>
              </a:rPr>
              <a:t>P</a:t>
            </a:r>
            <a:r>
              <a:rPr kumimoji="0" lang="en-US" sz="2200" b="1" i="0" u="none" strike="noStrike" kern="1200" cap="none" spc="0" normalizeH="0" baseline="0" noProof="0" dirty="0" err="1">
                <a:ln>
                  <a:noFill/>
                </a:ln>
                <a:solidFill>
                  <a:prstClr val="black"/>
                </a:solidFill>
                <a:effectLst/>
                <a:uLnTx/>
                <a:uFillTx/>
                <a:latin typeface="Calibri"/>
                <a:ea typeface="+mn-ea"/>
                <a:cs typeface="+mn-cs"/>
              </a:rPr>
              <a:t>erceived</a:t>
            </a:r>
            <a:r>
              <a:rPr kumimoji="0" lang="en-US" sz="2200" b="1" i="0" u="none" strike="noStrike" kern="1200" cap="none" spc="0" normalizeH="0" baseline="0" noProof="0" dirty="0">
                <a:ln>
                  <a:noFill/>
                </a:ln>
                <a:solidFill>
                  <a:prstClr val="black"/>
                </a:solidFill>
                <a:effectLst/>
                <a:uLnTx/>
                <a:uFillTx/>
                <a:latin typeface="Calibri"/>
                <a:ea typeface="+mn-ea"/>
                <a:cs typeface="+mn-cs"/>
              </a:rPr>
              <a:t> discrimination predicts health </a:t>
            </a:r>
            <a:r>
              <a:rPr kumimoji="0" lang="en-US" sz="1200" b="0" i="0" u="none" strike="noStrike" kern="1200" cap="none" spc="0" normalizeH="0" baseline="0" noProof="0" dirty="0">
                <a:ln>
                  <a:noFill/>
                </a:ln>
                <a:solidFill>
                  <a:prstClr val="black"/>
                </a:solidFill>
                <a:effectLst/>
                <a:uLnTx/>
                <a:uFillTx/>
                <a:latin typeface="Calibri"/>
                <a:ea typeface="+mn-ea"/>
                <a:cs typeface="+mn-cs"/>
              </a:rPr>
              <a:t>(Pascoe &amp; Smart Richman, 2009)</a:t>
            </a:r>
          </a:p>
          <a:p>
            <a:pPr marL="114300" marR="0" lvl="0" indent="0" algn="l" defTabSz="914400" rtl="0" eaLnBrk="1" fontAlgn="auto" latinLnBrk="0" hangingPunct="1">
              <a:lnSpc>
                <a:spcPct val="150000"/>
              </a:lnSpc>
              <a:spcBef>
                <a:spcPct val="20000"/>
              </a:spcBef>
              <a:spcAft>
                <a:spcPts val="0"/>
              </a:spcAft>
              <a:buClr>
                <a:srgbClr val="D16349"/>
              </a:buClr>
              <a:buSzTx/>
              <a:buFont typeface="Arial" pitchFamily="34" charset="0"/>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a:p>
            <a:pPr marL="342900" marR="0" lvl="0" indent="-228600" algn="l" defTabSz="914400" rtl="0" eaLnBrk="1" fontAlgn="auto" latinLnBrk="0" hangingPunct="1">
              <a:lnSpc>
                <a:spcPct val="100000"/>
              </a:lnSpc>
              <a:spcBef>
                <a:spcPct val="20000"/>
              </a:spcBef>
              <a:spcAft>
                <a:spcPts val="0"/>
              </a:spcAft>
              <a:buClr>
                <a:srgbClr val="D16349"/>
              </a:buClr>
              <a:buSzTx/>
              <a:buFont typeface="Arial" pitchFamily="34" charset="0"/>
              <a:buChar char="•"/>
              <a:tabLst/>
              <a:defRPr/>
            </a:pPr>
            <a:endParaRPr kumimoji="0" lang="en-US" sz="2200" b="0" i="0" u="none" strike="noStrike" kern="1200" cap="none" spc="0" normalizeH="0" baseline="0" noProof="0" dirty="0">
              <a:ln>
                <a:noFill/>
              </a:ln>
              <a:solidFill>
                <a:prstClr val="black"/>
              </a:solidFill>
              <a:effectLst/>
              <a:uLnTx/>
              <a:uFillTx/>
              <a:latin typeface="Calibri"/>
              <a:ea typeface="+mn-ea"/>
              <a:cs typeface="+mn-cs"/>
            </a:endParaRPr>
          </a:p>
          <a:p>
            <a:pPr marL="114300" marR="0" lvl="0" indent="0" algn="l" defTabSz="914400" rtl="0" eaLnBrk="1" fontAlgn="auto" latinLnBrk="0" hangingPunct="1">
              <a:lnSpc>
                <a:spcPct val="100000"/>
              </a:lnSpc>
              <a:spcBef>
                <a:spcPct val="20000"/>
              </a:spcBef>
              <a:spcAft>
                <a:spcPts val="0"/>
              </a:spcAft>
              <a:buClr>
                <a:srgbClr val="D16349"/>
              </a:buClr>
              <a:buSzTx/>
              <a:buFont typeface="Arial" pitchFamily="34" charset="0"/>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114300" marR="0" lvl="0" indent="0" algn="l" defTabSz="914400" rtl="0" eaLnBrk="1" fontAlgn="auto" latinLnBrk="0" hangingPunct="1">
              <a:lnSpc>
                <a:spcPct val="100000"/>
              </a:lnSpc>
              <a:spcBef>
                <a:spcPct val="20000"/>
              </a:spcBef>
              <a:spcAft>
                <a:spcPts val="0"/>
              </a:spcAft>
              <a:buClr>
                <a:srgbClr val="D16349"/>
              </a:buClr>
              <a:buSzTx/>
              <a:buFont typeface="Arial" pitchFamily="34" charset="0"/>
              <a:buNone/>
              <a:tabLst/>
              <a:defRPr/>
            </a:pPr>
            <a:endParaRPr kumimoji="0" lang="en-US" sz="2200" b="0" i="0" u="none" strike="noStrike" kern="1200" cap="none" spc="0" normalizeH="0" baseline="0" noProof="0" dirty="0">
              <a:ln>
                <a:noFill/>
              </a:ln>
              <a:solidFill>
                <a:prstClr val="black"/>
              </a:solidFill>
              <a:effectLst/>
              <a:uLnTx/>
              <a:uFillTx/>
              <a:latin typeface="Calibri"/>
              <a:ea typeface="+mn-ea"/>
              <a:cs typeface="+mn-cs"/>
            </a:endParaRPr>
          </a:p>
          <a:p>
            <a:pPr marL="114300" marR="0" lvl="0" indent="0" algn="l" defTabSz="914400" rtl="0" eaLnBrk="1" fontAlgn="auto" latinLnBrk="0" hangingPunct="1">
              <a:lnSpc>
                <a:spcPct val="100000"/>
              </a:lnSpc>
              <a:spcBef>
                <a:spcPct val="20000"/>
              </a:spcBef>
              <a:spcAft>
                <a:spcPts val="0"/>
              </a:spcAft>
              <a:buClr>
                <a:srgbClr val="D16349"/>
              </a:buClr>
              <a:buSzTx/>
              <a:buFont typeface="Arial" pitchFamily="34" charset="0"/>
              <a:buNone/>
              <a:tabLst/>
              <a:defRPr/>
            </a:pPr>
            <a:endParaRPr kumimoji="0" lang="en-US" sz="2200" b="0" i="0" u="none" strike="noStrike" kern="1200" cap="none" spc="0" normalizeH="0" baseline="0" noProof="0" dirty="0">
              <a:ln>
                <a:noFill/>
              </a:ln>
              <a:solidFill>
                <a:prstClr val="black"/>
              </a:solidFill>
              <a:effectLst/>
              <a:uLnTx/>
              <a:uFillTx/>
              <a:latin typeface="Calibri"/>
              <a:ea typeface="+mn-ea"/>
              <a:cs typeface="+mn-cs"/>
            </a:endParaRPr>
          </a:p>
          <a:p>
            <a:pPr marL="114300" marR="0" lvl="0" indent="0" algn="l" defTabSz="914400" rtl="0" eaLnBrk="1" fontAlgn="auto" latinLnBrk="0" hangingPunct="1">
              <a:lnSpc>
                <a:spcPct val="100000"/>
              </a:lnSpc>
              <a:spcBef>
                <a:spcPct val="20000"/>
              </a:spcBef>
              <a:spcAft>
                <a:spcPts val="0"/>
              </a:spcAft>
              <a:buClr>
                <a:srgbClr val="D16349"/>
              </a:buClr>
              <a:buSzTx/>
              <a:buFont typeface="Arial" pitchFamily="34" charset="0"/>
              <a:buNone/>
              <a:tabLst/>
              <a:defRPr/>
            </a:pPr>
            <a:endParaRPr kumimoji="0" lang="en-US" sz="2200" b="0" i="0" u="none" strike="noStrike" kern="1200" cap="none" spc="0" normalizeH="0" baseline="0" noProof="0" dirty="0">
              <a:ln>
                <a:noFill/>
              </a:ln>
              <a:solidFill>
                <a:prstClr val="black"/>
              </a:solidFill>
              <a:effectLst/>
              <a:uLnTx/>
              <a:uFillTx/>
              <a:latin typeface="Calibri"/>
              <a:ea typeface="+mn-ea"/>
              <a:cs typeface="+mn-cs"/>
            </a:endParaRPr>
          </a:p>
          <a:p>
            <a:pPr marL="114300" marR="0" lvl="0" indent="0" algn="l" defTabSz="914400" rtl="0" eaLnBrk="1" fontAlgn="auto" latinLnBrk="0" hangingPunct="1">
              <a:lnSpc>
                <a:spcPct val="100000"/>
              </a:lnSpc>
              <a:spcBef>
                <a:spcPct val="20000"/>
              </a:spcBef>
              <a:spcAft>
                <a:spcPts val="0"/>
              </a:spcAft>
              <a:buClr>
                <a:srgbClr val="D16349"/>
              </a:buClr>
              <a:buSzTx/>
              <a:buFont typeface="Arial" pitchFamily="34" charset="0"/>
              <a:buNone/>
              <a:tabLst/>
              <a:defRPr/>
            </a:pPr>
            <a:endParaRPr kumimoji="0" lang="en-US" sz="22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Rectangle 3"/>
          <p:cNvSpPr/>
          <p:nvPr/>
        </p:nvSpPr>
        <p:spPr>
          <a:xfrm>
            <a:off x="184645" y="4988869"/>
            <a:ext cx="7892555" cy="1731243"/>
          </a:xfrm>
          <a:prstGeom prst="rect">
            <a:avLst/>
          </a:prstGeom>
        </p:spPr>
        <p:txBody>
          <a:bodyPr wrap="square">
            <a:spAutoFit/>
          </a:bodyPr>
          <a:lstStyle/>
          <a:p>
            <a:pPr marL="411480" marR="0" lvl="1" indent="0" algn="l" defTabSz="4572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Wingdings"/>
                <a:ea typeface="Wingdings"/>
                <a:cs typeface="Wingdings"/>
                <a:sym typeface="Wingdings"/>
              </a:rPr>
              <a:t></a:t>
            </a:r>
            <a:r>
              <a:rPr kumimoji="0" lang="en-US" sz="1800" b="0" i="0" u="none" strike="noStrike" kern="1200" cap="none" spc="0" normalizeH="0" baseline="0" noProof="0" dirty="0">
                <a:ln>
                  <a:noFill/>
                </a:ln>
                <a:solidFill>
                  <a:prstClr val="black"/>
                </a:solidFill>
                <a:effectLst/>
                <a:uLnTx/>
                <a:uFillTx/>
                <a:latin typeface="Calibri"/>
                <a:ea typeface="+mn-ea"/>
                <a:cs typeface="+mn-cs"/>
                <a:sym typeface="Wingdings"/>
              </a:rPr>
              <a:t> </a:t>
            </a:r>
            <a:r>
              <a:rPr kumimoji="0" lang="en-US" sz="1800" b="0" i="0" u="none" strike="noStrike" kern="1200" cap="none" spc="0" normalizeH="0" baseline="0" noProof="0" dirty="0">
                <a:ln>
                  <a:noFill/>
                </a:ln>
                <a:solidFill>
                  <a:prstClr val="black"/>
                </a:solidFill>
                <a:effectLst/>
                <a:uLnTx/>
                <a:uFillTx/>
                <a:latin typeface="Calibri"/>
                <a:ea typeface="+mn-ea"/>
                <a:cs typeface="+mn-cs"/>
              </a:rPr>
              <a:t>Physical health (e.g., hypertension, breast cancer, HIV disease progression)</a:t>
            </a:r>
          </a:p>
          <a:p>
            <a:pPr marL="411480" marR="0" lvl="1" indent="0" algn="l" defTabSz="4572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Wingdings"/>
                <a:ea typeface="Wingdings"/>
                <a:cs typeface="Wingdings"/>
                <a:sym typeface="Wingdings"/>
              </a:rPr>
              <a:t></a:t>
            </a:r>
            <a:r>
              <a:rPr kumimoji="0" lang="en-US" sz="1800" b="0" i="0" u="none" strike="noStrike" kern="1200" cap="none" spc="0" normalizeH="0" baseline="0" noProof="0" dirty="0">
                <a:ln>
                  <a:noFill/>
                </a:ln>
                <a:solidFill>
                  <a:prstClr val="black"/>
                </a:solidFill>
                <a:effectLst/>
                <a:uLnTx/>
                <a:uFillTx/>
                <a:latin typeface="Calibri"/>
                <a:ea typeface="+mn-ea"/>
                <a:cs typeface="+mn-cs"/>
                <a:sym typeface="Wingdings"/>
              </a:rPr>
              <a:t> </a:t>
            </a:r>
            <a:r>
              <a:rPr kumimoji="0" lang="en-US" sz="1800" b="0" i="0" u="none" strike="noStrike" kern="1200" cap="none" spc="0" normalizeH="0" baseline="0" noProof="0" dirty="0">
                <a:ln>
                  <a:noFill/>
                </a:ln>
                <a:solidFill>
                  <a:prstClr val="black"/>
                </a:solidFill>
                <a:effectLst/>
                <a:uLnTx/>
                <a:uFillTx/>
                <a:latin typeface="Calibri"/>
                <a:ea typeface="+mn-ea"/>
                <a:cs typeface="+mn-cs"/>
              </a:rPr>
              <a:t>Mental health (e.g., depression, anxiety, psychological distress, well-being)</a:t>
            </a:r>
          </a:p>
          <a:p>
            <a:pPr marL="411480" marR="0" lvl="1" indent="0" algn="l" defTabSz="4572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Wingdings"/>
                <a:ea typeface="Wingdings"/>
                <a:cs typeface="Wingdings"/>
                <a:sym typeface="Wingdings"/>
              </a:rPr>
              <a:t></a:t>
            </a:r>
            <a:r>
              <a:rPr kumimoji="0" lang="en-US" sz="1800" b="0" i="0" u="none" strike="noStrike" kern="1200" cap="none" spc="0" normalizeH="0" baseline="0" noProof="0" dirty="0">
                <a:ln>
                  <a:noFill/>
                </a:ln>
                <a:solidFill>
                  <a:prstClr val="black"/>
                </a:solidFill>
                <a:effectLst/>
                <a:uLnTx/>
                <a:uFillTx/>
                <a:latin typeface="Calibri"/>
                <a:ea typeface="+mn-ea"/>
                <a:cs typeface="+mn-cs"/>
                <a:sym typeface="Wingdings"/>
              </a:rPr>
              <a:t> </a:t>
            </a:r>
            <a:r>
              <a:rPr kumimoji="0" lang="en-US" sz="1800" b="0" i="0" u="none" strike="noStrike" kern="1200" cap="none" spc="0" normalizeH="0" baseline="0" noProof="0" dirty="0">
                <a:ln>
                  <a:noFill/>
                </a:ln>
                <a:solidFill>
                  <a:prstClr val="black"/>
                </a:solidFill>
                <a:effectLst/>
                <a:uLnTx/>
                <a:uFillTx/>
                <a:latin typeface="Calibri"/>
                <a:ea typeface="+mn-ea"/>
                <a:cs typeface="+mn-cs"/>
              </a:rPr>
              <a:t>Disease risk factors (e.g., obesity, high blood pressure, substance use)</a:t>
            </a:r>
          </a:p>
          <a:p>
            <a:pPr marL="411480" marR="0" lvl="1" indent="0" algn="l" defTabSz="4572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Wingdings"/>
                <a:ea typeface="Wingdings"/>
                <a:cs typeface="Wingdings"/>
                <a:sym typeface="Wingdings"/>
              </a:rPr>
              <a:t></a:t>
            </a:r>
            <a:r>
              <a:rPr kumimoji="0" lang="en-US" sz="1800" b="0" i="0" u="none" strike="noStrike" kern="1200" cap="none" spc="0" normalizeH="0" baseline="0" noProof="0" dirty="0">
                <a:ln>
                  <a:noFill/>
                </a:ln>
                <a:solidFill>
                  <a:prstClr val="black"/>
                </a:solidFill>
                <a:effectLst/>
                <a:uLnTx/>
                <a:uFillTx/>
                <a:latin typeface="Calibri"/>
                <a:ea typeface="+mn-ea"/>
                <a:cs typeface="+mn-cs"/>
                <a:sym typeface="Wingdings"/>
              </a:rPr>
              <a:t> </a:t>
            </a:r>
            <a:r>
              <a:rPr kumimoji="0" lang="en-US" sz="1800" b="0" i="0" u="none" strike="noStrike" kern="1200" cap="none" spc="0" normalizeH="0" baseline="0" noProof="0" dirty="0">
                <a:ln>
                  <a:noFill/>
                </a:ln>
                <a:solidFill>
                  <a:prstClr val="black"/>
                </a:solidFill>
                <a:effectLst/>
                <a:uLnTx/>
                <a:uFillTx/>
                <a:latin typeface="Calibri"/>
                <a:ea typeface="+mn-ea"/>
                <a:cs typeface="+mn-cs"/>
              </a:rPr>
              <a:t>Physiological responses (e.g., heart rate, cortisol secretions)</a:t>
            </a:r>
          </a:p>
        </p:txBody>
      </p:sp>
      <p:pic>
        <p:nvPicPr>
          <p:cNvPr id="10" name="Picture 9" descr="A picture containing text&#10;&#10;Description automatically generated">
            <a:extLst>
              <a:ext uri="{FF2B5EF4-FFF2-40B4-BE49-F238E27FC236}">
                <a16:creationId xmlns:a16="http://schemas.microsoft.com/office/drawing/2014/main" id="{467D1B75-28F4-0E43-8DAF-7F378C552189}"/>
              </a:ext>
            </a:extLst>
          </p:cNvPr>
          <p:cNvPicPr>
            <a:picLocks noChangeAspect="1"/>
          </p:cNvPicPr>
          <p:nvPr/>
        </p:nvPicPr>
        <p:blipFill>
          <a:blip r:embed="rId4"/>
          <a:stretch>
            <a:fillRect/>
          </a:stretch>
        </p:blipFill>
        <p:spPr>
          <a:xfrm>
            <a:off x="654920" y="1713590"/>
            <a:ext cx="7335398" cy="3171377"/>
          </a:xfrm>
          <a:prstGeom prst="rect">
            <a:avLst/>
          </a:prstGeom>
        </p:spPr>
      </p:pic>
    </p:spTree>
    <p:custDataLst>
      <p:tags r:id="rId1"/>
    </p:custDataLst>
    <p:extLst>
      <p:ext uri="{BB962C8B-B14F-4D97-AF65-F5344CB8AC3E}">
        <p14:creationId xmlns:p14="http://schemas.microsoft.com/office/powerpoint/2010/main" val="391304168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p:cNvSpPr/>
          <p:nvPr/>
        </p:nvSpPr>
        <p:spPr>
          <a:xfrm>
            <a:off x="6031983" y="4605809"/>
            <a:ext cx="2880845" cy="1917288"/>
          </a:xfrm>
          <a:prstGeom prst="rect">
            <a:avLst/>
          </a:prstGeom>
          <a:solidFill>
            <a:schemeClr val="accent5">
              <a:lumMod val="75000"/>
            </a:schemeClr>
          </a:solidFill>
          <a:ln>
            <a:solidFill>
              <a:schemeClr val="accent6">
                <a:lumMod val="60000"/>
                <a:lumOff val="40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79646">
                    <a:lumMod val="20000"/>
                    <a:lumOff val="80000"/>
                  </a:srgbClr>
                </a:solidFill>
                <a:effectLst/>
                <a:uLnTx/>
                <a:uFillTx/>
                <a:latin typeface="Arial Rounded MT Bold" charset="0"/>
                <a:ea typeface="Arial Rounded MT Bold" charset="0"/>
                <a:cs typeface="Arial Rounded MT Bold" charset="0"/>
              </a:rPr>
              <a:t>Depression</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dirty="0">
              <a:ln>
                <a:noFill/>
              </a:ln>
              <a:solidFill>
                <a:srgbClr val="F79646">
                  <a:lumMod val="20000"/>
                  <a:lumOff val="80000"/>
                </a:srgbClr>
              </a:solidFill>
              <a:effectLst/>
              <a:uLnTx/>
              <a:uFillTx/>
              <a:latin typeface="Arial Rounded MT Bold" charset="0"/>
              <a:ea typeface="Arial Rounded MT Bold" charset="0"/>
              <a:cs typeface="Arial Rounded MT Bold"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79646">
                    <a:lumMod val="20000"/>
                    <a:lumOff val="80000"/>
                  </a:srgbClr>
                </a:solidFill>
                <a:effectLst/>
                <a:uLnTx/>
                <a:uFillTx/>
                <a:latin typeface="Arial Rounded MT Bold" charset="0"/>
                <a:ea typeface="Arial Rounded MT Bold" charset="0"/>
                <a:cs typeface="Arial Rounded MT Bold" charset="0"/>
              </a:rPr>
              <a:t>Anxiety</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dirty="0">
              <a:ln>
                <a:noFill/>
              </a:ln>
              <a:solidFill>
                <a:srgbClr val="F79646">
                  <a:lumMod val="20000"/>
                  <a:lumOff val="80000"/>
                </a:srgbClr>
              </a:solidFill>
              <a:effectLst/>
              <a:uLnTx/>
              <a:uFillTx/>
              <a:latin typeface="Arial Rounded MT Bold" charset="0"/>
              <a:ea typeface="Arial Rounded MT Bold" charset="0"/>
              <a:cs typeface="Arial Rounded MT Bold"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79646">
                    <a:lumMod val="20000"/>
                    <a:lumOff val="80000"/>
                  </a:srgbClr>
                </a:solidFill>
                <a:effectLst/>
                <a:uLnTx/>
                <a:uFillTx/>
                <a:latin typeface="Arial Rounded MT Bold" charset="0"/>
                <a:ea typeface="Arial Rounded MT Bold" charset="0"/>
                <a:cs typeface="Arial Rounded MT Bold" charset="0"/>
              </a:rPr>
              <a:t>Substance Use</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dirty="0">
              <a:ln>
                <a:noFill/>
              </a:ln>
              <a:solidFill>
                <a:srgbClr val="F79646">
                  <a:lumMod val="20000"/>
                  <a:lumOff val="80000"/>
                </a:srgbClr>
              </a:solidFill>
              <a:effectLst/>
              <a:uLnTx/>
              <a:uFillTx/>
              <a:latin typeface="Arial Rounded MT Bold" charset="0"/>
              <a:ea typeface="Arial Rounded MT Bold" charset="0"/>
              <a:cs typeface="Arial Rounded MT Bold"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79646">
                    <a:lumMod val="20000"/>
                    <a:lumOff val="80000"/>
                  </a:srgbClr>
                </a:solidFill>
                <a:effectLst/>
                <a:uLnTx/>
                <a:uFillTx/>
                <a:latin typeface="Arial Rounded MT Bold" charset="0"/>
                <a:ea typeface="Arial Rounded MT Bold" charset="0"/>
                <a:cs typeface="Arial Rounded MT Bold" charset="0"/>
              </a:rPr>
              <a:t>HIV Risk</a:t>
            </a:r>
          </a:p>
        </p:txBody>
      </p:sp>
      <p:cxnSp>
        <p:nvCxnSpPr>
          <p:cNvPr id="11" name="Straight Arrow Connector 10"/>
          <p:cNvCxnSpPr>
            <a:cxnSpLocks/>
          </p:cNvCxnSpPr>
          <p:nvPr/>
        </p:nvCxnSpPr>
        <p:spPr>
          <a:xfrm flipV="1">
            <a:off x="1094795" y="3186554"/>
            <a:ext cx="1476143" cy="1094837"/>
          </a:xfrm>
          <a:prstGeom prst="straightConnector1">
            <a:avLst/>
          </a:prstGeom>
          <a:ln w="76200">
            <a:solidFill>
              <a:schemeClr val="accent6">
                <a:lumMod val="60000"/>
                <a:lumOff val="4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a:cxnSpLocks/>
          </p:cNvCxnSpPr>
          <p:nvPr/>
        </p:nvCxnSpPr>
        <p:spPr>
          <a:xfrm>
            <a:off x="6425338" y="3058045"/>
            <a:ext cx="1293265" cy="1223346"/>
          </a:xfrm>
          <a:prstGeom prst="straightConnector1">
            <a:avLst/>
          </a:prstGeom>
          <a:ln w="76200">
            <a:solidFill>
              <a:schemeClr val="accent6">
                <a:lumMod val="60000"/>
                <a:lumOff val="4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a:off x="3427962" y="5600119"/>
            <a:ext cx="2441701" cy="23436"/>
          </a:xfrm>
          <a:prstGeom prst="straightConnector1">
            <a:avLst/>
          </a:prstGeom>
          <a:ln w="76200">
            <a:solidFill>
              <a:schemeClr val="accent6">
                <a:lumMod val="60000"/>
                <a:lumOff val="40000"/>
              </a:schemeClr>
            </a:solidFill>
            <a:tailEnd type="arrow"/>
          </a:ln>
        </p:spPr>
        <p:style>
          <a:lnRef idx="2">
            <a:schemeClr val="accent1"/>
          </a:lnRef>
          <a:fillRef idx="0">
            <a:schemeClr val="accent1"/>
          </a:fillRef>
          <a:effectRef idx="1">
            <a:schemeClr val="accent1"/>
          </a:effectRef>
          <a:fontRef idx="minor">
            <a:schemeClr val="tx1"/>
          </a:fontRef>
        </p:style>
      </p:cxnSp>
      <p:sp>
        <p:nvSpPr>
          <p:cNvPr id="22" name="TextBox 21"/>
          <p:cNvSpPr txBox="1">
            <a:spLocks noChangeArrowheads="1"/>
          </p:cNvSpPr>
          <p:nvPr/>
        </p:nvSpPr>
        <p:spPr bwMode="auto">
          <a:xfrm>
            <a:off x="18671" y="8635533"/>
            <a:ext cx="6861608" cy="369332"/>
          </a:xfrm>
          <a:prstGeom prst="rect">
            <a:avLst/>
          </a:prstGeom>
          <a:noFill/>
          <a:ln w="9525">
            <a:noFill/>
            <a:miter lim="800000"/>
            <a:headEnd/>
            <a:tailEnd/>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 typeface="Trebuchet MS" pitchFamily="-1" charset="0"/>
              <a:buNone/>
              <a:tabLst/>
              <a:defRPr/>
            </a:pPr>
            <a:r>
              <a:rPr kumimoji="0" lang="en-US" sz="1800" b="0" i="0" u="none" strike="noStrike" kern="1200" cap="none" spc="0" normalizeH="0" baseline="0" noProof="0" dirty="0">
                <a:ln>
                  <a:noFill/>
                </a:ln>
                <a:solidFill>
                  <a:srgbClr val="EEECE1"/>
                </a:solidFill>
                <a:effectLst/>
                <a:uLnTx/>
                <a:uFillTx/>
                <a:latin typeface="Calibri"/>
                <a:ea typeface="+mn-ea"/>
                <a:cs typeface="+mn-cs"/>
              </a:rPr>
              <a:t>Pachankis (2014). </a:t>
            </a:r>
            <a:r>
              <a:rPr kumimoji="0" lang="en-US" sz="1800" b="0" i="1" u="none" strike="noStrike" kern="1200" cap="none" spc="0" normalizeH="0" baseline="0" noProof="0" dirty="0">
                <a:ln>
                  <a:noFill/>
                </a:ln>
                <a:solidFill>
                  <a:srgbClr val="EEECE1"/>
                </a:solidFill>
                <a:effectLst/>
                <a:uLnTx/>
                <a:uFillTx/>
                <a:latin typeface="Calibri"/>
                <a:ea typeface="+mn-ea"/>
                <a:cs typeface="+mn-cs"/>
              </a:rPr>
              <a:t>Clinical Psychology: Science and Practice</a:t>
            </a:r>
            <a:endParaRPr kumimoji="0" lang="en-US" sz="1800" b="0" i="0" u="none" strike="noStrike" kern="1200" cap="none" spc="0" normalizeH="0" baseline="0" noProof="0" dirty="0">
              <a:ln>
                <a:noFill/>
              </a:ln>
              <a:solidFill>
                <a:srgbClr val="EEECE1"/>
              </a:solidFill>
              <a:effectLst/>
              <a:uLnTx/>
              <a:uFillTx/>
              <a:latin typeface="Calibri"/>
              <a:ea typeface="+mn-ea"/>
              <a:cs typeface="+mn-cs"/>
            </a:endParaRPr>
          </a:p>
        </p:txBody>
      </p:sp>
      <p:sp>
        <p:nvSpPr>
          <p:cNvPr id="30" name="Rectangle 29"/>
          <p:cNvSpPr/>
          <p:nvPr/>
        </p:nvSpPr>
        <p:spPr>
          <a:xfrm>
            <a:off x="358183" y="4535812"/>
            <a:ext cx="2755805" cy="1987285"/>
          </a:xfrm>
          <a:prstGeom prst="rect">
            <a:avLst/>
          </a:prstGeom>
          <a:solidFill>
            <a:schemeClr val="accent5">
              <a:lumMod val="75000"/>
            </a:schemeClr>
          </a:solidFill>
          <a:ln>
            <a:solidFill>
              <a:schemeClr val="accent6">
                <a:lumMod val="60000"/>
                <a:lumOff val="40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79646">
                    <a:lumMod val="20000"/>
                    <a:lumOff val="80000"/>
                  </a:srgbClr>
                </a:solidFill>
                <a:effectLst/>
                <a:uLnTx/>
                <a:uFillTx/>
                <a:latin typeface="Arial Rounded MT Bold" charset="0"/>
                <a:ea typeface="Arial Rounded MT Bold" charset="0"/>
                <a:cs typeface="Arial Rounded MT Bold" charset="0"/>
              </a:rPr>
              <a:t>Stigma</a:t>
            </a:r>
            <a:r>
              <a:rPr kumimoji="0" lang="en-US" sz="1800" b="0" i="0" u="none" strike="noStrike" kern="1200" cap="none" spc="0" normalizeH="0" baseline="0" noProof="0" dirty="0">
                <a:ln>
                  <a:noFill/>
                </a:ln>
                <a:solidFill>
                  <a:prstClr val="white"/>
                </a:solidFill>
                <a:effectLst/>
                <a:uLnTx/>
                <a:uFillTx/>
                <a:latin typeface="Arial Rounded MT Bold" charset="0"/>
                <a:ea typeface="Arial Rounded MT Bold" charset="0"/>
                <a:cs typeface="Arial Rounded MT Bold" charset="0"/>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a:ea typeface="Arial Rounded MT Bold" charset="0"/>
                <a:cs typeface="Arial"/>
              </a:rPr>
              <a:t>(e.g., structural stigma, interpersonal stigma)</a:t>
            </a:r>
          </a:p>
        </p:txBody>
      </p:sp>
      <p:sp>
        <p:nvSpPr>
          <p:cNvPr id="43" name="Rectangle 42">
            <a:extLst>
              <a:ext uri="{FF2B5EF4-FFF2-40B4-BE49-F238E27FC236}">
                <a16:creationId xmlns:a16="http://schemas.microsoft.com/office/drawing/2014/main" id="{A12B3792-1C76-7949-9065-9B25669943A2}"/>
              </a:ext>
            </a:extLst>
          </p:cNvPr>
          <p:cNvSpPr/>
          <p:nvPr/>
        </p:nvSpPr>
        <p:spPr>
          <a:xfrm>
            <a:off x="2766659" y="1912290"/>
            <a:ext cx="3462958" cy="2291511"/>
          </a:xfrm>
          <a:prstGeom prst="rect">
            <a:avLst/>
          </a:prstGeom>
          <a:solidFill>
            <a:schemeClr val="accent5">
              <a:lumMod val="75000"/>
            </a:schemeClr>
          </a:solidFill>
          <a:ln>
            <a:solidFill>
              <a:schemeClr val="accent6">
                <a:lumMod val="60000"/>
                <a:lumOff val="40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sng" strike="noStrike" kern="1200" cap="none" spc="0" normalizeH="0" baseline="0" noProof="0" dirty="0">
                <a:ln>
                  <a:noFill/>
                </a:ln>
                <a:solidFill>
                  <a:srgbClr val="F79646">
                    <a:lumMod val="20000"/>
                    <a:lumOff val="80000"/>
                  </a:srgbClr>
                </a:solidFill>
                <a:effectLst/>
                <a:uLnTx/>
                <a:uFillTx/>
                <a:latin typeface="Arial Rounded MT Bold" charset="0"/>
                <a:ea typeface="Arial Rounded MT Bold" charset="0"/>
                <a:cs typeface="Arial Rounded MT Bold" charset="0"/>
              </a:rPr>
              <a:t>Identity-Related Stressors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Rounded MT Bold" charset="0"/>
                <a:ea typeface="Arial Rounded MT Bold" charset="0"/>
                <a:cs typeface="Arial Rounded MT Bold" charset="0"/>
              </a:rPr>
              <a:t>Anxious Expectation</a:t>
            </a:r>
            <a:r>
              <a:rPr kumimoji="0" lang="en-US" sz="1400" b="0" i="0" u="none" strike="noStrike" kern="1200" cap="none" spc="0" normalizeH="0" noProof="0" dirty="0">
                <a:ln>
                  <a:noFill/>
                </a:ln>
                <a:solidFill>
                  <a:prstClr val="white"/>
                </a:solidFill>
                <a:effectLst/>
                <a:uLnTx/>
                <a:uFillTx/>
                <a:latin typeface="Arial Rounded MT Bold" charset="0"/>
                <a:ea typeface="Arial Rounded MT Bold" charset="0"/>
                <a:cs typeface="Arial Rounded MT Bold" charset="0"/>
              </a:rPr>
              <a:t> of Stigma</a:t>
            </a:r>
            <a:endParaRPr kumimoji="0" lang="en-US" sz="1400" b="0" i="0" u="none" strike="noStrike" kern="1200" cap="none" spc="0" normalizeH="0" baseline="0" noProof="0" dirty="0">
              <a:ln>
                <a:noFill/>
              </a:ln>
              <a:solidFill>
                <a:prstClr val="white"/>
              </a:solidFill>
              <a:effectLst/>
              <a:uLnTx/>
              <a:uFillTx/>
              <a:latin typeface="Arial Rounded MT Bold" charset="0"/>
              <a:ea typeface="Arial Rounded MT Bold" charset="0"/>
              <a:cs typeface="Arial Rounded MT Bold"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Rounded MT Bold" charset="0"/>
                <a:ea typeface="Arial Rounded MT Bold" charset="0"/>
                <a:cs typeface="Arial Rounded MT Bold" charset="0"/>
              </a:rPr>
              <a:t>Internalized </a:t>
            </a:r>
            <a:r>
              <a:rPr lang="en-US" sz="1400" dirty="0">
                <a:solidFill>
                  <a:prstClr val="white"/>
                </a:solidFill>
                <a:latin typeface="Arial Rounded MT Bold" charset="0"/>
                <a:ea typeface="Arial Rounded MT Bold" charset="0"/>
                <a:cs typeface="Arial Rounded MT Bold" charset="0"/>
              </a:rPr>
              <a:t>anti-LGBTQ </a:t>
            </a:r>
            <a:r>
              <a:rPr kumimoji="0" lang="en-US" sz="1400" b="0" i="0" u="none" strike="noStrike" kern="1200" cap="none" spc="0" normalizeH="0" baseline="0" noProof="0" dirty="0">
                <a:ln>
                  <a:noFill/>
                </a:ln>
                <a:solidFill>
                  <a:prstClr val="white"/>
                </a:solidFill>
                <a:effectLst/>
                <a:uLnTx/>
                <a:uFillTx/>
                <a:latin typeface="Arial Rounded MT Bold" charset="0"/>
                <a:ea typeface="Arial Rounded MT Bold" charset="0"/>
                <a:cs typeface="Arial Rounded MT Bold" charset="0"/>
              </a:rPr>
              <a:t>stigma</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prstClr val="white"/>
                </a:solidFill>
                <a:latin typeface="Arial Rounded MT Bold" charset="0"/>
                <a:ea typeface="Arial Rounded MT Bold" charset="0"/>
                <a:cs typeface="Arial Rounded MT Bold" charset="0"/>
              </a:rPr>
              <a:t>Concealment</a:t>
            </a:r>
            <a:r>
              <a:rPr kumimoji="0" lang="en-US" sz="1400" b="0" i="0" u="none" strike="noStrike" kern="1200" cap="none" spc="0" normalizeH="0" baseline="0" noProof="0" dirty="0">
                <a:ln>
                  <a:noFill/>
                </a:ln>
                <a:solidFill>
                  <a:prstClr val="white"/>
                </a:solidFill>
                <a:effectLst/>
                <a:uLnTx/>
                <a:uFillTx/>
                <a:latin typeface="Arial Rounded MT Bold" charset="0"/>
                <a:ea typeface="Arial Rounded MT Bold" charset="0"/>
                <a:cs typeface="Arial Rounded MT Bold" charset="0"/>
              </a:rPr>
              <a:t> / Disclosure Stress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Arial Rounded MT Bold" charset="0"/>
              <a:ea typeface="Arial Rounded MT Bold" charset="0"/>
              <a:cs typeface="Arial Rounded MT Bold"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sng" strike="noStrike" kern="1200" cap="none" spc="0" normalizeH="0" baseline="0" noProof="0" dirty="0">
                <a:ln>
                  <a:noFill/>
                </a:ln>
                <a:solidFill>
                  <a:srgbClr val="F79646">
                    <a:lumMod val="20000"/>
                    <a:lumOff val="80000"/>
                  </a:srgbClr>
                </a:solidFill>
                <a:effectLst/>
                <a:uLnTx/>
                <a:uFillTx/>
                <a:latin typeface="Arial Rounded MT Bold" charset="0"/>
                <a:ea typeface="Arial Rounded MT Bold" charset="0"/>
                <a:cs typeface="Arial Rounded MT Bold" charset="0"/>
              </a:rPr>
              <a:t>Universal Risks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Rounded MT Bold" charset="0"/>
                <a:ea typeface="Arial Rounded MT Bold" charset="0"/>
                <a:cs typeface="Arial Rounded MT Bold" charset="0"/>
              </a:rPr>
              <a:t>Rumination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Rounded MT Bold" charset="0"/>
                <a:ea typeface="Arial Rounded MT Bold" charset="0"/>
                <a:cs typeface="Arial Rounded MT Bold" charset="0"/>
              </a:rPr>
              <a:t>Social Isolation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Rounded MT Bold" charset="0"/>
                <a:ea typeface="Arial Rounded MT Bold" charset="0"/>
                <a:cs typeface="Arial Rounded MT Bold" charset="0"/>
              </a:rPr>
              <a:t>Emotion dysregulation</a:t>
            </a:r>
          </a:p>
        </p:txBody>
      </p:sp>
      <p:sp>
        <p:nvSpPr>
          <p:cNvPr id="17" name="Title 1">
            <a:extLst>
              <a:ext uri="{FF2B5EF4-FFF2-40B4-BE49-F238E27FC236}">
                <a16:creationId xmlns:a16="http://schemas.microsoft.com/office/drawing/2014/main" id="{D9EC90A3-B0ED-1779-017C-2C10CB0BA98D}"/>
              </a:ext>
            </a:extLst>
          </p:cNvPr>
          <p:cNvSpPr>
            <a:spLocks noGrp="1"/>
          </p:cNvSpPr>
          <p:nvPr>
            <p:ph type="title"/>
          </p:nvPr>
        </p:nvSpPr>
        <p:spPr>
          <a:xfrm>
            <a:off x="322190" y="211919"/>
            <a:ext cx="8551296" cy="1143000"/>
          </a:xfrm>
        </p:spPr>
        <p:txBody>
          <a:bodyPr/>
          <a:lstStyle/>
          <a:p>
            <a:r>
              <a:rPr lang="en-US" sz="4500" dirty="0">
                <a:latin typeface="Cambria" panose="02040503050406030204" pitchFamily="18" charset="0"/>
                <a:cs typeface="Calibri"/>
              </a:rPr>
              <a:t>How does anti-LGBTQ+ stigma </a:t>
            </a:r>
            <a:br>
              <a:rPr lang="en-US" sz="4500" dirty="0">
                <a:latin typeface="Cambria" panose="02040503050406030204" pitchFamily="18" charset="0"/>
                <a:cs typeface="Calibri"/>
              </a:rPr>
            </a:br>
            <a:r>
              <a:rPr lang="en-US" sz="4500" dirty="0">
                <a:latin typeface="Cambria" panose="02040503050406030204" pitchFamily="18" charset="0"/>
                <a:cs typeface="Calibri"/>
              </a:rPr>
              <a:t>get under the skin?</a:t>
            </a:r>
          </a:p>
        </p:txBody>
      </p:sp>
    </p:spTree>
    <p:extLst>
      <p:ext uri="{BB962C8B-B14F-4D97-AF65-F5344CB8AC3E}">
        <p14:creationId xmlns:p14="http://schemas.microsoft.com/office/powerpoint/2010/main" val="2204071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1000"/>
                                        <p:tgtEl>
                                          <p:spTgt spid="11"/>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fade">
                                      <p:cBhvr>
                                        <p:cTn id="11" dur="1000"/>
                                        <p:tgtEl>
                                          <p:spTgt spid="43"/>
                                        </p:tgtEl>
                                      </p:cBhvr>
                                    </p:animEffect>
                                  </p:childTnLst>
                                </p:cTn>
                              </p:par>
                            </p:childTnLst>
                          </p:cTn>
                        </p:par>
                        <p:par>
                          <p:cTn id="12" fill="hold">
                            <p:stCondLst>
                              <p:cond delay="2000"/>
                            </p:stCondLst>
                            <p:childTnLst>
                              <p:par>
                                <p:cTn id="13" presetID="22" presetClass="entr" presetSubtype="8"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
            <a:extLst>
              <a:ext uri="{FF2B5EF4-FFF2-40B4-BE49-F238E27FC236}">
                <a16:creationId xmlns:a16="http://schemas.microsoft.com/office/drawing/2014/main" id="{6D573DBA-1A7E-A44F-B5E4-E22DBA42937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3541071" y="-583725"/>
            <a:ext cx="4020690" cy="55234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 name="Picture 9">
            <a:extLst>
              <a:ext uri="{FF2B5EF4-FFF2-40B4-BE49-F238E27FC236}">
                <a16:creationId xmlns:a16="http://schemas.microsoft.com/office/drawing/2014/main" id="{32873544-44A2-DE49-A884-18891C14A60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8323" y="167680"/>
            <a:ext cx="2437567" cy="40206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Content Placeholder 1"/>
          <p:cNvSpPr>
            <a:spLocks noGrp="1"/>
          </p:cNvSpPr>
          <p:nvPr>
            <p:ph idx="1"/>
          </p:nvPr>
        </p:nvSpPr>
        <p:spPr>
          <a:xfrm>
            <a:off x="208323" y="4298270"/>
            <a:ext cx="8131215" cy="2392050"/>
          </a:xfrm>
        </p:spPr>
        <p:txBody>
          <a:bodyPr>
            <a:normAutofit lnSpcReduction="10000"/>
          </a:bodyPr>
          <a:lstStyle/>
          <a:p>
            <a:r>
              <a:rPr lang="en-US" dirty="0"/>
              <a:t>Transdiagnostic LGBTQ+ minority stress treatment</a:t>
            </a:r>
          </a:p>
          <a:p>
            <a:r>
              <a:rPr lang="en-US" dirty="0"/>
              <a:t>Created for and by LGBTQ+ people</a:t>
            </a:r>
          </a:p>
          <a:p>
            <a:r>
              <a:rPr lang="en-US" dirty="0"/>
              <a:t>Based on Unified Protocol’s CBT principles</a:t>
            </a:r>
          </a:p>
          <a:p>
            <a:r>
              <a:rPr lang="en-US" dirty="0"/>
              <a:t>Safe space to problems/distress associated with minority stressors </a:t>
            </a:r>
          </a:p>
          <a:p>
            <a:r>
              <a:rPr lang="en-US" dirty="0"/>
              <a:t>10 one-on-one psychotherapy sessions (50-60 minutes)</a:t>
            </a:r>
          </a:p>
          <a:p>
            <a:r>
              <a:rPr lang="en-US" dirty="0"/>
              <a:t>Weekly home practice</a:t>
            </a:r>
          </a:p>
        </p:txBody>
      </p:sp>
    </p:spTree>
    <p:extLst>
      <p:ext uri="{BB962C8B-B14F-4D97-AF65-F5344CB8AC3E}">
        <p14:creationId xmlns:p14="http://schemas.microsoft.com/office/powerpoint/2010/main" val="67562368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a:spLocks/>
          </p:cNvSpPr>
          <p:nvPr/>
        </p:nvSpPr>
        <p:spPr>
          <a:xfrm>
            <a:off x="457198" y="1479124"/>
            <a:ext cx="5306994" cy="4800600"/>
          </a:xfrm>
          <a:prstGeom prst="rect">
            <a:avLst/>
          </a:prstGeom>
        </p:spPr>
        <p:txBody>
          <a:bodyPr vert="horz" lIns="91440" tIns="45720" rIns="91440" bIns="45720" rtlCol="0">
            <a:no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indent="0">
              <a:buClr>
                <a:srgbClr val="D16349"/>
              </a:buClr>
              <a:buNone/>
            </a:pPr>
            <a:r>
              <a:rPr lang="en-US" sz="1900" b="1" dirty="0">
                <a:solidFill>
                  <a:srgbClr val="D16349"/>
                </a:solidFill>
              </a:rPr>
              <a:t>Cognitive</a:t>
            </a:r>
          </a:p>
          <a:p>
            <a:pPr>
              <a:buClr>
                <a:srgbClr val="CCB400"/>
              </a:buClr>
            </a:pPr>
            <a:r>
              <a:rPr lang="en-US" sz="1900" dirty="0">
                <a:solidFill>
                  <a:prstClr val="black"/>
                </a:solidFill>
              </a:rPr>
              <a:t>Internalizing stereotypes about LGBTQ people as inferior or weak, unlovable</a:t>
            </a:r>
          </a:p>
          <a:p>
            <a:pPr>
              <a:buClr>
                <a:srgbClr val="CCB400"/>
              </a:buClr>
            </a:pPr>
            <a:r>
              <a:rPr lang="en-US" sz="1900" dirty="0">
                <a:solidFill>
                  <a:prstClr val="black"/>
                </a:solidFill>
              </a:rPr>
              <a:t>Not believing in one’s ability to form genuine, intimate relationships outside of a purely sexual domain</a:t>
            </a:r>
          </a:p>
          <a:p>
            <a:pPr marL="114300" indent="0">
              <a:buClr>
                <a:srgbClr val="CCB400"/>
              </a:buClr>
              <a:buNone/>
            </a:pPr>
            <a:endParaRPr lang="en-US" sz="1000" b="1" dirty="0">
              <a:solidFill>
                <a:srgbClr val="D16349"/>
              </a:solidFill>
            </a:endParaRPr>
          </a:p>
          <a:p>
            <a:pPr marL="114300" indent="0">
              <a:buClr>
                <a:srgbClr val="CCB400"/>
              </a:buClr>
              <a:buNone/>
            </a:pPr>
            <a:r>
              <a:rPr lang="en-US" sz="1900" b="1" dirty="0">
                <a:solidFill>
                  <a:srgbClr val="D16349"/>
                </a:solidFill>
              </a:rPr>
              <a:t>Affective</a:t>
            </a:r>
            <a:endParaRPr lang="en-US" sz="1900" dirty="0">
              <a:solidFill>
                <a:prstClr val="black"/>
              </a:solidFill>
            </a:endParaRPr>
          </a:p>
          <a:p>
            <a:pPr>
              <a:buClr>
                <a:srgbClr val="CCB400"/>
              </a:buClr>
            </a:pPr>
            <a:r>
              <a:rPr lang="en-US" sz="1900" dirty="0">
                <a:solidFill>
                  <a:prstClr val="black"/>
                </a:solidFill>
              </a:rPr>
              <a:t>Anxiously being on the lookout for rejection</a:t>
            </a:r>
          </a:p>
          <a:p>
            <a:pPr>
              <a:buClr>
                <a:srgbClr val="CCB400"/>
              </a:buClr>
            </a:pPr>
            <a:r>
              <a:rPr lang="en-US" sz="1900" dirty="0">
                <a:solidFill>
                  <a:prstClr val="black"/>
                </a:solidFill>
              </a:rPr>
              <a:t>Fear of being discovered or outed as LGBTQ+</a:t>
            </a:r>
          </a:p>
          <a:p>
            <a:pPr marL="114300" indent="0">
              <a:buClr>
                <a:srgbClr val="CCB400"/>
              </a:buClr>
              <a:buNone/>
            </a:pPr>
            <a:endParaRPr lang="en-US" sz="1000" dirty="0">
              <a:solidFill>
                <a:prstClr val="black"/>
              </a:solidFill>
            </a:endParaRPr>
          </a:p>
          <a:p>
            <a:pPr marL="114300" indent="0">
              <a:buClr>
                <a:srgbClr val="CCB400"/>
              </a:buClr>
              <a:buNone/>
            </a:pPr>
            <a:r>
              <a:rPr lang="en-US" sz="1900" b="1" dirty="0">
                <a:solidFill>
                  <a:srgbClr val="D16349"/>
                </a:solidFill>
              </a:rPr>
              <a:t>Behavioral</a:t>
            </a:r>
            <a:endParaRPr lang="en-US" sz="1900" dirty="0">
              <a:solidFill>
                <a:prstClr val="black"/>
              </a:solidFill>
            </a:endParaRPr>
          </a:p>
          <a:p>
            <a:pPr>
              <a:buClr>
                <a:srgbClr val="CCB400"/>
              </a:buClr>
            </a:pPr>
            <a:r>
              <a:rPr lang="en-US" sz="1900" dirty="0">
                <a:solidFill>
                  <a:prstClr val="black"/>
                </a:solidFill>
              </a:rPr>
              <a:t>Silencing one’s own needs or self-expression out of shame</a:t>
            </a:r>
          </a:p>
          <a:p>
            <a:pPr>
              <a:buClr>
                <a:srgbClr val="CCB400"/>
              </a:buClr>
            </a:pPr>
            <a:r>
              <a:rPr lang="en-US" sz="1900" dirty="0">
                <a:solidFill>
                  <a:prstClr val="black"/>
                </a:solidFill>
              </a:rPr>
              <a:t>Hiding one’s identities or behaviors, at the cost of close relationships and psychological integrity</a:t>
            </a:r>
          </a:p>
          <a:p>
            <a:pPr lvl="1">
              <a:buClr>
                <a:srgbClr val="CCB400"/>
              </a:buClr>
            </a:pPr>
            <a:endParaRPr lang="en-US" sz="1900" dirty="0">
              <a:solidFill>
                <a:prstClr val="black"/>
              </a:solidFill>
            </a:endParaRPr>
          </a:p>
          <a:p>
            <a:pPr lvl="1">
              <a:buClr>
                <a:srgbClr val="CCB400"/>
              </a:buClr>
            </a:pPr>
            <a:endParaRPr lang="en-US" sz="1900" dirty="0">
              <a:solidFill>
                <a:prstClr val="black"/>
              </a:solidFill>
              <a:latin typeface="Calibri"/>
            </a:endParaRPr>
          </a:p>
          <a:p>
            <a:pPr lvl="1">
              <a:buClr>
                <a:srgbClr val="CCB400"/>
              </a:buClr>
            </a:pPr>
            <a:endParaRPr lang="en-US" sz="1900" dirty="0">
              <a:solidFill>
                <a:prstClr val="black"/>
              </a:solidFill>
              <a:latin typeface="Calibri"/>
            </a:endParaRPr>
          </a:p>
          <a:p>
            <a:pPr marL="411480" lvl="1" indent="0">
              <a:buClr>
                <a:srgbClr val="CCB400"/>
              </a:buClr>
              <a:buFont typeface="Arial" pitchFamily="34" charset="0"/>
              <a:buNone/>
            </a:pPr>
            <a:endParaRPr lang="en-US" sz="1900" dirty="0">
              <a:solidFill>
                <a:prstClr val="black"/>
              </a:solidFill>
              <a:latin typeface="Calibri"/>
            </a:endParaRPr>
          </a:p>
          <a:p>
            <a:pPr>
              <a:buClr>
                <a:srgbClr val="D16349"/>
              </a:buClr>
            </a:pPr>
            <a:endParaRPr lang="en-US" sz="1900" dirty="0">
              <a:solidFill>
                <a:prstClr val="black"/>
              </a:solidFill>
              <a:latin typeface="Calibri"/>
            </a:endParaRPr>
          </a:p>
        </p:txBody>
      </p:sp>
      <p:sp>
        <p:nvSpPr>
          <p:cNvPr id="2" name="Title 1">
            <a:extLst>
              <a:ext uri="{FF2B5EF4-FFF2-40B4-BE49-F238E27FC236}">
                <a16:creationId xmlns:a16="http://schemas.microsoft.com/office/drawing/2014/main" id="{BD0A45D6-906C-2F67-6AB4-697AFC6B82E8}"/>
              </a:ext>
            </a:extLst>
          </p:cNvPr>
          <p:cNvSpPr txBox="1">
            <a:spLocks/>
          </p:cNvSpPr>
          <p:nvPr/>
        </p:nvSpPr>
        <p:spPr>
          <a:xfrm>
            <a:off x="609600" y="427038"/>
            <a:ext cx="7620000" cy="1143000"/>
          </a:xfrm>
          <a:prstGeom prst="rect">
            <a:avLst/>
          </a:prstGeom>
        </p:spPr>
        <p:txBody>
          <a:bodyPr vert="horz" lIns="91440" tIns="45720" rIns="91440" bIns="45720" rtlCol="0" anchor="ctr">
            <a:normAutofit fontScale="92500"/>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r>
              <a:rPr lang="en-US" dirty="0"/>
              <a:t>Manifestations of Minority Stress</a:t>
            </a:r>
          </a:p>
        </p:txBody>
      </p:sp>
      <p:pic>
        <p:nvPicPr>
          <p:cNvPr id="8" name="Picture 7" descr="Two women with their eyes closed&#10;&#10;Description automatically generated">
            <a:extLst>
              <a:ext uri="{FF2B5EF4-FFF2-40B4-BE49-F238E27FC236}">
                <a16:creationId xmlns:a16="http://schemas.microsoft.com/office/drawing/2014/main" id="{1D3E2FB7-282F-078E-F063-11BCFBB818D2}"/>
              </a:ext>
            </a:extLst>
          </p:cNvPr>
          <p:cNvPicPr>
            <a:picLocks noChangeAspect="1"/>
          </p:cNvPicPr>
          <p:nvPr/>
        </p:nvPicPr>
        <p:blipFill>
          <a:blip r:embed="rId3"/>
          <a:stretch>
            <a:fillRect/>
          </a:stretch>
        </p:blipFill>
        <p:spPr>
          <a:xfrm>
            <a:off x="5969878" y="3225855"/>
            <a:ext cx="1915027" cy="1274364"/>
          </a:xfrm>
          <a:prstGeom prst="rect">
            <a:avLst/>
          </a:prstGeom>
        </p:spPr>
      </p:pic>
      <p:pic>
        <p:nvPicPr>
          <p:cNvPr id="18" name="Picture 17" descr="A person holding a mask&#10;&#10;Description automatically generated">
            <a:extLst>
              <a:ext uri="{FF2B5EF4-FFF2-40B4-BE49-F238E27FC236}">
                <a16:creationId xmlns:a16="http://schemas.microsoft.com/office/drawing/2014/main" id="{70503EC4-7EA8-1E9A-8C4B-E5E5D3123890}"/>
              </a:ext>
            </a:extLst>
          </p:cNvPr>
          <p:cNvPicPr>
            <a:picLocks noChangeAspect="1"/>
          </p:cNvPicPr>
          <p:nvPr/>
        </p:nvPicPr>
        <p:blipFill>
          <a:blip r:embed="rId4"/>
          <a:stretch>
            <a:fillRect/>
          </a:stretch>
        </p:blipFill>
        <p:spPr>
          <a:xfrm>
            <a:off x="5969878" y="4709401"/>
            <a:ext cx="1915027" cy="1721561"/>
          </a:xfrm>
          <a:prstGeom prst="rect">
            <a:avLst/>
          </a:prstGeom>
        </p:spPr>
      </p:pic>
      <p:pic>
        <p:nvPicPr>
          <p:cNvPr id="1030" name="Picture 6" descr="Growing up Latino in America is hard">
            <a:extLst>
              <a:ext uri="{FF2B5EF4-FFF2-40B4-BE49-F238E27FC236}">
                <a16:creationId xmlns:a16="http://schemas.microsoft.com/office/drawing/2014/main" id="{74341D47-CCF2-C987-3DBD-A9EC0169DEE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69878" y="1755326"/>
            <a:ext cx="1915027" cy="12743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629525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p:cNvSpPr/>
          <p:nvPr/>
        </p:nvSpPr>
        <p:spPr>
          <a:xfrm>
            <a:off x="6031983" y="4605809"/>
            <a:ext cx="2880845" cy="1917288"/>
          </a:xfrm>
          <a:prstGeom prst="rect">
            <a:avLst/>
          </a:prstGeom>
          <a:solidFill>
            <a:schemeClr val="accent5">
              <a:lumMod val="75000"/>
            </a:schemeClr>
          </a:solidFill>
          <a:ln>
            <a:solidFill>
              <a:schemeClr val="accent6">
                <a:lumMod val="60000"/>
                <a:lumOff val="40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79646">
                    <a:lumMod val="20000"/>
                    <a:lumOff val="80000"/>
                  </a:srgbClr>
                </a:solidFill>
                <a:effectLst/>
                <a:uLnTx/>
                <a:uFillTx/>
                <a:latin typeface="Arial Rounded MT Bold" charset="0"/>
                <a:ea typeface="Arial Rounded MT Bold" charset="0"/>
                <a:cs typeface="Arial Rounded MT Bold" charset="0"/>
              </a:rPr>
              <a:t>Depression</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dirty="0">
              <a:ln>
                <a:noFill/>
              </a:ln>
              <a:solidFill>
                <a:srgbClr val="F79646">
                  <a:lumMod val="20000"/>
                  <a:lumOff val="80000"/>
                </a:srgbClr>
              </a:solidFill>
              <a:effectLst/>
              <a:uLnTx/>
              <a:uFillTx/>
              <a:latin typeface="Arial Rounded MT Bold" charset="0"/>
              <a:ea typeface="Arial Rounded MT Bold" charset="0"/>
              <a:cs typeface="Arial Rounded MT Bold"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79646">
                    <a:lumMod val="20000"/>
                    <a:lumOff val="80000"/>
                  </a:srgbClr>
                </a:solidFill>
                <a:effectLst/>
                <a:uLnTx/>
                <a:uFillTx/>
                <a:latin typeface="Arial Rounded MT Bold" charset="0"/>
                <a:ea typeface="Arial Rounded MT Bold" charset="0"/>
                <a:cs typeface="Arial Rounded MT Bold" charset="0"/>
              </a:rPr>
              <a:t>Anxiety</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dirty="0">
              <a:ln>
                <a:noFill/>
              </a:ln>
              <a:solidFill>
                <a:srgbClr val="F79646">
                  <a:lumMod val="20000"/>
                  <a:lumOff val="80000"/>
                </a:srgbClr>
              </a:solidFill>
              <a:effectLst/>
              <a:uLnTx/>
              <a:uFillTx/>
              <a:latin typeface="Arial Rounded MT Bold" charset="0"/>
              <a:ea typeface="Arial Rounded MT Bold" charset="0"/>
              <a:cs typeface="Arial Rounded MT Bold"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79646">
                    <a:lumMod val="20000"/>
                    <a:lumOff val="80000"/>
                  </a:srgbClr>
                </a:solidFill>
                <a:effectLst/>
                <a:uLnTx/>
                <a:uFillTx/>
                <a:latin typeface="Arial Rounded MT Bold" charset="0"/>
                <a:ea typeface="Arial Rounded MT Bold" charset="0"/>
                <a:cs typeface="Arial Rounded MT Bold" charset="0"/>
              </a:rPr>
              <a:t>Substance Use</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dirty="0">
              <a:ln>
                <a:noFill/>
              </a:ln>
              <a:solidFill>
                <a:srgbClr val="F79646">
                  <a:lumMod val="20000"/>
                  <a:lumOff val="80000"/>
                </a:srgbClr>
              </a:solidFill>
              <a:effectLst/>
              <a:uLnTx/>
              <a:uFillTx/>
              <a:latin typeface="Arial Rounded MT Bold" charset="0"/>
              <a:ea typeface="Arial Rounded MT Bold" charset="0"/>
              <a:cs typeface="Arial Rounded MT Bold"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79646">
                    <a:lumMod val="20000"/>
                    <a:lumOff val="80000"/>
                  </a:srgbClr>
                </a:solidFill>
                <a:effectLst/>
                <a:uLnTx/>
                <a:uFillTx/>
                <a:latin typeface="Arial Rounded MT Bold" charset="0"/>
                <a:ea typeface="Arial Rounded MT Bold" charset="0"/>
                <a:cs typeface="Arial Rounded MT Bold" charset="0"/>
              </a:rPr>
              <a:t>HIV Risk</a:t>
            </a:r>
          </a:p>
        </p:txBody>
      </p:sp>
      <p:cxnSp>
        <p:nvCxnSpPr>
          <p:cNvPr id="11" name="Straight Arrow Connector 10"/>
          <p:cNvCxnSpPr>
            <a:cxnSpLocks/>
          </p:cNvCxnSpPr>
          <p:nvPr/>
        </p:nvCxnSpPr>
        <p:spPr>
          <a:xfrm flipV="1">
            <a:off x="1094795" y="3186554"/>
            <a:ext cx="1476143" cy="1094837"/>
          </a:xfrm>
          <a:prstGeom prst="straightConnector1">
            <a:avLst/>
          </a:prstGeom>
          <a:ln w="76200">
            <a:solidFill>
              <a:schemeClr val="accent6">
                <a:lumMod val="60000"/>
                <a:lumOff val="4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a:cxnSpLocks/>
          </p:cNvCxnSpPr>
          <p:nvPr/>
        </p:nvCxnSpPr>
        <p:spPr>
          <a:xfrm>
            <a:off x="6425338" y="3058045"/>
            <a:ext cx="1293265" cy="1223346"/>
          </a:xfrm>
          <a:prstGeom prst="straightConnector1">
            <a:avLst/>
          </a:prstGeom>
          <a:ln w="76200">
            <a:solidFill>
              <a:schemeClr val="accent6">
                <a:lumMod val="60000"/>
                <a:lumOff val="4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a:off x="3427962" y="5600119"/>
            <a:ext cx="2441701" cy="23436"/>
          </a:xfrm>
          <a:prstGeom prst="straightConnector1">
            <a:avLst/>
          </a:prstGeom>
          <a:ln w="76200">
            <a:solidFill>
              <a:schemeClr val="accent6">
                <a:lumMod val="60000"/>
                <a:lumOff val="40000"/>
              </a:schemeClr>
            </a:solidFill>
            <a:tailEnd type="arrow"/>
          </a:ln>
        </p:spPr>
        <p:style>
          <a:lnRef idx="2">
            <a:schemeClr val="accent1"/>
          </a:lnRef>
          <a:fillRef idx="0">
            <a:schemeClr val="accent1"/>
          </a:fillRef>
          <a:effectRef idx="1">
            <a:schemeClr val="accent1"/>
          </a:effectRef>
          <a:fontRef idx="minor">
            <a:schemeClr val="tx1"/>
          </a:fontRef>
        </p:style>
      </p:cxnSp>
      <p:sp>
        <p:nvSpPr>
          <p:cNvPr id="22" name="TextBox 21"/>
          <p:cNvSpPr txBox="1">
            <a:spLocks noChangeArrowheads="1"/>
          </p:cNvSpPr>
          <p:nvPr/>
        </p:nvSpPr>
        <p:spPr bwMode="auto">
          <a:xfrm>
            <a:off x="18671" y="8635533"/>
            <a:ext cx="6861608" cy="369332"/>
          </a:xfrm>
          <a:prstGeom prst="rect">
            <a:avLst/>
          </a:prstGeom>
          <a:noFill/>
          <a:ln w="9525">
            <a:noFill/>
            <a:miter lim="800000"/>
            <a:headEnd/>
            <a:tailEnd/>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 typeface="Trebuchet MS" pitchFamily="-1" charset="0"/>
              <a:buNone/>
              <a:tabLst/>
              <a:defRPr/>
            </a:pPr>
            <a:r>
              <a:rPr kumimoji="0" lang="en-US" sz="1800" b="0" i="0" u="none" strike="noStrike" kern="1200" cap="none" spc="0" normalizeH="0" baseline="0" noProof="0" dirty="0">
                <a:ln>
                  <a:noFill/>
                </a:ln>
                <a:solidFill>
                  <a:srgbClr val="EEECE1"/>
                </a:solidFill>
                <a:effectLst/>
                <a:uLnTx/>
                <a:uFillTx/>
                <a:latin typeface="Calibri"/>
                <a:ea typeface="+mn-ea"/>
                <a:cs typeface="+mn-cs"/>
              </a:rPr>
              <a:t>Pachankis (2014). </a:t>
            </a:r>
            <a:r>
              <a:rPr kumimoji="0" lang="en-US" sz="1800" b="0" i="1" u="none" strike="noStrike" kern="1200" cap="none" spc="0" normalizeH="0" baseline="0" noProof="0" dirty="0">
                <a:ln>
                  <a:noFill/>
                </a:ln>
                <a:solidFill>
                  <a:srgbClr val="EEECE1"/>
                </a:solidFill>
                <a:effectLst/>
                <a:uLnTx/>
                <a:uFillTx/>
                <a:latin typeface="Calibri"/>
                <a:ea typeface="+mn-ea"/>
                <a:cs typeface="+mn-cs"/>
              </a:rPr>
              <a:t>Clinical Psychology: Science and Practice</a:t>
            </a:r>
            <a:endParaRPr kumimoji="0" lang="en-US" sz="1800" b="0" i="0" u="none" strike="noStrike" kern="1200" cap="none" spc="0" normalizeH="0" baseline="0" noProof="0" dirty="0">
              <a:ln>
                <a:noFill/>
              </a:ln>
              <a:solidFill>
                <a:srgbClr val="EEECE1"/>
              </a:solidFill>
              <a:effectLst/>
              <a:uLnTx/>
              <a:uFillTx/>
              <a:latin typeface="Calibri"/>
              <a:ea typeface="+mn-ea"/>
              <a:cs typeface="+mn-cs"/>
            </a:endParaRPr>
          </a:p>
        </p:txBody>
      </p:sp>
      <p:sp>
        <p:nvSpPr>
          <p:cNvPr id="30" name="Rectangle 29"/>
          <p:cNvSpPr/>
          <p:nvPr/>
        </p:nvSpPr>
        <p:spPr>
          <a:xfrm>
            <a:off x="358183" y="4535812"/>
            <a:ext cx="2755805" cy="1987285"/>
          </a:xfrm>
          <a:prstGeom prst="rect">
            <a:avLst/>
          </a:prstGeom>
          <a:solidFill>
            <a:schemeClr val="accent5">
              <a:lumMod val="75000"/>
            </a:schemeClr>
          </a:solidFill>
          <a:ln>
            <a:solidFill>
              <a:schemeClr val="accent6">
                <a:lumMod val="60000"/>
                <a:lumOff val="40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79646">
                    <a:lumMod val="20000"/>
                    <a:lumOff val="80000"/>
                  </a:srgbClr>
                </a:solidFill>
                <a:effectLst/>
                <a:uLnTx/>
                <a:uFillTx/>
                <a:latin typeface="Arial Rounded MT Bold" charset="0"/>
                <a:ea typeface="Arial Rounded MT Bold" charset="0"/>
                <a:cs typeface="Arial Rounded MT Bold" charset="0"/>
              </a:rPr>
              <a:t>Stigma</a:t>
            </a:r>
            <a:r>
              <a:rPr kumimoji="0" lang="en-US" sz="1800" b="0" i="0" u="none" strike="noStrike" kern="1200" cap="none" spc="0" normalizeH="0" baseline="0" noProof="0" dirty="0">
                <a:ln>
                  <a:noFill/>
                </a:ln>
                <a:solidFill>
                  <a:prstClr val="white"/>
                </a:solidFill>
                <a:effectLst/>
                <a:uLnTx/>
                <a:uFillTx/>
                <a:latin typeface="Arial Rounded MT Bold" charset="0"/>
                <a:ea typeface="Arial Rounded MT Bold" charset="0"/>
                <a:cs typeface="Arial Rounded MT Bold" charset="0"/>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a:ea typeface="Arial Rounded MT Bold" charset="0"/>
                <a:cs typeface="Arial"/>
              </a:rPr>
              <a:t>(e.g., structural stigma, interpersonal stigma)</a:t>
            </a:r>
          </a:p>
        </p:txBody>
      </p:sp>
      <p:sp>
        <p:nvSpPr>
          <p:cNvPr id="43" name="Rectangle 42">
            <a:extLst>
              <a:ext uri="{FF2B5EF4-FFF2-40B4-BE49-F238E27FC236}">
                <a16:creationId xmlns:a16="http://schemas.microsoft.com/office/drawing/2014/main" id="{A12B3792-1C76-7949-9065-9B25669943A2}"/>
              </a:ext>
            </a:extLst>
          </p:cNvPr>
          <p:cNvSpPr/>
          <p:nvPr/>
        </p:nvSpPr>
        <p:spPr>
          <a:xfrm>
            <a:off x="2766659" y="1912290"/>
            <a:ext cx="3462958" cy="2291511"/>
          </a:xfrm>
          <a:prstGeom prst="rect">
            <a:avLst/>
          </a:prstGeom>
          <a:solidFill>
            <a:schemeClr val="accent5">
              <a:lumMod val="75000"/>
            </a:schemeClr>
          </a:solidFill>
          <a:ln>
            <a:solidFill>
              <a:schemeClr val="accent6">
                <a:lumMod val="60000"/>
                <a:lumOff val="40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sng" strike="noStrike" kern="1200" cap="none" spc="0" normalizeH="0" baseline="0" noProof="0" dirty="0">
                <a:ln>
                  <a:noFill/>
                </a:ln>
                <a:solidFill>
                  <a:srgbClr val="F79646">
                    <a:lumMod val="20000"/>
                    <a:lumOff val="80000"/>
                  </a:srgbClr>
                </a:solidFill>
                <a:effectLst/>
                <a:uLnTx/>
                <a:uFillTx/>
                <a:latin typeface="Arial Rounded MT Bold" charset="0"/>
                <a:ea typeface="Arial Rounded MT Bold" charset="0"/>
                <a:cs typeface="Arial Rounded MT Bold" charset="0"/>
              </a:rPr>
              <a:t>Identity-Related Stressors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rial Rounded MT Bold" charset="0"/>
                <a:ea typeface="Arial Rounded MT Bold" charset="0"/>
                <a:cs typeface="Arial Rounded MT Bold" charset="0"/>
              </a:rPr>
              <a:t>Hyper-vigilance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rial Rounded MT Bold" charset="0"/>
                <a:ea typeface="Arial Rounded MT Bold" charset="0"/>
                <a:cs typeface="Arial Rounded MT Bold" charset="0"/>
              </a:rPr>
              <a:t>Internalized stigma</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rial Rounded MT Bold" charset="0"/>
                <a:ea typeface="Arial Rounded MT Bold" charset="0"/>
                <a:cs typeface="Arial Rounded MT Bold" charset="0"/>
              </a:rPr>
              <a:t>Identity concealment</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Arial Rounded MT Bold" charset="0"/>
              <a:ea typeface="Arial Rounded MT Bold" charset="0"/>
              <a:cs typeface="Arial Rounded MT Bold"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sng" strike="noStrike" kern="1200" cap="none" spc="0" normalizeH="0" baseline="0" noProof="0" dirty="0">
                <a:ln>
                  <a:noFill/>
                </a:ln>
                <a:solidFill>
                  <a:srgbClr val="F79646">
                    <a:lumMod val="20000"/>
                    <a:lumOff val="80000"/>
                  </a:srgbClr>
                </a:solidFill>
                <a:effectLst/>
                <a:uLnTx/>
                <a:uFillTx/>
                <a:latin typeface="Arial Rounded MT Bold" charset="0"/>
                <a:ea typeface="Arial Rounded MT Bold" charset="0"/>
                <a:cs typeface="Arial Rounded MT Bold" charset="0"/>
              </a:rPr>
              <a:t>Universal Risks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rial Rounded MT Bold" charset="0"/>
                <a:ea typeface="Arial Rounded MT Bold" charset="0"/>
                <a:cs typeface="Arial Rounded MT Bold" charset="0"/>
              </a:rPr>
              <a:t>Rumination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rial Rounded MT Bold" charset="0"/>
                <a:ea typeface="Arial Rounded MT Bold" charset="0"/>
                <a:cs typeface="Arial Rounded MT Bold" charset="0"/>
              </a:rPr>
              <a:t>Social Isolation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rial Rounded MT Bold" charset="0"/>
                <a:ea typeface="Arial Rounded MT Bold" charset="0"/>
                <a:cs typeface="Arial Rounded MT Bold" charset="0"/>
              </a:rPr>
              <a:t>Emotion dysregulation</a:t>
            </a:r>
          </a:p>
        </p:txBody>
      </p:sp>
      <p:sp>
        <p:nvSpPr>
          <p:cNvPr id="3" name="Oval 2">
            <a:extLst>
              <a:ext uri="{FF2B5EF4-FFF2-40B4-BE49-F238E27FC236}">
                <a16:creationId xmlns:a16="http://schemas.microsoft.com/office/drawing/2014/main" id="{62EB45A3-3ADA-9BA3-03C7-55AF2BA4FCD6}"/>
              </a:ext>
            </a:extLst>
          </p:cNvPr>
          <p:cNvSpPr/>
          <p:nvPr/>
        </p:nvSpPr>
        <p:spPr>
          <a:xfrm>
            <a:off x="151244" y="129969"/>
            <a:ext cx="1600198" cy="1151050"/>
          </a:xfrm>
          <a:prstGeom prst="ellipse">
            <a:avLst/>
          </a:prstGeom>
          <a:solidFill>
            <a:schemeClr val="accent1">
              <a:lumMod val="75000"/>
            </a:schemeClr>
          </a:solidFill>
          <a:ln>
            <a:solidFill>
              <a:schemeClr val="accent1">
                <a:lumMod val="75000"/>
              </a:schemeClr>
            </a:solidFill>
          </a:ln>
          <a:effectLst>
            <a:outerShdw blurRad="40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wrap="non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white"/>
                </a:solidFill>
                <a:effectLst/>
                <a:uLnTx/>
                <a:uFillTx/>
                <a:latin typeface="Arial Rounded MT Bold" charset="0"/>
                <a:ea typeface="Arial Rounded MT Bold" charset="0"/>
                <a:cs typeface="Arial Rounded MT Bold" charset="0"/>
              </a:rPr>
              <a:t>Consciousness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white"/>
                </a:solidFill>
                <a:effectLst/>
                <a:uLnTx/>
                <a:uFillTx/>
                <a:latin typeface="Arial Rounded MT Bold" charset="0"/>
                <a:ea typeface="Arial Rounded MT Bold" charset="0"/>
                <a:cs typeface="Arial Rounded MT Bold" charset="0"/>
              </a:rPr>
              <a:t>Raising</a:t>
            </a:r>
          </a:p>
        </p:txBody>
      </p:sp>
      <p:sp>
        <p:nvSpPr>
          <p:cNvPr id="4" name="Oval 3">
            <a:extLst>
              <a:ext uri="{FF2B5EF4-FFF2-40B4-BE49-F238E27FC236}">
                <a16:creationId xmlns:a16="http://schemas.microsoft.com/office/drawing/2014/main" id="{DBC5E524-2D2A-E8F4-4700-43F13EC9B7F3}"/>
              </a:ext>
            </a:extLst>
          </p:cNvPr>
          <p:cNvSpPr/>
          <p:nvPr/>
        </p:nvSpPr>
        <p:spPr>
          <a:xfrm>
            <a:off x="1903212" y="137710"/>
            <a:ext cx="1600198" cy="1151050"/>
          </a:xfrm>
          <a:prstGeom prst="ellipse">
            <a:avLst/>
          </a:prstGeom>
          <a:solidFill>
            <a:schemeClr val="accent1">
              <a:lumMod val="75000"/>
            </a:schemeClr>
          </a:solidFill>
          <a:ln>
            <a:solidFill>
              <a:schemeClr val="accent1">
                <a:lumMod val="75000"/>
              </a:schemeClr>
            </a:solidFill>
          </a:ln>
          <a:effectLst>
            <a:outerShdw blurRad="40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wrap="non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white"/>
                </a:solidFill>
                <a:effectLst/>
                <a:uLnTx/>
                <a:uFillTx/>
                <a:latin typeface="Arial Rounded MT Bold" charset="0"/>
                <a:ea typeface="Arial Rounded MT Bold" charset="0"/>
                <a:cs typeface="Arial Rounded MT Bold" charset="0"/>
              </a:rPr>
              <a:t>Reduce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white"/>
                </a:solidFill>
                <a:effectLst/>
                <a:uLnTx/>
                <a:uFillTx/>
                <a:latin typeface="Arial Rounded MT Bold" charset="0"/>
                <a:ea typeface="Arial Rounded MT Bold" charset="0"/>
                <a:cs typeface="Arial Rounded MT Bold" charset="0"/>
              </a:rPr>
              <a:t>Emotional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white"/>
                </a:solidFill>
                <a:effectLst/>
                <a:uLnTx/>
                <a:uFillTx/>
                <a:latin typeface="Arial Rounded MT Bold" charset="0"/>
                <a:ea typeface="Arial Rounded MT Bold" charset="0"/>
                <a:cs typeface="Arial Rounded MT Bold" charset="0"/>
              </a:rPr>
              <a:t>Avoidance</a:t>
            </a:r>
          </a:p>
        </p:txBody>
      </p:sp>
      <p:sp>
        <p:nvSpPr>
          <p:cNvPr id="5" name="Oval 4">
            <a:extLst>
              <a:ext uri="{FF2B5EF4-FFF2-40B4-BE49-F238E27FC236}">
                <a16:creationId xmlns:a16="http://schemas.microsoft.com/office/drawing/2014/main" id="{80B89621-FFFC-E47D-7148-6C0BC18FF2F5}"/>
              </a:ext>
            </a:extLst>
          </p:cNvPr>
          <p:cNvSpPr/>
          <p:nvPr/>
        </p:nvSpPr>
        <p:spPr>
          <a:xfrm>
            <a:off x="3653408" y="153526"/>
            <a:ext cx="1600198" cy="1151050"/>
          </a:xfrm>
          <a:prstGeom prst="ellipse">
            <a:avLst/>
          </a:prstGeom>
          <a:solidFill>
            <a:schemeClr val="accent1">
              <a:lumMod val="75000"/>
            </a:schemeClr>
          </a:solidFill>
          <a:ln>
            <a:solidFill>
              <a:schemeClr val="accent1">
                <a:lumMod val="75000"/>
              </a:schemeClr>
            </a:solidFill>
          </a:ln>
          <a:effectLst>
            <a:outerShdw blurRad="40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wrap="non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white"/>
                </a:solidFill>
                <a:effectLst/>
                <a:uLnTx/>
                <a:uFillTx/>
                <a:latin typeface="Arial Rounded MT Bold" charset="0"/>
                <a:ea typeface="Arial Rounded MT Bold" charset="0"/>
                <a:cs typeface="Arial Rounded MT Bold" charset="0"/>
              </a:rPr>
              <a:t>Self-Assertion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white"/>
                </a:solidFill>
                <a:effectLst/>
                <a:uLnTx/>
                <a:uFillTx/>
                <a:latin typeface="Arial Rounded MT Bold" charset="0"/>
                <a:ea typeface="Arial Rounded MT Bold" charset="0"/>
                <a:cs typeface="Arial Rounded MT Bold" charset="0"/>
              </a:rPr>
              <a:t>Training</a:t>
            </a:r>
          </a:p>
        </p:txBody>
      </p:sp>
      <p:sp>
        <p:nvSpPr>
          <p:cNvPr id="6" name="Oval 5">
            <a:extLst>
              <a:ext uri="{FF2B5EF4-FFF2-40B4-BE49-F238E27FC236}">
                <a16:creationId xmlns:a16="http://schemas.microsoft.com/office/drawing/2014/main" id="{999D5B64-E111-C2BF-BED2-2647A49D1276}"/>
              </a:ext>
            </a:extLst>
          </p:cNvPr>
          <p:cNvSpPr/>
          <p:nvPr/>
        </p:nvSpPr>
        <p:spPr>
          <a:xfrm>
            <a:off x="5401451" y="170136"/>
            <a:ext cx="1600198" cy="1151050"/>
          </a:xfrm>
          <a:prstGeom prst="ellipse">
            <a:avLst/>
          </a:prstGeom>
          <a:solidFill>
            <a:schemeClr val="accent1">
              <a:lumMod val="75000"/>
            </a:schemeClr>
          </a:solidFill>
          <a:ln>
            <a:solidFill>
              <a:schemeClr val="accent1">
                <a:lumMod val="75000"/>
              </a:schemeClr>
            </a:solidFill>
          </a:ln>
          <a:effectLst>
            <a:outerShdw blurRad="40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wrap="non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white"/>
                </a:solidFill>
                <a:effectLst/>
                <a:uLnTx/>
                <a:uFillTx/>
                <a:latin typeface="Arial Rounded MT Bold" charset="0"/>
                <a:ea typeface="Arial Rounded MT Bold" charset="0"/>
                <a:cs typeface="Arial Rounded MT Bold" charset="0"/>
              </a:rPr>
              <a:t>Cognitive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white"/>
                </a:solidFill>
                <a:effectLst/>
                <a:uLnTx/>
                <a:uFillTx/>
                <a:latin typeface="Arial Rounded MT Bold" charset="0"/>
                <a:ea typeface="Arial Rounded MT Bold" charset="0"/>
                <a:cs typeface="Arial Rounded MT Bold" charset="0"/>
              </a:rPr>
              <a:t>Restructuring</a:t>
            </a:r>
          </a:p>
        </p:txBody>
      </p:sp>
      <p:sp>
        <p:nvSpPr>
          <p:cNvPr id="7" name="Oval 6">
            <a:extLst>
              <a:ext uri="{FF2B5EF4-FFF2-40B4-BE49-F238E27FC236}">
                <a16:creationId xmlns:a16="http://schemas.microsoft.com/office/drawing/2014/main" id="{3DCB3D21-4723-0CAE-0AD7-FAF253C439B9}"/>
              </a:ext>
            </a:extLst>
          </p:cNvPr>
          <p:cNvSpPr/>
          <p:nvPr/>
        </p:nvSpPr>
        <p:spPr>
          <a:xfrm>
            <a:off x="7174801" y="205077"/>
            <a:ext cx="1600198" cy="1151050"/>
          </a:xfrm>
          <a:prstGeom prst="ellipse">
            <a:avLst/>
          </a:prstGeom>
          <a:solidFill>
            <a:schemeClr val="accent1">
              <a:lumMod val="75000"/>
            </a:schemeClr>
          </a:solidFill>
          <a:ln>
            <a:solidFill>
              <a:schemeClr val="accent1">
                <a:lumMod val="75000"/>
              </a:schemeClr>
            </a:solidFill>
          </a:ln>
          <a:effectLst>
            <a:outerShdw blurRad="40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wrap="non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white"/>
                </a:solidFill>
                <a:effectLst/>
                <a:uLnTx/>
                <a:uFillTx/>
                <a:latin typeface="Arial Rounded MT Bold" charset="0"/>
                <a:ea typeface="Arial Rounded MT Bold" charset="0"/>
                <a:cs typeface="Arial Rounded MT Bold" charset="0"/>
              </a:rPr>
              <a:t>Find Supportive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white"/>
                </a:solidFill>
                <a:effectLst/>
                <a:uLnTx/>
                <a:uFillTx/>
                <a:latin typeface="Arial Rounded MT Bold" charset="0"/>
                <a:ea typeface="Arial Rounded MT Bold" charset="0"/>
                <a:cs typeface="Arial Rounded MT Bold" charset="0"/>
              </a:rPr>
              <a:t>Community</a:t>
            </a:r>
          </a:p>
        </p:txBody>
      </p:sp>
      <p:cxnSp>
        <p:nvCxnSpPr>
          <p:cNvPr id="8" name="Straight Arrow Connector 7">
            <a:extLst>
              <a:ext uri="{FF2B5EF4-FFF2-40B4-BE49-F238E27FC236}">
                <a16:creationId xmlns:a16="http://schemas.microsoft.com/office/drawing/2014/main" id="{7D3D24C7-7A47-D660-ABF8-57C797B56E57}"/>
              </a:ext>
            </a:extLst>
          </p:cNvPr>
          <p:cNvCxnSpPr>
            <a:cxnSpLocks/>
          </p:cNvCxnSpPr>
          <p:nvPr/>
        </p:nvCxnSpPr>
        <p:spPr>
          <a:xfrm>
            <a:off x="1175631" y="1356127"/>
            <a:ext cx="454788" cy="345086"/>
          </a:xfrm>
          <a:prstGeom prst="straightConnector1">
            <a:avLst/>
          </a:prstGeom>
          <a:ln w="50800">
            <a:solidFill>
              <a:schemeClr val="tx1">
                <a:lumMod val="75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a:extLst>
              <a:ext uri="{FF2B5EF4-FFF2-40B4-BE49-F238E27FC236}">
                <a16:creationId xmlns:a16="http://schemas.microsoft.com/office/drawing/2014/main" id="{5F98BF7A-B0CC-91D5-7613-8FC9F5EA09FD}"/>
              </a:ext>
            </a:extLst>
          </p:cNvPr>
          <p:cNvCxnSpPr>
            <a:cxnSpLocks/>
          </p:cNvCxnSpPr>
          <p:nvPr/>
        </p:nvCxnSpPr>
        <p:spPr>
          <a:xfrm flipH="1">
            <a:off x="7401293" y="1427718"/>
            <a:ext cx="396081" cy="336575"/>
          </a:xfrm>
          <a:prstGeom prst="straightConnector1">
            <a:avLst/>
          </a:prstGeom>
          <a:ln w="50800">
            <a:solidFill>
              <a:schemeClr val="tx1">
                <a:lumMod val="75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67FBBC22-2A35-6B09-06E7-D7F21B5F0C04}"/>
              </a:ext>
            </a:extLst>
          </p:cNvPr>
          <p:cNvCxnSpPr>
            <a:cxnSpLocks/>
          </p:cNvCxnSpPr>
          <p:nvPr/>
        </p:nvCxnSpPr>
        <p:spPr>
          <a:xfrm flipH="1">
            <a:off x="6031983" y="1416322"/>
            <a:ext cx="222635" cy="407974"/>
          </a:xfrm>
          <a:prstGeom prst="straightConnector1">
            <a:avLst/>
          </a:prstGeom>
          <a:ln w="50800">
            <a:solidFill>
              <a:schemeClr val="tx1">
                <a:lumMod val="75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37F29895-5A94-8DD3-4E22-6B670CA9C552}"/>
              </a:ext>
            </a:extLst>
          </p:cNvPr>
          <p:cNvCxnSpPr>
            <a:cxnSpLocks/>
          </p:cNvCxnSpPr>
          <p:nvPr/>
        </p:nvCxnSpPr>
        <p:spPr>
          <a:xfrm>
            <a:off x="4440392" y="1416322"/>
            <a:ext cx="0" cy="380011"/>
          </a:xfrm>
          <a:prstGeom prst="straightConnector1">
            <a:avLst/>
          </a:prstGeom>
          <a:ln w="50800">
            <a:solidFill>
              <a:schemeClr val="tx1">
                <a:lumMod val="75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7C38D54D-DDE8-59E0-28AA-968BF0E81215}"/>
              </a:ext>
            </a:extLst>
          </p:cNvPr>
          <p:cNvCxnSpPr>
            <a:cxnSpLocks/>
          </p:cNvCxnSpPr>
          <p:nvPr/>
        </p:nvCxnSpPr>
        <p:spPr>
          <a:xfrm>
            <a:off x="2631974" y="1416322"/>
            <a:ext cx="134685" cy="377972"/>
          </a:xfrm>
          <a:prstGeom prst="straightConnector1">
            <a:avLst/>
          </a:prstGeom>
          <a:ln w="50800">
            <a:solidFill>
              <a:schemeClr val="tx1">
                <a:lumMod val="75000"/>
              </a:schemeClr>
            </a:solidFill>
            <a:tailEnd type="arrow"/>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04A94A5A-0A9E-3BF0-7F25-7637AC49789B}"/>
              </a:ext>
            </a:extLst>
          </p:cNvPr>
          <p:cNvSpPr txBox="1"/>
          <p:nvPr/>
        </p:nvSpPr>
        <p:spPr>
          <a:xfrm>
            <a:off x="369001" y="359588"/>
            <a:ext cx="8405998" cy="1323439"/>
          </a:xfrm>
          <a:prstGeom prst="rect">
            <a:avLst/>
          </a:prstGeom>
          <a:noFill/>
        </p:spPr>
        <p:txBody>
          <a:bodyPr wrap="square">
            <a:spAutoFit/>
          </a:bodyPr>
          <a:lstStyle/>
          <a:p>
            <a:pPr algn="ctr"/>
            <a:r>
              <a:rPr lang="en-US" sz="4000" b="1" dirty="0">
                <a:latin typeface="Calibri" panose="020F0502020204030204" pitchFamily="34" charset="0"/>
                <a:cs typeface="Calibri" panose="020F0502020204030204" pitchFamily="34" charset="0"/>
              </a:rPr>
              <a:t>What if we could intervene </a:t>
            </a:r>
            <a:r>
              <a:rPr lang="en-US" sz="4000" b="1" u="sng" dirty="0">
                <a:solidFill>
                  <a:srgbClr val="FFFA9B"/>
                </a:solidFill>
                <a:latin typeface="Calibri" panose="020F0502020204030204" pitchFamily="34" charset="0"/>
                <a:cs typeface="Calibri" panose="020F0502020204030204" pitchFamily="34" charset="0"/>
              </a:rPr>
              <a:t>here</a:t>
            </a:r>
            <a:r>
              <a:rPr lang="en-US" sz="4000" b="1" dirty="0">
                <a:latin typeface="Calibri" panose="020F0502020204030204" pitchFamily="34" charset="0"/>
                <a:cs typeface="Calibri" panose="020F0502020204030204" pitchFamily="34" charset="0"/>
              </a:rPr>
              <a:t> to help people better cope with stigma?</a:t>
            </a:r>
          </a:p>
        </p:txBody>
      </p:sp>
      <p:sp>
        <p:nvSpPr>
          <p:cNvPr id="19" name="TextBox 18">
            <a:extLst>
              <a:ext uri="{FF2B5EF4-FFF2-40B4-BE49-F238E27FC236}">
                <a16:creationId xmlns:a16="http://schemas.microsoft.com/office/drawing/2014/main" id="{BF154844-5AE1-8DE8-1B53-6159690F2A13}"/>
              </a:ext>
            </a:extLst>
          </p:cNvPr>
          <p:cNvSpPr txBox="1"/>
          <p:nvPr/>
        </p:nvSpPr>
        <p:spPr>
          <a:xfrm>
            <a:off x="2141034" y="5033705"/>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461497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1500" tmFilter="0, 0; .2, .5; .8, .5; 1, 0"/>
                                        <p:tgtEl>
                                          <p:spTgt spid="43"/>
                                        </p:tgtEl>
                                      </p:cBhvr>
                                    </p:animEffect>
                                    <p:animScale>
                                      <p:cBhvr>
                                        <p:cTn id="7" dur="750" autoRev="1" fill="hold"/>
                                        <p:tgtEl>
                                          <p:spTgt spid="43"/>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18"/>
                                        </p:tgtEl>
                                      </p:cBhvr>
                                    </p:animEffect>
                                    <p:set>
                                      <p:cBhvr>
                                        <p:cTn id="12" dur="1" fill="hold">
                                          <p:stCondLst>
                                            <p:cond delay="499"/>
                                          </p:stCondLst>
                                        </p:cTn>
                                        <p:tgtEl>
                                          <p:spTgt spid="18"/>
                                        </p:tgtEl>
                                        <p:attrNameLst>
                                          <p:attrName>style.visibility</p:attrName>
                                        </p:attrNameLst>
                                      </p:cBhvr>
                                      <p:to>
                                        <p:strVal val="hidden"/>
                                      </p:to>
                                    </p:se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1000"/>
                                        <p:tgtEl>
                                          <p:spTgt spid="3"/>
                                        </p:tgtEl>
                                      </p:cBhvr>
                                    </p:animEffect>
                                  </p:childTnLst>
                                </p:cTn>
                              </p:par>
                              <p:par>
                                <p:cTn id="17" presetID="10"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childTnLst>
                                </p:cTn>
                              </p:par>
                              <p:par>
                                <p:cTn id="24" presetID="10" presetClass="entr" presetSubtype="0" fill="hold"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1000"/>
                                        <p:tgtEl>
                                          <p:spTgt spid="16"/>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1000"/>
                                        <p:tgtEl>
                                          <p:spTgt spid="5"/>
                                        </p:tgtEl>
                                      </p:cBhvr>
                                    </p:animEffect>
                                  </p:childTnLst>
                                </p:cTn>
                              </p:par>
                              <p:par>
                                <p:cTn id="31" presetID="10" presetClass="entr" presetSubtype="0"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1000"/>
                                        <p:tgtEl>
                                          <p:spTgt spid="15"/>
                                        </p:tgtEl>
                                      </p:cBhvr>
                                    </p:animEffect>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1000"/>
                                        <p:tgtEl>
                                          <p:spTgt spid="6"/>
                                        </p:tgtEl>
                                      </p:cBhvr>
                                    </p:animEffect>
                                  </p:childTnLst>
                                </p:cTn>
                              </p:par>
                              <p:par>
                                <p:cTn id="38" presetID="10" presetClass="entr" presetSubtype="0" fill="hold" nodeType="with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1000"/>
                                        <p:tgtEl>
                                          <p:spTgt spid="14"/>
                                        </p:tgtEl>
                                      </p:cBhvr>
                                    </p:animEffect>
                                  </p:childTnLst>
                                </p:cTn>
                              </p:par>
                            </p:childTnLst>
                          </p:cTn>
                        </p:par>
                        <p:par>
                          <p:cTn id="41" fill="hold">
                            <p:stCondLst>
                              <p:cond delay="4500"/>
                            </p:stCondLst>
                            <p:childTnLst>
                              <p:par>
                                <p:cTn id="42" presetID="10" presetClass="entr" presetSubtype="0" fill="hold" grpId="0"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fade">
                                      <p:cBhvr>
                                        <p:cTn id="44" dur="1000"/>
                                        <p:tgtEl>
                                          <p:spTgt spid="7"/>
                                        </p:tgtEl>
                                      </p:cBhvr>
                                    </p:animEffect>
                                  </p:childTnLst>
                                </p:cTn>
                              </p:par>
                              <p:par>
                                <p:cTn id="45" presetID="10" presetClass="entr" presetSubtype="0" fill="hold"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1000"/>
                                        <p:tgtEl>
                                          <p:spTgt spid="10"/>
                                        </p:tgtEl>
                                      </p:cBhvr>
                                    </p:animEffect>
                                  </p:childTnLst>
                                </p:cTn>
                              </p:par>
                            </p:childTnLst>
                          </p:cTn>
                        </p:par>
                      </p:childTnLst>
                    </p:cTn>
                  </p:par>
                  <p:par>
                    <p:cTn id="48" fill="hold">
                      <p:stCondLst>
                        <p:cond delay="indefinite"/>
                      </p:stCondLst>
                      <p:childTnLst>
                        <p:par>
                          <p:cTn id="49" fill="hold">
                            <p:stCondLst>
                              <p:cond delay="0"/>
                            </p:stCondLst>
                            <p:childTnLst>
                              <p:par>
                                <p:cTn id="50" presetID="32" presetClass="emph" presetSubtype="0" fill="hold" nodeType="clickEffect">
                                  <p:stCondLst>
                                    <p:cond delay="0"/>
                                  </p:stCondLst>
                                  <p:childTnLst>
                                    <p:animRot by="120000">
                                      <p:cBhvr>
                                        <p:cTn id="51" dur="200" fill="hold">
                                          <p:stCondLst>
                                            <p:cond delay="0"/>
                                          </p:stCondLst>
                                        </p:cTn>
                                        <p:tgtEl>
                                          <p:spTgt spid="12"/>
                                        </p:tgtEl>
                                        <p:attrNameLst>
                                          <p:attrName>r</p:attrName>
                                        </p:attrNameLst>
                                      </p:cBhvr>
                                    </p:animRot>
                                    <p:animRot by="-240000">
                                      <p:cBhvr>
                                        <p:cTn id="52" dur="400" fill="hold">
                                          <p:stCondLst>
                                            <p:cond delay="400"/>
                                          </p:stCondLst>
                                        </p:cTn>
                                        <p:tgtEl>
                                          <p:spTgt spid="12"/>
                                        </p:tgtEl>
                                        <p:attrNameLst>
                                          <p:attrName>r</p:attrName>
                                        </p:attrNameLst>
                                      </p:cBhvr>
                                    </p:animRot>
                                    <p:animRot by="240000">
                                      <p:cBhvr>
                                        <p:cTn id="53" dur="400" fill="hold">
                                          <p:stCondLst>
                                            <p:cond delay="800"/>
                                          </p:stCondLst>
                                        </p:cTn>
                                        <p:tgtEl>
                                          <p:spTgt spid="12"/>
                                        </p:tgtEl>
                                        <p:attrNameLst>
                                          <p:attrName>r</p:attrName>
                                        </p:attrNameLst>
                                      </p:cBhvr>
                                    </p:animRot>
                                    <p:animRot by="-240000">
                                      <p:cBhvr>
                                        <p:cTn id="54" dur="400" fill="hold">
                                          <p:stCondLst>
                                            <p:cond delay="1200"/>
                                          </p:stCondLst>
                                        </p:cTn>
                                        <p:tgtEl>
                                          <p:spTgt spid="12"/>
                                        </p:tgtEl>
                                        <p:attrNameLst>
                                          <p:attrName>r</p:attrName>
                                        </p:attrNameLst>
                                      </p:cBhvr>
                                    </p:animRot>
                                    <p:animRot by="120000">
                                      <p:cBhvr>
                                        <p:cTn id="55" dur="400" fill="hold">
                                          <p:stCondLst>
                                            <p:cond delay="1600"/>
                                          </p:stCondLst>
                                        </p:cTn>
                                        <p:tgtEl>
                                          <p:spTgt spid="12"/>
                                        </p:tgtEl>
                                        <p:attrNameLst>
                                          <p:attrName>r</p:attrName>
                                        </p:attrNameLst>
                                      </p:cBhvr>
                                    </p:animRot>
                                  </p:childTnLst>
                                </p:cTn>
                              </p:par>
                            </p:childTnLst>
                          </p:cTn>
                        </p:par>
                        <p:par>
                          <p:cTn id="56" fill="hold">
                            <p:stCondLst>
                              <p:cond delay="2000"/>
                            </p:stCondLst>
                            <p:childTnLst>
                              <p:par>
                                <p:cTn id="57" presetID="31" presetClass="exit" presetSubtype="0" fill="hold" nodeType="afterEffect">
                                  <p:stCondLst>
                                    <p:cond delay="0"/>
                                  </p:stCondLst>
                                  <p:childTnLst>
                                    <p:anim calcmode="lin" valueType="num">
                                      <p:cBhvr>
                                        <p:cTn id="58" dur="1000"/>
                                        <p:tgtEl>
                                          <p:spTgt spid="12"/>
                                        </p:tgtEl>
                                        <p:attrNameLst>
                                          <p:attrName>ppt_w</p:attrName>
                                        </p:attrNameLst>
                                      </p:cBhvr>
                                      <p:tavLst>
                                        <p:tav tm="0">
                                          <p:val>
                                            <p:strVal val="ppt_w"/>
                                          </p:val>
                                        </p:tav>
                                        <p:tav tm="100000">
                                          <p:val>
                                            <p:fltVal val="0"/>
                                          </p:val>
                                        </p:tav>
                                      </p:tavLst>
                                    </p:anim>
                                    <p:anim calcmode="lin" valueType="num">
                                      <p:cBhvr>
                                        <p:cTn id="59" dur="1000"/>
                                        <p:tgtEl>
                                          <p:spTgt spid="12"/>
                                        </p:tgtEl>
                                        <p:attrNameLst>
                                          <p:attrName>ppt_h</p:attrName>
                                        </p:attrNameLst>
                                      </p:cBhvr>
                                      <p:tavLst>
                                        <p:tav tm="0">
                                          <p:val>
                                            <p:strVal val="ppt_h"/>
                                          </p:val>
                                        </p:tav>
                                        <p:tav tm="100000">
                                          <p:val>
                                            <p:fltVal val="0"/>
                                          </p:val>
                                        </p:tav>
                                      </p:tavLst>
                                    </p:anim>
                                    <p:anim calcmode="lin" valueType="num">
                                      <p:cBhvr>
                                        <p:cTn id="60" dur="1000"/>
                                        <p:tgtEl>
                                          <p:spTgt spid="12"/>
                                        </p:tgtEl>
                                        <p:attrNameLst>
                                          <p:attrName>style.rotation</p:attrName>
                                        </p:attrNameLst>
                                      </p:cBhvr>
                                      <p:tavLst>
                                        <p:tav tm="0">
                                          <p:val>
                                            <p:fltVal val="0"/>
                                          </p:val>
                                        </p:tav>
                                        <p:tav tm="100000">
                                          <p:val>
                                            <p:fltVal val="90"/>
                                          </p:val>
                                        </p:tav>
                                      </p:tavLst>
                                    </p:anim>
                                    <p:animEffect transition="out" filter="fade">
                                      <p:cBhvr>
                                        <p:cTn id="61" dur="1000"/>
                                        <p:tgtEl>
                                          <p:spTgt spid="12"/>
                                        </p:tgtEl>
                                      </p:cBhvr>
                                    </p:animEffect>
                                    <p:set>
                                      <p:cBhvr>
                                        <p:cTn id="62" dur="1" fill="hold">
                                          <p:stCondLst>
                                            <p:cond delay="9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3" grpId="0" animBg="1"/>
      <p:bldP spid="4" grpId="0" animBg="1"/>
      <p:bldP spid="5" grpId="0" animBg="1"/>
      <p:bldP spid="6" grpId="0" animBg="1"/>
      <p:bldP spid="7" grpId="0" animBg="1"/>
      <p:bldP spid="18" grpId="0"/>
    </p:bldLst>
  </p:timing>
</p:sld>
</file>

<file path=ppt/slides/slide11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graphicFrame>
        <p:nvGraphicFramePr>
          <p:cNvPr id="12" name="Chart 11"/>
          <p:cNvGraphicFramePr>
            <a:graphicFrameLocks/>
          </p:cNvGraphicFramePr>
          <p:nvPr/>
        </p:nvGraphicFramePr>
        <p:xfrm>
          <a:off x="167714" y="858666"/>
          <a:ext cx="2743201" cy="304999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hart 12"/>
          <p:cNvGraphicFramePr>
            <a:graphicFrameLocks/>
          </p:cNvGraphicFramePr>
          <p:nvPr/>
        </p:nvGraphicFramePr>
        <p:xfrm>
          <a:off x="3010784" y="858666"/>
          <a:ext cx="2727512" cy="304999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Chart 13"/>
          <p:cNvGraphicFramePr>
            <a:graphicFrameLocks/>
          </p:cNvGraphicFramePr>
          <p:nvPr/>
        </p:nvGraphicFramePr>
        <p:xfrm>
          <a:off x="6063132" y="857345"/>
          <a:ext cx="2852271" cy="297628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5" name="Chart 14"/>
          <p:cNvGraphicFramePr>
            <a:graphicFrameLocks/>
          </p:cNvGraphicFramePr>
          <p:nvPr/>
        </p:nvGraphicFramePr>
        <p:xfrm>
          <a:off x="1388618" y="3838666"/>
          <a:ext cx="3146612" cy="3027581"/>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0" name="Chart 9"/>
          <p:cNvGraphicFramePr>
            <a:graphicFrameLocks/>
          </p:cNvGraphicFramePr>
          <p:nvPr/>
        </p:nvGraphicFramePr>
        <p:xfrm>
          <a:off x="4860063" y="3842630"/>
          <a:ext cx="3145536" cy="3023616"/>
        </p:xfrm>
        <a:graphic>
          <a:graphicData uri="http://schemas.openxmlformats.org/drawingml/2006/chart">
            <c:chart xmlns:c="http://schemas.openxmlformats.org/drawingml/2006/chart" xmlns:r="http://schemas.openxmlformats.org/officeDocument/2006/relationships" r:id="rId7"/>
          </a:graphicData>
        </a:graphic>
      </p:graphicFrame>
      <p:sp>
        <p:nvSpPr>
          <p:cNvPr id="11" name="Title 1"/>
          <p:cNvSpPr txBox="1">
            <a:spLocks/>
          </p:cNvSpPr>
          <p:nvPr/>
        </p:nvSpPr>
        <p:spPr>
          <a:xfrm>
            <a:off x="293055" y="103684"/>
            <a:ext cx="8622348" cy="1143000"/>
          </a:xfrm>
          <a:prstGeom prst="rect">
            <a:avLst/>
          </a:prstGeom>
        </p:spPr>
        <p:txBody>
          <a:bodyPr vert="horz">
            <a:normAutofit/>
          </a:bodyPr>
          <a:lstStyle>
            <a:lvl1pPr algn="ctr" defTabSz="457200" rtl="0" eaLnBrk="1" latinLnBrk="0" hangingPunct="1">
              <a:spcBef>
                <a:spcPct val="0"/>
              </a:spcBef>
              <a:buNone/>
              <a:defRPr sz="3200" b="0" i="0" kern="1200">
                <a:solidFill>
                  <a:schemeClr val="tx1"/>
                </a:solidFill>
                <a:latin typeface="Futura LT Heavy"/>
                <a:ea typeface="+mj-ea"/>
                <a:cs typeface="Futura LT Heavy"/>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200" b="0" i="0" u="none" strike="noStrike" kern="1200" cap="none" spc="0" normalizeH="0" baseline="0" noProof="0" dirty="0">
                <a:ln>
                  <a:noFill/>
                </a:ln>
                <a:solidFill>
                  <a:srgbClr val="D16349"/>
                </a:solidFill>
                <a:effectLst/>
                <a:uLnTx/>
                <a:uFillTx/>
                <a:latin typeface="Futura LT Heavy"/>
                <a:ea typeface="+mj-ea"/>
                <a:cs typeface="Futura LT Heavy"/>
              </a:rPr>
              <a:t>The ESTEEM Program </a:t>
            </a:r>
            <a:r>
              <a:rPr kumimoji="0" lang="en-US" sz="2000" b="0" i="0" u="none" strike="noStrike" kern="1200" cap="none" spc="0" normalizeH="0" baseline="0" noProof="0" dirty="0">
                <a:ln>
                  <a:noFill/>
                </a:ln>
                <a:solidFill>
                  <a:srgbClr val="D16349"/>
                </a:solidFill>
                <a:effectLst/>
                <a:uLnTx/>
                <a:uFillTx/>
                <a:latin typeface="Futura LT Heavy"/>
                <a:ea typeface="+mj-ea"/>
                <a:cs typeface="Futura LT Heavy"/>
              </a:rPr>
              <a:t>(Pachankis et al. 2015)</a:t>
            </a:r>
          </a:p>
        </p:txBody>
      </p:sp>
    </p:spTree>
    <p:extLst>
      <p:ext uri="{BB962C8B-B14F-4D97-AF65-F5344CB8AC3E}">
        <p14:creationId xmlns:p14="http://schemas.microsoft.com/office/powerpoint/2010/main" val="1121699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Graphic spid="10" grpId="0">
        <p:bldAsOne/>
      </p:bldGraphic>
    </p:bldLst>
  </p:timing>
</p:sld>
</file>

<file path=ppt/slides/slide11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686593" y="558856"/>
            <a:ext cx="7770813" cy="1371600"/>
          </a:xfrm>
        </p:spPr>
        <p:txBody>
          <a:bodyPr/>
          <a:lstStyle/>
          <a:p>
            <a:r>
              <a:rPr lang="en-US" dirty="0">
                <a:solidFill>
                  <a:schemeClr val="accent6">
                    <a:lumMod val="20000"/>
                    <a:lumOff val="80000"/>
                  </a:schemeClr>
                </a:solidFill>
                <a:latin typeface="Arial Rounded MT Bold" charset="0"/>
                <a:ea typeface="Arial Rounded MT Bold" charset="0"/>
                <a:cs typeface="Arial Rounded MT Bold" charset="0"/>
              </a:rPr>
              <a:t>LGBTQ-affirmative CBT</a:t>
            </a:r>
            <a:br>
              <a:rPr lang="en-US" dirty="0">
                <a:latin typeface="Arial Rounded MT Bold" charset="0"/>
                <a:ea typeface="Arial Rounded MT Bold" charset="0"/>
                <a:cs typeface="Arial Rounded MT Bold" charset="0"/>
              </a:rPr>
            </a:br>
            <a:r>
              <a:rPr lang="en-US" sz="2000" dirty="0">
                <a:latin typeface="Arial Rounded MT Bold" charset="0"/>
                <a:ea typeface="Arial Rounded MT Bold" charset="0"/>
                <a:cs typeface="Arial Rounded MT Bold" charset="0"/>
              </a:rPr>
              <a:t>(published summer 2022)</a:t>
            </a:r>
          </a:p>
        </p:txBody>
      </p:sp>
      <p:pic>
        <p:nvPicPr>
          <p:cNvPr id="1026" name="Picture 2" descr="https://global.oup.com/academic/covers/pop-up/9780197643303">
            <a:extLst>
              <a:ext uri="{FF2B5EF4-FFF2-40B4-BE49-F238E27FC236}">
                <a16:creationId xmlns:a16="http://schemas.microsoft.com/office/drawing/2014/main" id="{F73C127E-8E34-4044-A603-E53F598340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6611" y="2170911"/>
            <a:ext cx="2877558" cy="411079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https://global.oup.com/academic/covers/pop-up/9780197643341">
            <a:extLst>
              <a:ext uri="{FF2B5EF4-FFF2-40B4-BE49-F238E27FC236}">
                <a16:creationId xmlns:a16="http://schemas.microsoft.com/office/drawing/2014/main" id="{F52D8873-5202-9EBF-EFBF-D5BFA3D5F4A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51513" y="2170911"/>
            <a:ext cx="3190461" cy="41282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382919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Community Need: Fair Haven</a:t>
            </a:r>
          </a:p>
        </p:txBody>
      </p:sp>
      <p:pic>
        <p:nvPicPr>
          <p:cNvPr id="4" name="Picture 9" descr="https://upload.wikimedia.org/wikipedia/commons/2/20/New_Haven_map_-_Fair_Have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1321" y="1763045"/>
            <a:ext cx="6722250" cy="4354523"/>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19336884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958" y="274638"/>
            <a:ext cx="8811791" cy="1143000"/>
          </a:xfrm>
        </p:spPr>
        <p:txBody>
          <a:bodyPr>
            <a:noAutofit/>
          </a:bodyPr>
          <a:lstStyle/>
          <a:p>
            <a:r>
              <a:rPr lang="en-US" sz="4200" dirty="0">
                <a:solidFill>
                  <a:srgbClr val="646B86"/>
                </a:solidFill>
              </a:rPr>
              <a:t>Young GBM of color </a:t>
            </a:r>
            <a:r>
              <a:rPr lang="en-US" sz="4200" dirty="0">
                <a:solidFill>
                  <a:schemeClr val="tx1"/>
                </a:solidFill>
              </a:rPr>
              <a:t>| HIV disparities</a:t>
            </a:r>
          </a:p>
        </p:txBody>
      </p:sp>
      <p:sp>
        <p:nvSpPr>
          <p:cNvPr id="3" name="Content Placeholder 2"/>
          <p:cNvSpPr>
            <a:spLocks noGrp="1"/>
          </p:cNvSpPr>
          <p:nvPr>
            <p:ph idx="1"/>
          </p:nvPr>
        </p:nvSpPr>
        <p:spPr>
          <a:xfrm>
            <a:off x="16548" y="1519244"/>
            <a:ext cx="8383894" cy="1668090"/>
          </a:xfrm>
        </p:spPr>
        <p:txBody>
          <a:bodyPr>
            <a:normAutofit/>
          </a:bodyPr>
          <a:lstStyle/>
          <a:p>
            <a:pPr marL="411480" lvl="1" indent="0">
              <a:spcBef>
                <a:spcPts val="0"/>
              </a:spcBef>
              <a:spcAft>
                <a:spcPts val="600"/>
              </a:spcAft>
              <a:buNone/>
            </a:pPr>
            <a:r>
              <a:rPr lang="en-US" b="1" dirty="0">
                <a:solidFill>
                  <a:schemeClr val="accent1"/>
                </a:solidFill>
                <a:latin typeface="Calibri (body)"/>
                <a:cs typeface="Calibri (body)"/>
              </a:rPr>
              <a:t>The burden of HIV is far from equally distributed in US</a:t>
            </a:r>
            <a:endParaRPr lang="en-US" sz="700" dirty="0">
              <a:latin typeface="Calibri (body)"/>
              <a:cs typeface="Calibri (body)"/>
            </a:endParaRPr>
          </a:p>
          <a:p>
            <a:pPr lvl="1">
              <a:spcBef>
                <a:spcPts val="0"/>
              </a:spcBef>
              <a:spcAft>
                <a:spcPts val="600"/>
              </a:spcAft>
            </a:pPr>
            <a:r>
              <a:rPr lang="en-US" sz="1800" dirty="0">
                <a:solidFill>
                  <a:srgbClr val="000000"/>
                </a:solidFill>
                <a:latin typeface="Calibri (body)"/>
                <a:cs typeface="Calibri (body)"/>
              </a:rPr>
              <a:t>Predicted by demographic factors (</a:t>
            </a:r>
            <a:r>
              <a:rPr lang="en-US" sz="1800" dirty="0">
                <a:latin typeface="Calibri (body)"/>
                <a:cs typeface="Calibri (body)"/>
              </a:rPr>
              <a:t>e.g., age, race, gender, sexual orientation)</a:t>
            </a:r>
          </a:p>
          <a:p>
            <a:pPr lvl="1">
              <a:spcBef>
                <a:spcPts val="0"/>
              </a:spcBef>
              <a:spcAft>
                <a:spcPts val="600"/>
              </a:spcAft>
            </a:pPr>
            <a:endParaRPr lang="en-US" sz="500" dirty="0">
              <a:latin typeface="Calibri (body)"/>
              <a:cs typeface="Calibri (body)"/>
            </a:endParaRPr>
          </a:p>
        </p:txBody>
      </p:sp>
      <p:pic>
        <p:nvPicPr>
          <p:cNvPr id="7" name="Picture 6" descr="latinlgbtq750x422_0.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9475" y="4455295"/>
            <a:ext cx="3140262" cy="1766922"/>
          </a:xfrm>
          <a:prstGeom prst="rect">
            <a:avLst/>
          </a:prstGeom>
        </p:spPr>
      </p:pic>
      <p:pic>
        <p:nvPicPr>
          <p:cNvPr id="8" name="Picture 7" descr="BlackMSM-605x305.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09885" y="2651097"/>
            <a:ext cx="3139443" cy="1582695"/>
          </a:xfrm>
          <a:prstGeom prst="rect">
            <a:avLst/>
          </a:prstGeom>
        </p:spPr>
      </p:pic>
      <p:sp>
        <p:nvSpPr>
          <p:cNvPr id="6" name="Content Placeholder 2"/>
          <p:cNvSpPr txBox="1">
            <a:spLocks/>
          </p:cNvSpPr>
          <p:nvPr/>
        </p:nvSpPr>
        <p:spPr>
          <a:xfrm>
            <a:off x="-17568" y="2490689"/>
            <a:ext cx="4976339" cy="4012423"/>
          </a:xfrm>
          <a:prstGeom prst="rect">
            <a:avLst/>
          </a:prstGeom>
        </p:spPr>
        <p:txBody>
          <a:bodyPr vert="horz" lIns="91440" tIns="45720" rIns="91440" bIns="45720" rtlCol="0">
            <a:normAutofit fontScale="92500" lnSpcReduction="10000"/>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lvl="1">
              <a:spcBef>
                <a:spcPts val="0"/>
              </a:spcBef>
              <a:spcAft>
                <a:spcPts val="600"/>
              </a:spcAft>
            </a:pPr>
            <a:endParaRPr lang="en-US" sz="500" dirty="0">
              <a:latin typeface="Calibri (body)"/>
              <a:cs typeface="Calibri (body)"/>
            </a:endParaRPr>
          </a:p>
          <a:p>
            <a:pPr marL="411480" lvl="1" indent="0">
              <a:spcBef>
                <a:spcPts val="0"/>
              </a:spcBef>
              <a:spcAft>
                <a:spcPts val="600"/>
              </a:spcAft>
              <a:buFont typeface="Arial" pitchFamily="34" charset="0"/>
              <a:buNone/>
            </a:pPr>
            <a:r>
              <a:rPr lang="en-US" b="1" u="sng" dirty="0">
                <a:solidFill>
                  <a:schemeClr val="accent1"/>
                </a:solidFill>
                <a:latin typeface="Calibri (body)"/>
                <a:cs typeface="Calibri (body)"/>
              </a:rPr>
              <a:t>At the nexus</a:t>
            </a:r>
            <a:r>
              <a:rPr lang="en-US" b="1" dirty="0">
                <a:solidFill>
                  <a:schemeClr val="accent1"/>
                </a:solidFill>
                <a:latin typeface="Calibri (body)"/>
                <a:cs typeface="Calibri (body)"/>
              </a:rPr>
              <a:t>: Young Black and Latinx GBM in high risk geographies</a:t>
            </a:r>
          </a:p>
          <a:p>
            <a:pPr lvl="1">
              <a:spcBef>
                <a:spcPts val="0"/>
              </a:spcBef>
              <a:spcAft>
                <a:spcPts val="600"/>
              </a:spcAft>
            </a:pPr>
            <a:r>
              <a:rPr lang="en-US" sz="1900" dirty="0">
                <a:latin typeface="Calibri (body)"/>
                <a:cs typeface="Calibri (body)"/>
              </a:rPr>
              <a:t>1 in 2 Black GBM; 1 in 4 Latinx GBM </a:t>
            </a:r>
          </a:p>
          <a:p>
            <a:pPr lvl="1">
              <a:spcBef>
                <a:spcPts val="0"/>
              </a:spcBef>
              <a:spcAft>
                <a:spcPts val="600"/>
              </a:spcAft>
            </a:pPr>
            <a:r>
              <a:rPr lang="en-US" sz="1900" dirty="0">
                <a:latin typeface="Calibri (body)"/>
                <a:cs typeface="Calibri (body)"/>
              </a:rPr>
              <a:t>4x rate for White GBM </a:t>
            </a:r>
          </a:p>
          <a:p>
            <a:pPr lvl="1">
              <a:spcBef>
                <a:spcPts val="0"/>
              </a:spcBef>
              <a:spcAft>
                <a:spcPts val="600"/>
              </a:spcAft>
            </a:pPr>
            <a:r>
              <a:rPr lang="en-US" sz="1900" dirty="0">
                <a:latin typeface="Calibri (body)"/>
                <a:cs typeface="Calibri (body)"/>
              </a:rPr>
              <a:t>40x rate of all men</a:t>
            </a:r>
          </a:p>
          <a:p>
            <a:pPr lvl="1">
              <a:spcBef>
                <a:spcPts val="0"/>
              </a:spcBef>
              <a:spcAft>
                <a:spcPts val="600"/>
              </a:spcAft>
            </a:pPr>
            <a:endParaRPr lang="en-US" sz="500" dirty="0">
              <a:latin typeface="Calibri (body)"/>
              <a:cs typeface="Calibri (body)"/>
            </a:endParaRPr>
          </a:p>
          <a:p>
            <a:pPr lvl="1">
              <a:spcBef>
                <a:spcPts val="0"/>
              </a:spcBef>
              <a:spcAft>
                <a:spcPts val="600"/>
              </a:spcAft>
            </a:pPr>
            <a:endParaRPr lang="en-US" sz="500" dirty="0">
              <a:latin typeface="Calibri (body)"/>
              <a:cs typeface="Calibri (body)"/>
            </a:endParaRPr>
          </a:p>
          <a:p>
            <a:pPr marL="411480" lvl="1" indent="0">
              <a:spcBef>
                <a:spcPts val="0"/>
              </a:spcBef>
              <a:spcAft>
                <a:spcPts val="600"/>
              </a:spcAft>
              <a:buFont typeface="Arial" pitchFamily="34" charset="0"/>
              <a:buNone/>
            </a:pPr>
            <a:r>
              <a:rPr lang="en-US" b="1" dirty="0">
                <a:solidFill>
                  <a:schemeClr val="accent1"/>
                </a:solidFill>
                <a:latin typeface="Calibri (body)"/>
                <a:cs typeface="Calibri (body)"/>
              </a:rPr>
              <a:t>Driven by greater sexual risk behaviors?</a:t>
            </a:r>
          </a:p>
          <a:p>
            <a:pPr lvl="1">
              <a:spcBef>
                <a:spcPts val="0"/>
              </a:spcBef>
              <a:spcAft>
                <a:spcPts val="600"/>
              </a:spcAft>
            </a:pPr>
            <a:r>
              <a:rPr lang="en-US" dirty="0">
                <a:latin typeface="Calibri (body)"/>
                <a:cs typeface="Calibri (body)"/>
              </a:rPr>
              <a:t>Research doesn’t support this </a:t>
            </a:r>
          </a:p>
          <a:p>
            <a:pPr lvl="1">
              <a:spcBef>
                <a:spcPts val="0"/>
              </a:spcBef>
              <a:spcAft>
                <a:spcPts val="600"/>
              </a:spcAft>
            </a:pPr>
            <a:r>
              <a:rPr lang="en-US" dirty="0">
                <a:latin typeface="Calibri (body)"/>
                <a:cs typeface="Calibri (body)"/>
              </a:rPr>
              <a:t>Attributed to structural racism and interpersonal stigma</a:t>
            </a:r>
          </a:p>
          <a:p>
            <a:pPr lvl="1">
              <a:spcBef>
                <a:spcPts val="0"/>
              </a:spcBef>
              <a:spcAft>
                <a:spcPts val="600"/>
              </a:spcAft>
            </a:pPr>
            <a:r>
              <a:rPr lang="en-US" dirty="0">
                <a:latin typeface="Calibri (body)"/>
                <a:cs typeface="Calibri (body)"/>
              </a:rPr>
              <a:t>As long as such barriers exist, stigma-coping treatments are needed</a:t>
            </a:r>
          </a:p>
          <a:p>
            <a:pPr marL="411480" lvl="1" indent="0">
              <a:spcBef>
                <a:spcPts val="0"/>
              </a:spcBef>
              <a:spcAft>
                <a:spcPts val="600"/>
              </a:spcAft>
              <a:buFont typeface="Arial" pitchFamily="34" charset="0"/>
              <a:buNone/>
            </a:pPr>
            <a:endParaRPr lang="en-US" b="1" dirty="0">
              <a:solidFill>
                <a:schemeClr val="accent1"/>
              </a:solidFill>
              <a:latin typeface="Calibri (body)"/>
              <a:cs typeface="Calibri (body)"/>
            </a:endParaRPr>
          </a:p>
        </p:txBody>
      </p:sp>
    </p:spTree>
    <p:extLst>
      <p:ext uri="{BB962C8B-B14F-4D97-AF65-F5344CB8AC3E}">
        <p14:creationId xmlns:p14="http://schemas.microsoft.com/office/powerpoint/2010/main" val="1022061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9" end="9"/>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646B86"/>
                </a:solidFill>
              </a:rPr>
              <a:t>Adaptations to ESTEEM treatment</a:t>
            </a:r>
          </a:p>
        </p:txBody>
      </p:sp>
      <p:sp>
        <p:nvSpPr>
          <p:cNvPr id="6" name="Content Placeholder 2"/>
          <p:cNvSpPr txBox="1">
            <a:spLocks/>
          </p:cNvSpPr>
          <p:nvPr/>
        </p:nvSpPr>
        <p:spPr>
          <a:xfrm>
            <a:off x="457200" y="1647889"/>
            <a:ext cx="5214453" cy="4676881"/>
          </a:xfrm>
          <a:prstGeom prst="rect">
            <a:avLst/>
          </a:prstGeom>
        </p:spPr>
        <p:txBody>
          <a:bodyPr vert="horz" lIns="91440" tIns="45720" rIns="91440" bIns="45720" rtlCol="0">
            <a:normAutofit fontScale="8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3600" b="1" dirty="0">
                <a:solidFill>
                  <a:srgbClr val="D16349"/>
                </a:solidFill>
                <a:latin typeface="Calibri (body)"/>
                <a:ea typeface="Arial Rounded MT Bold" charset="0"/>
                <a:cs typeface="Calibri (body)"/>
              </a:rPr>
              <a:t>1</a:t>
            </a:r>
            <a:r>
              <a:rPr lang="en-US" b="1" dirty="0">
                <a:solidFill>
                  <a:srgbClr val="D16349"/>
                </a:solidFill>
                <a:latin typeface="Calibri (body)"/>
                <a:ea typeface="Arial Rounded MT Bold" charset="0"/>
                <a:cs typeface="Calibri (body)"/>
              </a:rPr>
              <a:t>. Address additional forms of stigma-related stress</a:t>
            </a:r>
            <a:endParaRPr lang="en-US" dirty="0">
              <a:solidFill>
                <a:srgbClr val="D16349"/>
              </a:solidFill>
              <a:latin typeface="Calibri (body)"/>
              <a:ea typeface="Arial Rounded MT Bold" charset="0"/>
              <a:cs typeface="Calibri (body)"/>
            </a:endParaRPr>
          </a:p>
          <a:p>
            <a:pPr marL="857250" lvl="1" indent="-457200"/>
            <a:r>
              <a:rPr lang="en-US" dirty="0">
                <a:solidFill>
                  <a:prstClr val="black"/>
                </a:solidFill>
                <a:latin typeface="Calibri (body)"/>
                <a:ea typeface="Arial Rounded MT Bold" charset="0"/>
                <a:cs typeface="Calibri (body)"/>
              </a:rPr>
              <a:t>e.g., racism, intersectionality</a:t>
            </a:r>
          </a:p>
          <a:p>
            <a:pPr marL="857250" lvl="1" indent="-457200"/>
            <a:endParaRPr lang="en-US" dirty="0">
              <a:solidFill>
                <a:prstClr val="black"/>
              </a:solidFill>
              <a:latin typeface="Calibri (body)"/>
              <a:ea typeface="Arial Rounded MT Bold" charset="0"/>
              <a:cs typeface="Calibri (body)"/>
            </a:endParaRPr>
          </a:p>
          <a:p>
            <a:pPr marL="0" indent="0">
              <a:buFont typeface="Arial" pitchFamily="34" charset="0"/>
              <a:buNone/>
            </a:pPr>
            <a:r>
              <a:rPr lang="en-US" b="1" dirty="0">
                <a:solidFill>
                  <a:srgbClr val="D16349"/>
                </a:solidFill>
                <a:latin typeface="Calibri (body)"/>
                <a:ea typeface="Arial Rounded MT Bold" charset="0"/>
                <a:cs typeface="Calibri (body)"/>
              </a:rPr>
              <a:t>2. Integrate issues relevant to small urban areas </a:t>
            </a:r>
            <a:endParaRPr lang="en-US" dirty="0">
              <a:solidFill>
                <a:srgbClr val="D16349"/>
              </a:solidFill>
              <a:latin typeface="Calibri (body)"/>
              <a:ea typeface="Arial Rounded MT Bold" charset="0"/>
              <a:cs typeface="Calibri (body)"/>
            </a:endParaRPr>
          </a:p>
          <a:p>
            <a:pPr marL="857250" lvl="1" indent="-457200"/>
            <a:r>
              <a:rPr lang="en-US" dirty="0">
                <a:solidFill>
                  <a:prstClr val="black"/>
                </a:solidFill>
                <a:latin typeface="Calibri (body)"/>
                <a:ea typeface="Arial Rounded MT Bold" charset="0"/>
                <a:cs typeface="Calibri (body)"/>
              </a:rPr>
              <a:t>e.g., lack of gay community spaces, low community visibility</a:t>
            </a:r>
          </a:p>
          <a:p>
            <a:endParaRPr lang="en-US" sz="1400" dirty="0">
              <a:solidFill>
                <a:prstClr val="black"/>
              </a:solidFill>
              <a:latin typeface="Calibri (body)"/>
              <a:ea typeface="Arial Rounded MT Bold" charset="0"/>
              <a:cs typeface="Calibri (body)"/>
            </a:endParaRPr>
          </a:p>
          <a:p>
            <a:endParaRPr lang="en-US" sz="1400" dirty="0">
              <a:solidFill>
                <a:prstClr val="black"/>
              </a:solidFill>
              <a:latin typeface="Calibri (body)"/>
              <a:ea typeface="Arial Rounded MT Bold" charset="0"/>
              <a:cs typeface="Calibri (body)"/>
            </a:endParaRPr>
          </a:p>
          <a:p>
            <a:pPr marL="0" indent="0">
              <a:buFont typeface="Arial" pitchFamily="34" charset="0"/>
              <a:buNone/>
            </a:pPr>
            <a:r>
              <a:rPr lang="en-US" b="1" dirty="0">
                <a:solidFill>
                  <a:srgbClr val="D16349"/>
                </a:solidFill>
                <a:latin typeface="Calibri (body)"/>
                <a:ea typeface="Arial Rounded MT Bold" charset="0"/>
                <a:cs typeface="Calibri (body)"/>
              </a:rPr>
              <a:t>3. Shift to group-based delivery</a:t>
            </a:r>
            <a:endParaRPr lang="en-US" dirty="0">
              <a:solidFill>
                <a:srgbClr val="D16349"/>
              </a:solidFill>
              <a:latin typeface="Calibri (body)"/>
              <a:ea typeface="Arial Rounded MT Bold" charset="0"/>
              <a:cs typeface="Calibri (body)"/>
            </a:endParaRPr>
          </a:p>
          <a:p>
            <a:pPr marL="857250" lvl="1" indent="-457200"/>
            <a:r>
              <a:rPr lang="en-US" dirty="0">
                <a:solidFill>
                  <a:prstClr val="black"/>
                </a:solidFill>
                <a:latin typeface="Calibri (body)"/>
                <a:ea typeface="Arial Rounded MT Bold" charset="0"/>
                <a:cs typeface="Calibri (body)"/>
              </a:rPr>
              <a:t>e.g., restricted social networks, lack of healthy role models</a:t>
            </a:r>
          </a:p>
          <a:p>
            <a:pPr marL="0" indent="0">
              <a:buFont typeface="Arial" pitchFamily="34" charset="0"/>
              <a:buNone/>
            </a:pPr>
            <a:endParaRPr lang="en-US" dirty="0">
              <a:solidFill>
                <a:prstClr val="black"/>
              </a:solidFill>
              <a:latin typeface="Calibri (body)"/>
              <a:cs typeface="Calibri (body)"/>
            </a:endParaRPr>
          </a:p>
          <a:p>
            <a:pPr marL="857250" lvl="1" indent="-457200"/>
            <a:endParaRPr lang="en-US" dirty="0">
              <a:solidFill>
                <a:prstClr val="black"/>
              </a:solidFill>
              <a:latin typeface="Calibri (body)"/>
              <a:ea typeface="Arial Rounded MT Bold" charset="0"/>
              <a:cs typeface="Calibri (body)"/>
            </a:endParaRPr>
          </a:p>
          <a:p>
            <a:endParaRPr lang="en-US" sz="1400" dirty="0">
              <a:solidFill>
                <a:prstClr val="black"/>
              </a:solidFill>
              <a:latin typeface="Calibri (body)"/>
              <a:ea typeface="Arial Rounded MT Bold" charset="0"/>
              <a:cs typeface="Calibri (body)"/>
            </a:endParaRPr>
          </a:p>
          <a:p>
            <a:pPr marL="0" indent="0">
              <a:buFont typeface="Arial" pitchFamily="34" charset="0"/>
              <a:buNone/>
            </a:pPr>
            <a:endParaRPr lang="en-US" dirty="0">
              <a:solidFill>
                <a:prstClr val="black"/>
              </a:solidFill>
              <a:latin typeface="Calibri (body)"/>
              <a:cs typeface="Calibri (body)"/>
            </a:endParaRPr>
          </a:p>
        </p:txBody>
      </p:sp>
      <p:pic>
        <p:nvPicPr>
          <p:cNvPr id="7" name="Picture 6">
            <a:extLst>
              <a:ext uri="{FF2B5EF4-FFF2-40B4-BE49-F238E27FC236}">
                <a16:creationId xmlns:a16="http://schemas.microsoft.com/office/drawing/2014/main" id="{C323FD13-422E-E046-8D9B-45E80C6416B6}"/>
              </a:ext>
            </a:extLst>
          </p:cNvPr>
          <p:cNvPicPr>
            <a:picLocks noChangeAspect="1"/>
          </p:cNvPicPr>
          <p:nvPr/>
        </p:nvPicPr>
        <p:blipFill>
          <a:blip r:embed="rId3"/>
          <a:stretch>
            <a:fillRect/>
          </a:stretch>
        </p:blipFill>
        <p:spPr>
          <a:xfrm>
            <a:off x="5797389" y="1647890"/>
            <a:ext cx="2326567" cy="348984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181145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800"/>
                                        <p:tgtEl>
                                          <p:spTgt spid="7"/>
                                        </p:tgtEl>
                                        <p:attrNameLst>
                                          <p:attrName>ppt_y</p:attrName>
                                        </p:attrNameLst>
                                      </p:cBhvr>
                                      <p:tavLst>
                                        <p:tav tm="0">
                                          <p:val>
                                            <p:strVal val="#ppt_y+#ppt_h*1.125000"/>
                                          </p:val>
                                        </p:tav>
                                        <p:tav tm="100000">
                                          <p:val>
                                            <p:strVal val="#ppt_y"/>
                                          </p:val>
                                        </p:tav>
                                      </p:tavLst>
                                    </p:anim>
                                    <p:animEffect transition="in" filter="wipe(up)">
                                      <p:cBhvr>
                                        <p:cTn id="8" dur="8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646B86"/>
                </a:solidFill>
              </a:rPr>
              <a:t>ESTEEM-</a:t>
            </a:r>
            <a:r>
              <a:rPr lang="en-US" dirty="0" err="1">
                <a:solidFill>
                  <a:srgbClr val="646B86"/>
                </a:solidFill>
              </a:rPr>
              <a:t>conneCT</a:t>
            </a:r>
            <a:r>
              <a:rPr lang="en-US" dirty="0">
                <a:solidFill>
                  <a:srgbClr val="646B86"/>
                </a:solidFill>
              </a:rPr>
              <a:t> Pilot</a:t>
            </a:r>
          </a:p>
        </p:txBody>
      </p:sp>
      <p:sp>
        <p:nvSpPr>
          <p:cNvPr id="3" name="Content Placeholder 2"/>
          <p:cNvSpPr>
            <a:spLocks noGrp="1"/>
          </p:cNvSpPr>
          <p:nvPr>
            <p:ph idx="1"/>
          </p:nvPr>
        </p:nvSpPr>
        <p:spPr>
          <a:xfrm>
            <a:off x="457199" y="1600201"/>
            <a:ext cx="8147631" cy="4136026"/>
          </a:xfrm>
        </p:spPr>
        <p:txBody>
          <a:bodyPr>
            <a:normAutofit fontScale="70000" lnSpcReduction="20000"/>
          </a:bodyPr>
          <a:lstStyle/>
          <a:p>
            <a:pPr marL="0" indent="0">
              <a:buNone/>
            </a:pPr>
            <a:r>
              <a:rPr lang="en-US" sz="4000" b="1" dirty="0">
                <a:solidFill>
                  <a:srgbClr val="D16349"/>
                </a:solidFill>
                <a:latin typeface="Calibri (body)"/>
                <a:cs typeface="Calibri (body)"/>
              </a:rPr>
              <a:t>Eligibility criteria </a:t>
            </a:r>
          </a:p>
          <a:p>
            <a:pPr>
              <a:buFont typeface="Arial"/>
              <a:buChar char="•"/>
            </a:pPr>
            <a:r>
              <a:rPr lang="en-US" sz="2600" u="sng" dirty="0">
                <a:latin typeface="Calibri (body)"/>
                <a:cs typeface="Calibri (body)"/>
              </a:rPr>
              <a:t>Age</a:t>
            </a:r>
            <a:r>
              <a:rPr lang="en-US" sz="2600" dirty="0">
                <a:latin typeface="Calibri (body)"/>
                <a:cs typeface="Calibri (body)"/>
              </a:rPr>
              <a:t>: 18-35</a:t>
            </a:r>
          </a:p>
          <a:p>
            <a:pPr>
              <a:buFont typeface="Arial"/>
              <a:buChar char="•"/>
            </a:pPr>
            <a:r>
              <a:rPr lang="en-US" sz="2600" u="sng" dirty="0">
                <a:latin typeface="Calibri (body)"/>
                <a:cs typeface="Calibri (body)"/>
              </a:rPr>
              <a:t>Gender</a:t>
            </a:r>
            <a:r>
              <a:rPr lang="en-US" sz="2600" dirty="0">
                <a:latin typeface="Calibri (body)"/>
                <a:cs typeface="Calibri (body)"/>
              </a:rPr>
              <a:t>: Men</a:t>
            </a:r>
          </a:p>
          <a:p>
            <a:pPr>
              <a:buFont typeface="Arial"/>
              <a:buChar char="•"/>
            </a:pPr>
            <a:r>
              <a:rPr lang="en-US" sz="2600" u="sng" dirty="0">
                <a:latin typeface="Calibri (body)"/>
                <a:cs typeface="Calibri (body)"/>
              </a:rPr>
              <a:t>Race</a:t>
            </a:r>
            <a:r>
              <a:rPr lang="en-US" sz="2600" dirty="0">
                <a:latin typeface="Calibri (body)"/>
                <a:cs typeface="Calibri (body)"/>
              </a:rPr>
              <a:t>: Latino and/or Black</a:t>
            </a:r>
          </a:p>
          <a:p>
            <a:pPr>
              <a:buFont typeface="Arial"/>
              <a:buChar char="•"/>
            </a:pPr>
            <a:r>
              <a:rPr lang="en-US" sz="2600" u="sng" dirty="0">
                <a:latin typeface="Calibri (body)"/>
                <a:cs typeface="Calibri (body)"/>
              </a:rPr>
              <a:t>Sexual Orientation</a:t>
            </a:r>
            <a:r>
              <a:rPr lang="en-US" sz="2600" dirty="0">
                <a:latin typeface="Calibri (body)"/>
                <a:cs typeface="Calibri (body)"/>
              </a:rPr>
              <a:t>: Gay, bisexual, or MSM</a:t>
            </a:r>
          </a:p>
          <a:p>
            <a:pPr>
              <a:buFont typeface="Arial"/>
              <a:buChar char="•"/>
            </a:pPr>
            <a:endParaRPr lang="en-US" dirty="0">
              <a:latin typeface="Calibri (body)"/>
              <a:cs typeface="Calibri (body)"/>
            </a:endParaRPr>
          </a:p>
          <a:p>
            <a:endParaRPr lang="en-US" sz="800" dirty="0">
              <a:latin typeface="Calibri (body)"/>
              <a:cs typeface="Calibri (body)"/>
            </a:endParaRPr>
          </a:p>
          <a:p>
            <a:pPr marL="0" indent="0">
              <a:buNone/>
            </a:pPr>
            <a:r>
              <a:rPr lang="en-US" sz="4000" b="1" dirty="0">
                <a:solidFill>
                  <a:srgbClr val="D16349"/>
                </a:solidFill>
                <a:latin typeface="Calibri (body)"/>
                <a:cs typeface="Calibri (body)"/>
              </a:rPr>
              <a:t>Location</a:t>
            </a:r>
          </a:p>
          <a:p>
            <a:pPr>
              <a:buFont typeface="Arial"/>
              <a:buChar char="•"/>
            </a:pPr>
            <a:r>
              <a:rPr lang="en-US" sz="2600" dirty="0">
                <a:latin typeface="Calibri (body)"/>
                <a:cs typeface="Calibri (body)"/>
              </a:rPr>
              <a:t>Fair Haven Community Health Care</a:t>
            </a:r>
          </a:p>
          <a:p>
            <a:pPr>
              <a:buFont typeface="Arial"/>
              <a:buChar char="•"/>
            </a:pPr>
            <a:endParaRPr lang="en-US" dirty="0">
              <a:latin typeface="Calibri (body)"/>
              <a:cs typeface="Calibri (body)"/>
            </a:endParaRPr>
          </a:p>
          <a:p>
            <a:endParaRPr lang="en-US" sz="1200" dirty="0">
              <a:latin typeface="Calibri (body)"/>
              <a:cs typeface="Calibri (body)"/>
            </a:endParaRPr>
          </a:p>
          <a:p>
            <a:pPr marL="0" indent="0">
              <a:buNone/>
            </a:pPr>
            <a:r>
              <a:rPr lang="en-US" sz="4000" b="1" dirty="0">
                <a:solidFill>
                  <a:srgbClr val="D16349"/>
                </a:solidFill>
                <a:latin typeface="Calibri (body)"/>
                <a:cs typeface="Calibri (body)"/>
              </a:rPr>
              <a:t>Group Therapists</a:t>
            </a:r>
          </a:p>
          <a:p>
            <a:pPr>
              <a:buFont typeface="Arial"/>
              <a:buChar char="•"/>
            </a:pPr>
            <a:r>
              <a:rPr lang="en-US" sz="2600" dirty="0">
                <a:latin typeface="Calibri (body)"/>
                <a:cs typeface="Calibri (body)"/>
              </a:rPr>
              <a:t>1 Black sexual minority male (Cohort 1)</a:t>
            </a:r>
          </a:p>
          <a:p>
            <a:pPr>
              <a:buFont typeface="Arial"/>
              <a:buChar char="•"/>
            </a:pPr>
            <a:r>
              <a:rPr lang="en-US" sz="2600" dirty="0">
                <a:latin typeface="Calibri (body)"/>
                <a:cs typeface="Calibri (body)"/>
              </a:rPr>
              <a:t>1 Latinx sexual minority male (Cohort 2)</a:t>
            </a:r>
          </a:p>
          <a:p>
            <a:pPr>
              <a:buFont typeface="Arial"/>
              <a:buChar char="•"/>
            </a:pPr>
            <a:endParaRPr lang="en-US" dirty="0">
              <a:latin typeface="Calibri (body)"/>
              <a:cs typeface="Calibri (body)"/>
            </a:endParaRPr>
          </a:p>
        </p:txBody>
      </p:sp>
      <p:pic>
        <p:nvPicPr>
          <p:cNvPr id="4" name="Picture 1" descr="C:\Users\k.wagner\AppData\Local\Microsoft\Windows\Temporary Internet Files\Content.IE5\QVEJKLFB\FHCHC_374GrandAv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61742" y="1600200"/>
            <a:ext cx="2615458" cy="3923187"/>
          </a:xfrm>
          <a:prstGeom prst="rect">
            <a:avLst/>
          </a:prstGeom>
          <a:noFill/>
          <a:ln w="12700" cmpd="sng">
            <a:solidFill>
              <a:srgbClr val="93CDDD"/>
            </a:solidFill>
          </a:ln>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17850467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74638"/>
            <a:ext cx="8013291" cy="1143000"/>
          </a:xfrm>
        </p:spPr>
        <p:txBody>
          <a:bodyPr/>
          <a:lstStyle/>
          <a:p>
            <a:r>
              <a:rPr lang="en-US" dirty="0">
                <a:solidFill>
                  <a:srgbClr val="646B86"/>
                </a:solidFill>
              </a:rPr>
              <a:t>Participant Demographics </a:t>
            </a:r>
            <a:r>
              <a:rPr lang="en-US" sz="3500" dirty="0">
                <a:solidFill>
                  <a:srgbClr val="646B86"/>
                </a:solidFill>
              </a:rPr>
              <a:t>(N=21)</a:t>
            </a:r>
            <a:endParaRPr lang="en-US" sz="3600" dirty="0">
              <a:solidFill>
                <a:srgbClr val="646B86"/>
              </a:solidFill>
            </a:endParaRPr>
          </a:p>
        </p:txBody>
      </p:sp>
      <p:sp>
        <p:nvSpPr>
          <p:cNvPr id="3" name="Content Placeholder 2"/>
          <p:cNvSpPr>
            <a:spLocks noGrp="1"/>
          </p:cNvSpPr>
          <p:nvPr>
            <p:ph idx="1"/>
          </p:nvPr>
        </p:nvSpPr>
        <p:spPr>
          <a:xfrm>
            <a:off x="527927" y="1306840"/>
            <a:ext cx="3870661" cy="4525963"/>
          </a:xfrm>
        </p:spPr>
        <p:txBody>
          <a:bodyPr>
            <a:noAutofit/>
          </a:bodyPr>
          <a:lstStyle/>
          <a:p>
            <a:pPr marL="0" indent="0">
              <a:buNone/>
            </a:pPr>
            <a:r>
              <a:rPr lang="en-US" sz="2000" b="1" dirty="0">
                <a:solidFill>
                  <a:srgbClr val="D16349"/>
                </a:solidFill>
              </a:rPr>
              <a:t>Age</a:t>
            </a:r>
            <a:endParaRPr lang="en-US" sz="2000" dirty="0">
              <a:solidFill>
                <a:schemeClr val="accent6">
                  <a:lumMod val="75000"/>
                </a:schemeClr>
              </a:solidFill>
            </a:endParaRPr>
          </a:p>
          <a:p>
            <a:r>
              <a:rPr lang="en-US" sz="2000" dirty="0">
                <a:solidFill>
                  <a:srgbClr val="000000"/>
                </a:solidFill>
              </a:rPr>
              <a:t>4 age 18-23 (19.05%) </a:t>
            </a:r>
          </a:p>
          <a:p>
            <a:r>
              <a:rPr lang="en-US" sz="2000" dirty="0">
                <a:solidFill>
                  <a:srgbClr val="000000"/>
                </a:solidFill>
              </a:rPr>
              <a:t>11 age 24-29 (52.38%) </a:t>
            </a:r>
          </a:p>
          <a:p>
            <a:r>
              <a:rPr lang="en-US" sz="2000" dirty="0">
                <a:solidFill>
                  <a:srgbClr val="000000"/>
                </a:solidFill>
              </a:rPr>
              <a:t>6 age 30-35 (28.57%) </a:t>
            </a:r>
          </a:p>
          <a:p>
            <a:pPr marL="114300" lvl="0" indent="0">
              <a:buNone/>
            </a:pPr>
            <a:endParaRPr lang="en-US" sz="1200" dirty="0">
              <a:solidFill>
                <a:srgbClr val="000000"/>
              </a:solidFill>
            </a:endParaRPr>
          </a:p>
          <a:p>
            <a:pPr marL="0" indent="0">
              <a:buNone/>
            </a:pPr>
            <a:r>
              <a:rPr lang="en-US" sz="2000" b="1" dirty="0">
                <a:solidFill>
                  <a:srgbClr val="D16349"/>
                </a:solidFill>
              </a:rPr>
              <a:t>Sexual Identity</a:t>
            </a:r>
            <a:endParaRPr lang="en-US" sz="2000" dirty="0">
              <a:solidFill>
                <a:srgbClr val="000000"/>
              </a:solidFill>
            </a:endParaRPr>
          </a:p>
          <a:p>
            <a:pPr lvl="0"/>
            <a:r>
              <a:rPr lang="en-US" sz="2000" dirty="0">
                <a:solidFill>
                  <a:srgbClr val="000000"/>
                </a:solidFill>
              </a:rPr>
              <a:t>16 Gay</a:t>
            </a:r>
          </a:p>
          <a:p>
            <a:pPr lvl="0"/>
            <a:r>
              <a:rPr lang="en-US" sz="2000" dirty="0">
                <a:solidFill>
                  <a:srgbClr val="000000"/>
                </a:solidFill>
              </a:rPr>
              <a:t>3 Bisexual </a:t>
            </a:r>
          </a:p>
          <a:p>
            <a:pPr lvl="0"/>
            <a:r>
              <a:rPr lang="en-US" sz="2000" dirty="0">
                <a:solidFill>
                  <a:srgbClr val="000000"/>
                </a:solidFill>
              </a:rPr>
              <a:t>2 Queer </a:t>
            </a:r>
          </a:p>
          <a:p>
            <a:pPr marL="114300" lvl="0" indent="0">
              <a:buNone/>
            </a:pPr>
            <a:endParaRPr lang="en-US" sz="1200" dirty="0">
              <a:solidFill>
                <a:srgbClr val="000000"/>
              </a:solidFill>
            </a:endParaRPr>
          </a:p>
          <a:p>
            <a:pPr marL="0" indent="0">
              <a:buNone/>
            </a:pPr>
            <a:r>
              <a:rPr lang="en-US" sz="2000" b="1" dirty="0">
                <a:solidFill>
                  <a:srgbClr val="D16349"/>
                </a:solidFill>
              </a:rPr>
              <a:t>Race/Ethnicity</a:t>
            </a:r>
            <a:endParaRPr lang="en-US" sz="2000" dirty="0">
              <a:solidFill>
                <a:srgbClr val="000000"/>
              </a:solidFill>
            </a:endParaRPr>
          </a:p>
          <a:p>
            <a:pPr lvl="0"/>
            <a:r>
              <a:rPr lang="en-US" sz="2000" dirty="0">
                <a:solidFill>
                  <a:srgbClr val="000000"/>
                </a:solidFill>
              </a:rPr>
              <a:t>7 Hispanic/Latinx (33.33%)</a:t>
            </a:r>
          </a:p>
          <a:p>
            <a:pPr lvl="0"/>
            <a:r>
              <a:rPr lang="en-US" sz="2000" dirty="0">
                <a:solidFill>
                  <a:srgbClr val="000000"/>
                </a:solidFill>
              </a:rPr>
              <a:t>5 Hispanic/White (23.81%)</a:t>
            </a:r>
          </a:p>
          <a:p>
            <a:pPr lvl="0"/>
            <a:r>
              <a:rPr lang="en-US" sz="2000" dirty="0">
                <a:solidFill>
                  <a:srgbClr val="000000"/>
                </a:solidFill>
              </a:rPr>
              <a:t>5 Black/Hispanic (23.81%)</a:t>
            </a:r>
          </a:p>
          <a:p>
            <a:pPr lvl="0"/>
            <a:r>
              <a:rPr lang="en-US" sz="2000" dirty="0">
                <a:solidFill>
                  <a:srgbClr val="000000"/>
                </a:solidFill>
              </a:rPr>
              <a:t>4 Black/Non-Hispanic (19.05%)</a:t>
            </a:r>
          </a:p>
          <a:p>
            <a:endParaRPr lang="en-US" sz="2000" dirty="0">
              <a:solidFill>
                <a:srgbClr val="000000"/>
              </a:solidFill>
            </a:endParaRPr>
          </a:p>
        </p:txBody>
      </p:sp>
      <p:sp>
        <p:nvSpPr>
          <p:cNvPr id="4" name="Content Placeholder 2"/>
          <p:cNvSpPr txBox="1">
            <a:spLocks/>
          </p:cNvSpPr>
          <p:nvPr/>
        </p:nvSpPr>
        <p:spPr>
          <a:xfrm>
            <a:off x="4437682" y="1438741"/>
            <a:ext cx="4788767" cy="45259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2000" b="1" dirty="0">
                <a:solidFill>
                  <a:srgbClr val="D16349"/>
                </a:solidFill>
                <a:latin typeface="Calibri"/>
              </a:rPr>
              <a:t>Gender Identity</a:t>
            </a:r>
            <a:endParaRPr lang="en-US" sz="2000" dirty="0">
              <a:solidFill>
                <a:srgbClr val="D16349"/>
              </a:solidFill>
              <a:latin typeface="Calibri"/>
            </a:endParaRPr>
          </a:p>
          <a:p>
            <a:r>
              <a:rPr lang="en-US" sz="2000" dirty="0">
                <a:solidFill>
                  <a:prstClr val="black"/>
                </a:solidFill>
                <a:latin typeface="Calibri"/>
              </a:rPr>
              <a:t>20 cisgender men</a:t>
            </a:r>
          </a:p>
          <a:p>
            <a:r>
              <a:rPr lang="en-US" sz="2000" dirty="0">
                <a:solidFill>
                  <a:prstClr val="black"/>
                </a:solidFill>
                <a:latin typeface="Calibri"/>
              </a:rPr>
              <a:t>1 </a:t>
            </a:r>
            <a:r>
              <a:rPr lang="en-US" sz="2000" dirty="0" err="1">
                <a:solidFill>
                  <a:prstClr val="black"/>
                </a:solidFill>
                <a:latin typeface="Calibri"/>
              </a:rPr>
              <a:t>FtM</a:t>
            </a:r>
            <a:r>
              <a:rPr lang="en-US" sz="2000" dirty="0">
                <a:solidFill>
                  <a:prstClr val="black"/>
                </a:solidFill>
                <a:latin typeface="Calibri"/>
              </a:rPr>
              <a:t> transgender man</a:t>
            </a:r>
          </a:p>
          <a:p>
            <a:endParaRPr lang="en-US" sz="1200" dirty="0">
              <a:solidFill>
                <a:prstClr val="black"/>
              </a:solidFill>
              <a:latin typeface="Calibri"/>
            </a:endParaRPr>
          </a:p>
          <a:p>
            <a:pPr marL="0" indent="0">
              <a:buFont typeface="Arial" pitchFamily="34" charset="0"/>
              <a:buNone/>
            </a:pPr>
            <a:r>
              <a:rPr lang="en-US" sz="2000" b="1" dirty="0">
                <a:solidFill>
                  <a:srgbClr val="D16349"/>
                </a:solidFill>
                <a:latin typeface="Calibri"/>
              </a:rPr>
              <a:t>Income</a:t>
            </a:r>
            <a:endParaRPr lang="en-US" sz="2000" b="1" dirty="0">
              <a:solidFill>
                <a:prstClr val="black"/>
              </a:solidFill>
              <a:latin typeface="Calibri"/>
            </a:endParaRPr>
          </a:p>
          <a:p>
            <a:r>
              <a:rPr lang="en-US" sz="2000" dirty="0">
                <a:solidFill>
                  <a:prstClr val="black"/>
                </a:solidFill>
                <a:latin typeface="Calibri"/>
              </a:rPr>
              <a:t>10  less than $10,000 (47.62%)  </a:t>
            </a:r>
          </a:p>
          <a:p>
            <a:r>
              <a:rPr lang="en-US" sz="2000" dirty="0">
                <a:solidFill>
                  <a:prstClr val="black"/>
                </a:solidFill>
                <a:latin typeface="Calibri"/>
              </a:rPr>
              <a:t>2   $10,000 - $19,999 (9.52%)  </a:t>
            </a:r>
          </a:p>
          <a:p>
            <a:r>
              <a:rPr lang="en-US" sz="2000" dirty="0">
                <a:solidFill>
                  <a:prstClr val="black"/>
                </a:solidFill>
                <a:latin typeface="Calibri"/>
              </a:rPr>
              <a:t>2   $20,000 - $29,999 (9.52%) </a:t>
            </a:r>
          </a:p>
          <a:p>
            <a:r>
              <a:rPr lang="en-US" sz="2000" dirty="0">
                <a:solidFill>
                  <a:prstClr val="black"/>
                </a:solidFill>
                <a:latin typeface="Calibri"/>
              </a:rPr>
              <a:t>3   $30,000 - $39,999 (14.29%)</a:t>
            </a:r>
          </a:p>
          <a:p>
            <a:r>
              <a:rPr lang="en-US" sz="2000" dirty="0">
                <a:solidFill>
                  <a:prstClr val="black"/>
                </a:solidFill>
                <a:latin typeface="Calibri"/>
              </a:rPr>
              <a:t>3   $40,000 - $49,999 (14.29%)</a:t>
            </a:r>
          </a:p>
          <a:p>
            <a:r>
              <a:rPr lang="en-US" sz="2000" dirty="0">
                <a:solidFill>
                  <a:prstClr val="black"/>
                </a:solidFill>
                <a:latin typeface="Calibri"/>
              </a:rPr>
              <a:t>1   $50,000 - $74,999 (4.76%)</a:t>
            </a:r>
          </a:p>
          <a:p>
            <a:pPr marL="0" indent="0">
              <a:buFont typeface="Arial" pitchFamily="34" charset="0"/>
              <a:buNone/>
            </a:pPr>
            <a:endParaRPr lang="en-US" sz="800" b="1" dirty="0">
              <a:solidFill>
                <a:prstClr val="black"/>
              </a:solidFill>
              <a:latin typeface="Calibri"/>
            </a:endParaRPr>
          </a:p>
          <a:p>
            <a:pPr marL="0" indent="0">
              <a:buFont typeface="Arial" pitchFamily="34" charset="0"/>
              <a:buNone/>
            </a:pPr>
            <a:r>
              <a:rPr lang="en-US" sz="2000" b="1" dirty="0">
                <a:solidFill>
                  <a:srgbClr val="D16349"/>
                </a:solidFill>
                <a:latin typeface="Calibri"/>
              </a:rPr>
              <a:t>HIV Status</a:t>
            </a:r>
            <a:endParaRPr lang="en-US" sz="2000" dirty="0">
              <a:solidFill>
                <a:prstClr val="black"/>
              </a:solidFill>
              <a:latin typeface="Calibri"/>
            </a:endParaRPr>
          </a:p>
          <a:p>
            <a:r>
              <a:rPr lang="en-US" sz="2000" dirty="0">
                <a:solidFill>
                  <a:prstClr val="black"/>
                </a:solidFill>
                <a:latin typeface="Calibri"/>
              </a:rPr>
              <a:t>19 Negative (89.5%)</a:t>
            </a:r>
          </a:p>
          <a:p>
            <a:r>
              <a:rPr lang="en-US" sz="2000" dirty="0">
                <a:solidFill>
                  <a:prstClr val="black"/>
                </a:solidFill>
                <a:latin typeface="Calibri"/>
              </a:rPr>
              <a:t>2 Positive (10.5%)</a:t>
            </a:r>
          </a:p>
          <a:p>
            <a:pPr marL="0" indent="0">
              <a:buFont typeface="Arial" pitchFamily="34" charset="0"/>
              <a:buNone/>
            </a:pPr>
            <a:endParaRPr lang="en-US" sz="1200" dirty="0">
              <a:solidFill>
                <a:prstClr val="black"/>
              </a:solidFill>
              <a:latin typeface="Calibri"/>
            </a:endParaRPr>
          </a:p>
        </p:txBody>
      </p:sp>
      <p:sp>
        <p:nvSpPr>
          <p:cNvPr id="5" name="Frame 4">
            <a:extLst>
              <a:ext uri="{FF2B5EF4-FFF2-40B4-BE49-F238E27FC236}">
                <a16:creationId xmlns:a16="http://schemas.microsoft.com/office/drawing/2014/main" id="{062C4066-C2D0-0743-AA48-8F3705636831}"/>
              </a:ext>
            </a:extLst>
          </p:cNvPr>
          <p:cNvSpPr/>
          <p:nvPr/>
        </p:nvSpPr>
        <p:spPr>
          <a:xfrm>
            <a:off x="654051" y="3386941"/>
            <a:ext cx="1433303" cy="340535"/>
          </a:xfrm>
          <a:prstGeom prst="frame">
            <a:avLst>
              <a:gd name="adj1" fmla="val 6944"/>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Frame 5">
            <a:extLst>
              <a:ext uri="{FF2B5EF4-FFF2-40B4-BE49-F238E27FC236}">
                <a16:creationId xmlns:a16="http://schemas.microsoft.com/office/drawing/2014/main" id="{C02329F0-73BB-A241-92D7-A175C0841505}"/>
              </a:ext>
            </a:extLst>
          </p:cNvPr>
          <p:cNvSpPr/>
          <p:nvPr/>
        </p:nvSpPr>
        <p:spPr>
          <a:xfrm>
            <a:off x="654050" y="5764429"/>
            <a:ext cx="3558495" cy="822960"/>
          </a:xfrm>
          <a:prstGeom prst="frame">
            <a:avLst>
              <a:gd name="adj1" fmla="val 2530"/>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Frame 6">
            <a:extLst>
              <a:ext uri="{FF2B5EF4-FFF2-40B4-BE49-F238E27FC236}">
                <a16:creationId xmlns:a16="http://schemas.microsoft.com/office/drawing/2014/main" id="{9397F618-F539-6547-86C9-CEF7D63796B1}"/>
              </a:ext>
            </a:extLst>
          </p:cNvPr>
          <p:cNvSpPr/>
          <p:nvPr/>
        </p:nvSpPr>
        <p:spPr>
          <a:xfrm>
            <a:off x="4425067" y="3090042"/>
            <a:ext cx="3703634" cy="1191872"/>
          </a:xfrm>
          <a:prstGeom prst="frame">
            <a:avLst>
              <a:gd name="adj1" fmla="val 2530"/>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Frame 7">
            <a:extLst>
              <a:ext uri="{FF2B5EF4-FFF2-40B4-BE49-F238E27FC236}">
                <a16:creationId xmlns:a16="http://schemas.microsoft.com/office/drawing/2014/main" id="{3E9F4171-45A6-EB4C-80AB-3B9D749D8BB5}"/>
              </a:ext>
            </a:extLst>
          </p:cNvPr>
          <p:cNvSpPr/>
          <p:nvPr/>
        </p:nvSpPr>
        <p:spPr>
          <a:xfrm>
            <a:off x="4398588" y="1844024"/>
            <a:ext cx="3703634" cy="339622"/>
          </a:xfrm>
          <a:prstGeom prst="frame">
            <a:avLst>
              <a:gd name="adj1" fmla="val 8100"/>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Frame 8">
            <a:extLst>
              <a:ext uri="{FF2B5EF4-FFF2-40B4-BE49-F238E27FC236}">
                <a16:creationId xmlns:a16="http://schemas.microsoft.com/office/drawing/2014/main" id="{3888A9BD-7732-C04B-965C-45D8AA1D24D2}"/>
              </a:ext>
            </a:extLst>
          </p:cNvPr>
          <p:cNvSpPr/>
          <p:nvPr/>
        </p:nvSpPr>
        <p:spPr>
          <a:xfrm>
            <a:off x="4425067" y="5821841"/>
            <a:ext cx="3703634" cy="401286"/>
          </a:xfrm>
          <a:prstGeom prst="frame">
            <a:avLst>
              <a:gd name="adj1" fmla="val 8100"/>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48125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2000"/>
                                        <p:tgtEl>
                                          <p:spTgt spid="8"/>
                                        </p:tgtEl>
                                      </p:cBhvr>
                                    </p:animEffect>
                                  </p:childTnLst>
                                </p:cTn>
                              </p:par>
                            </p:childTnLst>
                          </p:cTn>
                        </p:par>
                        <p:par>
                          <p:cTn id="16" fill="hold">
                            <p:stCondLst>
                              <p:cond delay="40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childTnLst>
                                </p:cTn>
                              </p:par>
                            </p:childTnLst>
                          </p:cTn>
                        </p:par>
                        <p:par>
                          <p:cTn id="20" fill="hold">
                            <p:stCondLst>
                              <p:cond delay="5000"/>
                            </p:stCondLst>
                            <p:childTnLst>
                              <p:par>
                                <p:cTn id="21" presetID="10"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5637041" y="4211338"/>
            <a:ext cx="2440159" cy="2048208"/>
          </a:xfrm>
          <a:prstGeom prst="rect">
            <a:avLst/>
          </a:prstGeom>
        </p:spPr>
      </p:pic>
      <p:sp>
        <p:nvSpPr>
          <p:cNvPr id="7" name="Content Placeholder 2"/>
          <p:cNvSpPr txBox="1">
            <a:spLocks/>
          </p:cNvSpPr>
          <p:nvPr/>
        </p:nvSpPr>
        <p:spPr>
          <a:xfrm>
            <a:off x="457199" y="1600200"/>
            <a:ext cx="5063217" cy="4800600"/>
          </a:xfrm>
          <a:prstGeom prst="rect">
            <a:avLst/>
          </a:prstGeom>
        </p:spPr>
        <p:txBody>
          <a:bodyPr vert="horz" lIns="91440" tIns="45720" rIns="91440" bIns="45720" rtlCol="0">
            <a:normAutofit fontScale="85000" lnSpcReduction="20000"/>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indent="0">
              <a:buClr>
                <a:srgbClr val="D16349"/>
              </a:buClr>
              <a:buFont typeface="Arial" pitchFamily="34" charset="0"/>
              <a:buNone/>
            </a:pPr>
            <a:r>
              <a:rPr lang="en-US" sz="2400" b="1" dirty="0">
                <a:solidFill>
                  <a:srgbClr val="D16349"/>
                </a:solidFill>
                <a:latin typeface="Calibri"/>
              </a:rPr>
              <a:t>Measures pre- and post-intervention (3-mo)</a:t>
            </a:r>
          </a:p>
          <a:p>
            <a:pPr lvl="1">
              <a:buClr>
                <a:srgbClr val="CCB400"/>
              </a:buClr>
            </a:pPr>
            <a:r>
              <a:rPr lang="en-US" sz="2200" dirty="0">
                <a:solidFill>
                  <a:prstClr val="black"/>
                </a:solidFill>
                <a:latin typeface="Calibri"/>
              </a:rPr>
              <a:t>Stigma coping</a:t>
            </a:r>
          </a:p>
          <a:p>
            <a:pPr lvl="1">
              <a:buClr>
                <a:srgbClr val="CCB400"/>
              </a:buClr>
            </a:pPr>
            <a:r>
              <a:rPr lang="en-US" sz="2200" dirty="0">
                <a:solidFill>
                  <a:prstClr val="black"/>
                </a:solidFill>
                <a:latin typeface="Calibri"/>
              </a:rPr>
              <a:t>Mental health</a:t>
            </a:r>
          </a:p>
          <a:p>
            <a:pPr lvl="1">
              <a:buClr>
                <a:srgbClr val="CCB400"/>
              </a:buClr>
            </a:pPr>
            <a:r>
              <a:rPr lang="en-US" sz="2200" dirty="0">
                <a:solidFill>
                  <a:prstClr val="black"/>
                </a:solidFill>
                <a:latin typeface="Calibri"/>
              </a:rPr>
              <a:t>Sexual risk</a:t>
            </a:r>
          </a:p>
          <a:p>
            <a:pPr lvl="1">
              <a:buClr>
                <a:srgbClr val="CCB400"/>
              </a:buClr>
            </a:pPr>
            <a:endParaRPr lang="en-US" sz="1000" dirty="0">
              <a:solidFill>
                <a:prstClr val="black"/>
              </a:solidFill>
              <a:latin typeface="Calibri"/>
            </a:endParaRPr>
          </a:p>
          <a:p>
            <a:pPr marL="411480" lvl="1" indent="0">
              <a:buClr>
                <a:srgbClr val="CCB400"/>
              </a:buClr>
              <a:buFont typeface="Arial" pitchFamily="34" charset="0"/>
              <a:buNone/>
            </a:pPr>
            <a:endParaRPr lang="en-US" sz="1000" dirty="0">
              <a:solidFill>
                <a:prstClr val="black"/>
              </a:solidFill>
              <a:latin typeface="Calibri"/>
            </a:endParaRPr>
          </a:p>
          <a:p>
            <a:pPr marL="114300" indent="0">
              <a:buClr>
                <a:srgbClr val="D16349"/>
              </a:buClr>
              <a:buFont typeface="Arial" pitchFamily="34" charset="0"/>
              <a:buNone/>
            </a:pPr>
            <a:r>
              <a:rPr lang="en-US" sz="2400" b="1" dirty="0">
                <a:solidFill>
                  <a:srgbClr val="D16349"/>
                </a:solidFill>
                <a:latin typeface="Calibri"/>
              </a:rPr>
              <a:t>Feasibility Data</a:t>
            </a:r>
          </a:p>
          <a:p>
            <a:pPr lvl="1">
              <a:buClr>
                <a:srgbClr val="CCB400"/>
              </a:buClr>
            </a:pPr>
            <a:r>
              <a:rPr lang="en-US" sz="2200" dirty="0">
                <a:solidFill>
                  <a:prstClr val="black"/>
                </a:solidFill>
                <a:latin typeface="Calibri"/>
              </a:rPr>
              <a:t>Eligibility-Enrollment Ratio</a:t>
            </a:r>
          </a:p>
          <a:p>
            <a:pPr lvl="1">
              <a:buClr>
                <a:srgbClr val="CCB400"/>
              </a:buClr>
            </a:pPr>
            <a:r>
              <a:rPr lang="en-US" sz="2200" dirty="0">
                <a:solidFill>
                  <a:prstClr val="black"/>
                </a:solidFill>
                <a:latin typeface="Calibri"/>
              </a:rPr>
              <a:t>Sessions completed</a:t>
            </a:r>
          </a:p>
          <a:p>
            <a:pPr lvl="1">
              <a:buClr>
                <a:srgbClr val="CCB400"/>
              </a:buClr>
            </a:pPr>
            <a:r>
              <a:rPr lang="en-US" sz="2200" dirty="0">
                <a:solidFill>
                  <a:prstClr val="black"/>
                </a:solidFill>
                <a:latin typeface="Calibri"/>
              </a:rPr>
              <a:t>Reasons for absences</a:t>
            </a:r>
          </a:p>
          <a:p>
            <a:pPr lvl="1">
              <a:buClr>
                <a:srgbClr val="CCB400"/>
              </a:buClr>
            </a:pPr>
            <a:r>
              <a:rPr lang="en-US" sz="2200" dirty="0">
                <a:solidFill>
                  <a:prstClr val="black"/>
                </a:solidFill>
                <a:latin typeface="Calibri"/>
              </a:rPr>
              <a:t>Rate of retention</a:t>
            </a:r>
          </a:p>
          <a:p>
            <a:pPr>
              <a:buClr>
                <a:srgbClr val="D16349"/>
              </a:buClr>
            </a:pPr>
            <a:endParaRPr lang="en-US" sz="2400" b="1" dirty="0">
              <a:solidFill>
                <a:srgbClr val="D16349"/>
              </a:solidFill>
              <a:latin typeface="Calibri"/>
            </a:endParaRPr>
          </a:p>
          <a:p>
            <a:pPr marL="114300" indent="0">
              <a:buClr>
                <a:srgbClr val="D16349"/>
              </a:buClr>
              <a:buFont typeface="Arial" pitchFamily="34" charset="0"/>
              <a:buNone/>
            </a:pPr>
            <a:r>
              <a:rPr lang="en-US" sz="2400" b="1" dirty="0">
                <a:solidFill>
                  <a:srgbClr val="D16349"/>
                </a:solidFill>
                <a:latin typeface="Calibri"/>
              </a:rPr>
              <a:t>Exit interviews</a:t>
            </a:r>
          </a:p>
          <a:p>
            <a:pPr lvl="1">
              <a:buClr>
                <a:srgbClr val="CCB400"/>
              </a:buClr>
            </a:pPr>
            <a:r>
              <a:rPr lang="en-US" sz="2200" dirty="0">
                <a:solidFill>
                  <a:prstClr val="black"/>
                </a:solidFill>
                <a:latin typeface="Calibri"/>
              </a:rPr>
              <a:t>Perceived change in above areas</a:t>
            </a:r>
          </a:p>
          <a:p>
            <a:pPr lvl="1">
              <a:buClr>
                <a:srgbClr val="CCB400"/>
              </a:buClr>
            </a:pPr>
            <a:r>
              <a:rPr lang="en-US" sz="2200" dirty="0">
                <a:solidFill>
                  <a:prstClr val="black"/>
                </a:solidFill>
                <a:latin typeface="Calibri"/>
              </a:rPr>
              <a:t>Acceptability of specific components</a:t>
            </a:r>
          </a:p>
          <a:p>
            <a:pPr lvl="1">
              <a:buClr>
                <a:srgbClr val="CCB400"/>
              </a:buClr>
            </a:pPr>
            <a:r>
              <a:rPr lang="en-US" sz="2200" dirty="0">
                <a:solidFill>
                  <a:prstClr val="black"/>
                </a:solidFill>
                <a:latin typeface="Calibri"/>
              </a:rPr>
              <a:t>Additional feedback for refinement</a:t>
            </a:r>
          </a:p>
          <a:p>
            <a:pPr>
              <a:buClr>
                <a:srgbClr val="D16349"/>
              </a:buClr>
            </a:pPr>
            <a:endParaRPr lang="en-US" dirty="0">
              <a:solidFill>
                <a:prstClr val="black"/>
              </a:solidFill>
              <a:latin typeface="Calibri"/>
            </a:endParaRPr>
          </a:p>
        </p:txBody>
      </p:sp>
      <p:sp>
        <p:nvSpPr>
          <p:cNvPr id="9" name="Title 1"/>
          <p:cNvSpPr>
            <a:spLocks noGrp="1"/>
          </p:cNvSpPr>
          <p:nvPr>
            <p:ph type="title"/>
          </p:nvPr>
        </p:nvSpPr>
        <p:spPr>
          <a:xfrm>
            <a:off x="457200" y="274638"/>
            <a:ext cx="7620000" cy="1143000"/>
          </a:xfrm>
        </p:spPr>
        <p:txBody>
          <a:bodyPr/>
          <a:lstStyle/>
          <a:p>
            <a:r>
              <a:rPr lang="en-US" dirty="0"/>
              <a:t>Data collection</a:t>
            </a:r>
          </a:p>
        </p:txBody>
      </p:sp>
      <p:pic>
        <p:nvPicPr>
          <p:cNvPr id="10" name="Content Placeholder 4" descr="A picture containing indoor, person, wall, man&#10;&#10;Description automatically generated">
            <a:extLst>
              <a:ext uri="{FF2B5EF4-FFF2-40B4-BE49-F238E27FC236}">
                <a16:creationId xmlns:a16="http://schemas.microsoft.com/office/drawing/2014/main" id="{55F29EBF-E2F8-904F-AAB3-7246B9CA4D51}"/>
              </a:ext>
            </a:extLst>
          </p:cNvPr>
          <p:cNvPicPr>
            <a:picLocks noChangeAspect="1"/>
          </p:cNvPicPr>
          <p:nvPr/>
        </p:nvPicPr>
        <p:blipFill>
          <a:blip r:embed="rId4"/>
          <a:stretch>
            <a:fillRect/>
          </a:stretch>
        </p:blipFill>
        <p:spPr>
          <a:xfrm rot="5400000">
            <a:off x="5833489" y="1334817"/>
            <a:ext cx="2149256" cy="2781391"/>
          </a:xfrm>
          <a:prstGeom prst="rect">
            <a:avLst/>
          </a:prstGeom>
          <a:ln w="12700" cmpd="sng">
            <a:solidFill>
              <a:srgbClr val="FFFFFF"/>
            </a:solidFill>
          </a:ln>
        </p:spPr>
      </p:pic>
      <p:sp>
        <p:nvSpPr>
          <p:cNvPr id="11" name="TextBox 10"/>
          <p:cNvSpPr txBox="1"/>
          <p:nvPr/>
        </p:nvSpPr>
        <p:spPr>
          <a:xfrm>
            <a:off x="5517421" y="3774224"/>
            <a:ext cx="2781391" cy="276999"/>
          </a:xfrm>
          <a:prstGeom prst="rect">
            <a:avLst/>
          </a:prstGeom>
          <a:effectLst/>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n-US" sz="1200" dirty="0">
                <a:solidFill>
                  <a:prstClr val="white"/>
                </a:solidFill>
                <a:latin typeface="Calibri"/>
              </a:rPr>
              <a:t>YSPH MPH Student Research Assistants</a:t>
            </a:r>
          </a:p>
        </p:txBody>
      </p:sp>
    </p:spTree>
    <p:extLst>
      <p:ext uri="{BB962C8B-B14F-4D97-AF65-F5344CB8AC3E}">
        <p14:creationId xmlns:p14="http://schemas.microsoft.com/office/powerpoint/2010/main" val="2960576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2" end="1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13" end="1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14" end="1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15" end="1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062610" cy="1143000"/>
          </a:xfrm>
        </p:spPr>
        <p:txBody>
          <a:bodyPr>
            <a:normAutofit fontScale="90000"/>
          </a:bodyPr>
          <a:lstStyle/>
          <a:p>
            <a:r>
              <a:rPr lang="en-US" dirty="0">
                <a:solidFill>
                  <a:srgbClr val="646B86"/>
                </a:solidFill>
              </a:rPr>
              <a:t>Impact </a:t>
            </a:r>
            <a:r>
              <a:rPr lang="en-US" dirty="0">
                <a:solidFill>
                  <a:srgbClr val="000000"/>
                </a:solidFill>
              </a:rPr>
              <a:t>| Sexual Orientation Stigma</a:t>
            </a:r>
          </a:p>
        </p:txBody>
      </p:sp>
      <p:sp>
        <p:nvSpPr>
          <p:cNvPr id="3" name="Content Placeholder 2"/>
          <p:cNvSpPr>
            <a:spLocks noGrp="1"/>
          </p:cNvSpPr>
          <p:nvPr>
            <p:ph idx="1"/>
          </p:nvPr>
        </p:nvSpPr>
        <p:spPr>
          <a:xfrm>
            <a:off x="457200" y="1600200"/>
            <a:ext cx="5771663" cy="4525963"/>
          </a:xfrm>
        </p:spPr>
        <p:txBody>
          <a:bodyPr>
            <a:normAutofit/>
          </a:bodyPr>
          <a:lstStyle/>
          <a:p>
            <a:pPr marL="114300" indent="0">
              <a:buNone/>
            </a:pPr>
            <a:r>
              <a:rPr lang="en-US" sz="2300" b="1" dirty="0">
                <a:cs typeface="Arial"/>
              </a:rPr>
              <a:t>“</a:t>
            </a:r>
            <a:r>
              <a:rPr lang="en-US" sz="2300" dirty="0">
                <a:cs typeface="Arial"/>
              </a:rPr>
              <a:t>[</a:t>
            </a:r>
            <a:r>
              <a:rPr lang="mr-IN" sz="2300" dirty="0">
                <a:cs typeface="Arial"/>
              </a:rPr>
              <a:t>…</a:t>
            </a:r>
            <a:r>
              <a:rPr lang="en-US" sz="2300" dirty="0">
                <a:cs typeface="Arial"/>
              </a:rPr>
              <a:t>] being in that group circle, I noticed a lot of the things that I was taught was incorrect, and [</a:t>
            </a:r>
            <a:r>
              <a:rPr lang="mr-IN" sz="2300" dirty="0">
                <a:cs typeface="Arial"/>
              </a:rPr>
              <a:t>…</a:t>
            </a:r>
            <a:r>
              <a:rPr lang="en-US" sz="2300" dirty="0">
                <a:cs typeface="Arial"/>
              </a:rPr>
              <a:t>] helped me to let go of those like homophobic racist tendencies. […] I used to think that being gay was a bad thing, and I used to think that I should be ashamed of myself, that I should try and be straight, and that I shouldn’t hang out with like other gay people, and yeah, now it’s like the exact opposite […] like a whole 180. [...] I loved it and it helped me a lot with like my internalized homophobia.”</a:t>
            </a:r>
          </a:p>
        </p:txBody>
      </p:sp>
      <p:pic>
        <p:nvPicPr>
          <p:cNvPr id="5" name="Picture 4" descr="Screen Shot 2019-09-27 at 12.45.06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2182" y="1600200"/>
            <a:ext cx="1822296" cy="4525963"/>
          </a:xfrm>
          <a:prstGeom prst="rect">
            <a:avLst/>
          </a:prstGeom>
        </p:spPr>
      </p:pic>
    </p:spTree>
    <p:extLst>
      <p:ext uri="{BB962C8B-B14F-4D97-AF65-F5344CB8AC3E}">
        <p14:creationId xmlns:p14="http://schemas.microsoft.com/office/powerpoint/2010/main" val="317190737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062610" cy="1143000"/>
          </a:xfrm>
        </p:spPr>
        <p:txBody>
          <a:bodyPr>
            <a:normAutofit/>
          </a:bodyPr>
          <a:lstStyle/>
          <a:p>
            <a:r>
              <a:rPr lang="en-US" dirty="0">
                <a:solidFill>
                  <a:srgbClr val="646B86"/>
                </a:solidFill>
              </a:rPr>
              <a:t>Impact </a:t>
            </a:r>
            <a:r>
              <a:rPr lang="en-US" dirty="0">
                <a:solidFill>
                  <a:schemeClr val="tx1"/>
                </a:solidFill>
              </a:rPr>
              <a:t>| Racial Stigma</a:t>
            </a:r>
          </a:p>
        </p:txBody>
      </p:sp>
      <p:sp>
        <p:nvSpPr>
          <p:cNvPr id="3" name="Content Placeholder 2"/>
          <p:cNvSpPr>
            <a:spLocks noGrp="1"/>
          </p:cNvSpPr>
          <p:nvPr>
            <p:ph idx="1"/>
          </p:nvPr>
        </p:nvSpPr>
        <p:spPr>
          <a:xfrm>
            <a:off x="457200" y="1600200"/>
            <a:ext cx="5771663" cy="4525963"/>
          </a:xfrm>
        </p:spPr>
        <p:txBody>
          <a:bodyPr>
            <a:normAutofit/>
          </a:bodyPr>
          <a:lstStyle/>
          <a:p>
            <a:pPr marL="114300" indent="0">
              <a:buNone/>
            </a:pPr>
            <a:r>
              <a:rPr lang="en-US" sz="2400" dirty="0"/>
              <a:t>“You guys showed me to be proud, strong, and stand for who we are. I was a little ashamed, I’m a Latin male and especially with Trump in the realm and Republicans and the topic on Mexicans. [</a:t>
            </a:r>
            <a:r>
              <a:rPr lang="mr-IN" sz="2400" dirty="0"/>
              <a:t>…</a:t>
            </a:r>
            <a:r>
              <a:rPr lang="en-US" sz="2400" dirty="0"/>
              <a:t>] We have to show we’re people—we have pride, we can persevere […].” </a:t>
            </a:r>
            <a:endParaRPr lang="en-US" sz="2300" dirty="0">
              <a:cs typeface="Arial"/>
            </a:endParaRPr>
          </a:p>
        </p:txBody>
      </p:sp>
      <p:pic>
        <p:nvPicPr>
          <p:cNvPr id="6" name="Picture 5" descr="Screen Shot 2019-09-27 at 12.45.58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19370" y="1600200"/>
            <a:ext cx="1803360" cy="4525964"/>
          </a:xfrm>
          <a:prstGeom prst="rect">
            <a:avLst/>
          </a:prstGeom>
        </p:spPr>
      </p:pic>
    </p:spTree>
    <p:extLst>
      <p:ext uri="{BB962C8B-B14F-4D97-AF65-F5344CB8AC3E}">
        <p14:creationId xmlns:p14="http://schemas.microsoft.com/office/powerpoint/2010/main" val="394840580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646B86"/>
                </a:solidFill>
              </a:rPr>
              <a:t>Impact </a:t>
            </a:r>
            <a:r>
              <a:rPr lang="en-US" dirty="0">
                <a:solidFill>
                  <a:srgbClr val="000000"/>
                </a:solidFill>
              </a:rPr>
              <a:t>| Intersectional Stigma</a:t>
            </a:r>
          </a:p>
        </p:txBody>
      </p:sp>
      <p:sp>
        <p:nvSpPr>
          <p:cNvPr id="3" name="Content Placeholder 2"/>
          <p:cNvSpPr>
            <a:spLocks noGrp="1"/>
          </p:cNvSpPr>
          <p:nvPr>
            <p:ph idx="1"/>
          </p:nvPr>
        </p:nvSpPr>
        <p:spPr>
          <a:xfrm>
            <a:off x="457201" y="1600200"/>
            <a:ext cx="5343667" cy="4525963"/>
          </a:xfrm>
        </p:spPr>
        <p:txBody>
          <a:bodyPr>
            <a:normAutofit/>
          </a:bodyPr>
          <a:lstStyle/>
          <a:p>
            <a:pPr marL="0" indent="0">
              <a:buNone/>
            </a:pPr>
            <a:r>
              <a:rPr lang="en-US" dirty="0">
                <a:latin typeface="Arial"/>
                <a:cs typeface="Arial"/>
              </a:rPr>
              <a:t>“</a:t>
            </a:r>
            <a:r>
              <a:rPr lang="en-US" dirty="0"/>
              <a:t>It really did help me cope with the reality that I am LGBT and I am a person of color. […] I'm a minority of minorities. […] The study made me […] feel more comfortable in a way, because I saw the others that were there that were also people of color. It just made me feel more comfortable with myself.”</a:t>
            </a:r>
            <a:endParaRPr lang="en-US" dirty="0">
              <a:latin typeface="Arial"/>
              <a:cs typeface="Arial"/>
            </a:endParaRPr>
          </a:p>
          <a:p>
            <a:pPr marL="0" indent="0">
              <a:buNone/>
            </a:pPr>
            <a:endParaRPr lang="en-US" dirty="0">
              <a:latin typeface="Arial"/>
              <a:cs typeface="Arial"/>
            </a:endParaRPr>
          </a:p>
          <a:p>
            <a:pPr marL="0" indent="0" algn="r">
              <a:buNone/>
            </a:pPr>
            <a:endParaRPr lang="en-US" dirty="0">
              <a:latin typeface="Arial"/>
              <a:cs typeface="Arial"/>
            </a:endParaRPr>
          </a:p>
        </p:txBody>
      </p:sp>
      <p:pic>
        <p:nvPicPr>
          <p:cNvPr id="5" name="Picture 4" descr="Screen Shot 2019-09-27 at 12.44.43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68072" y="1600199"/>
            <a:ext cx="2205809" cy="4558281"/>
          </a:xfrm>
          <a:prstGeom prst="rect">
            <a:avLst/>
          </a:prstGeom>
        </p:spPr>
      </p:pic>
    </p:spTree>
    <p:extLst>
      <p:ext uri="{BB962C8B-B14F-4D97-AF65-F5344CB8AC3E}">
        <p14:creationId xmlns:p14="http://schemas.microsoft.com/office/powerpoint/2010/main" val="193704563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646B86"/>
                </a:solidFill>
              </a:rPr>
              <a:t>Impact </a:t>
            </a:r>
            <a:r>
              <a:rPr lang="en-US" dirty="0">
                <a:solidFill>
                  <a:srgbClr val="000000"/>
                </a:solidFill>
              </a:rPr>
              <a:t>| “I am not alone”</a:t>
            </a:r>
          </a:p>
        </p:txBody>
      </p:sp>
      <p:sp>
        <p:nvSpPr>
          <p:cNvPr id="3" name="Content Placeholder 2"/>
          <p:cNvSpPr>
            <a:spLocks noGrp="1"/>
          </p:cNvSpPr>
          <p:nvPr>
            <p:ph idx="1"/>
          </p:nvPr>
        </p:nvSpPr>
        <p:spPr>
          <a:xfrm>
            <a:off x="457201" y="1600200"/>
            <a:ext cx="5399398" cy="4525963"/>
          </a:xfrm>
        </p:spPr>
        <p:txBody>
          <a:bodyPr>
            <a:noAutofit/>
          </a:bodyPr>
          <a:lstStyle/>
          <a:p>
            <a:pPr marL="114300" lvl="0" indent="0">
              <a:buNone/>
            </a:pPr>
            <a:r>
              <a:rPr lang="en-US" dirty="0">
                <a:latin typeface="Arial"/>
                <a:cs typeface="Arial"/>
              </a:rPr>
              <a:t>“</a:t>
            </a:r>
            <a:r>
              <a:rPr lang="en-US" dirty="0"/>
              <a:t>I was talking about […] homophobia, since my family like they’re very, very bigoted, and like homophobic and racist, and all of that. I got the perspective of other Latino men […] they would say that oh, they were raised the exact same way […] it made me feel like I wasn’t alone. [Another participant] spoke about stuff that he had to deal with in the past […] his family [...] hearing them talk about it in the group sessions was like really valuable to me.”</a:t>
            </a:r>
            <a:endParaRPr lang="en-US" dirty="0">
              <a:cs typeface="Arial"/>
            </a:endParaRPr>
          </a:p>
          <a:p>
            <a:pPr marL="114300" lvl="0" indent="0">
              <a:buNone/>
            </a:pPr>
            <a:endParaRPr lang="en-US" dirty="0">
              <a:cs typeface="Arial"/>
            </a:endParaRPr>
          </a:p>
          <a:p>
            <a:pPr marL="114300" indent="0">
              <a:buNone/>
            </a:pPr>
            <a:endParaRPr lang="en-US" dirty="0">
              <a:cs typeface="Arial"/>
            </a:endParaRPr>
          </a:p>
        </p:txBody>
      </p:sp>
      <p:pic>
        <p:nvPicPr>
          <p:cNvPr id="7" name="Picture 6" descr="Screen Shot 2019-09-27 at 12.44.56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93868" y="1537224"/>
            <a:ext cx="2132652" cy="4525963"/>
          </a:xfrm>
          <a:prstGeom prst="rect">
            <a:avLst/>
          </a:prstGeom>
        </p:spPr>
      </p:pic>
    </p:spTree>
    <p:extLst>
      <p:ext uri="{BB962C8B-B14F-4D97-AF65-F5344CB8AC3E}">
        <p14:creationId xmlns:p14="http://schemas.microsoft.com/office/powerpoint/2010/main" val="68145875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646B86"/>
                </a:solidFill>
              </a:rPr>
              <a:t>Stigma Coping </a:t>
            </a:r>
            <a:r>
              <a:rPr lang="en-US" sz="2800" dirty="0">
                <a:solidFill>
                  <a:srgbClr val="646B86"/>
                </a:solidFill>
              </a:rPr>
              <a:t>(N=21)</a:t>
            </a:r>
          </a:p>
        </p:txBody>
      </p:sp>
      <p:graphicFrame>
        <p:nvGraphicFramePr>
          <p:cNvPr id="4" name="Table 3"/>
          <p:cNvGraphicFramePr>
            <a:graphicFrameLocks noGrp="1"/>
          </p:cNvGraphicFramePr>
          <p:nvPr>
            <p:extLst>
              <p:ext uri="{D42A27DB-BD31-4B8C-83A1-F6EECF244321}">
                <p14:modId xmlns:p14="http://schemas.microsoft.com/office/powerpoint/2010/main" val="840209739"/>
              </p:ext>
            </p:extLst>
          </p:nvPr>
        </p:nvGraphicFramePr>
        <p:xfrm>
          <a:off x="464455" y="1417635"/>
          <a:ext cx="7612745" cy="4841057"/>
        </p:xfrm>
        <a:graphic>
          <a:graphicData uri="http://schemas.openxmlformats.org/drawingml/2006/table">
            <a:tbl>
              <a:tblPr firstRow="1" bandRow="1">
                <a:tableStyleId>{74C1A8A3-306A-4EB7-A6B1-4F7E0EB9C5D6}</a:tableStyleId>
              </a:tblPr>
              <a:tblGrid>
                <a:gridCol w="3786007">
                  <a:extLst>
                    <a:ext uri="{9D8B030D-6E8A-4147-A177-3AD203B41FA5}">
                      <a16:colId xmlns:a16="http://schemas.microsoft.com/office/drawing/2014/main" val="20000"/>
                    </a:ext>
                  </a:extLst>
                </a:gridCol>
                <a:gridCol w="1269955">
                  <a:extLst>
                    <a:ext uri="{9D8B030D-6E8A-4147-A177-3AD203B41FA5}">
                      <a16:colId xmlns:a16="http://schemas.microsoft.com/office/drawing/2014/main" val="20001"/>
                    </a:ext>
                  </a:extLst>
                </a:gridCol>
                <a:gridCol w="1205161">
                  <a:extLst>
                    <a:ext uri="{9D8B030D-6E8A-4147-A177-3AD203B41FA5}">
                      <a16:colId xmlns:a16="http://schemas.microsoft.com/office/drawing/2014/main" val="20002"/>
                    </a:ext>
                  </a:extLst>
                </a:gridCol>
                <a:gridCol w="557225">
                  <a:extLst>
                    <a:ext uri="{9D8B030D-6E8A-4147-A177-3AD203B41FA5}">
                      <a16:colId xmlns:a16="http://schemas.microsoft.com/office/drawing/2014/main" val="20003"/>
                    </a:ext>
                  </a:extLst>
                </a:gridCol>
                <a:gridCol w="794397">
                  <a:extLst>
                    <a:ext uri="{9D8B030D-6E8A-4147-A177-3AD203B41FA5}">
                      <a16:colId xmlns:a16="http://schemas.microsoft.com/office/drawing/2014/main" val="20004"/>
                    </a:ext>
                  </a:extLst>
                </a:gridCol>
              </a:tblGrid>
              <a:tr h="372389">
                <a:tc>
                  <a:txBody>
                    <a:bodyPr/>
                    <a:lstStyle/>
                    <a:p>
                      <a:pPr marL="0" marR="0">
                        <a:spcBef>
                          <a:spcPts val="0"/>
                        </a:spcBef>
                        <a:spcAft>
                          <a:spcPts val="0"/>
                        </a:spcAft>
                      </a:pPr>
                      <a:r>
                        <a:rPr lang="en-US" sz="1600" dirty="0">
                          <a:effectLst/>
                        </a:rPr>
                        <a:t>    Variable</a:t>
                      </a:r>
                      <a:endParaRPr lang="en-US" sz="1600" dirty="0">
                        <a:effectLst/>
                        <a:latin typeface="Caibri (body)"/>
                        <a:ea typeface="ＭＳ 明朝"/>
                        <a:cs typeface="Caibri (body)"/>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5AA2AE"/>
                    </a:solidFill>
                  </a:tcPr>
                </a:tc>
                <a:tc>
                  <a:txBody>
                    <a:bodyPr/>
                    <a:lstStyle/>
                    <a:p>
                      <a:pPr marL="0" marR="0" algn="ctr">
                        <a:spcBef>
                          <a:spcPts val="0"/>
                        </a:spcBef>
                        <a:spcAft>
                          <a:spcPts val="0"/>
                        </a:spcAft>
                      </a:pPr>
                      <a:r>
                        <a:rPr lang="en-US" sz="1600" dirty="0">
                          <a:effectLst/>
                        </a:rPr>
                        <a:t>Pre</a:t>
                      </a:r>
                      <a:endParaRPr lang="en-US" sz="1600" dirty="0">
                        <a:effectLst/>
                        <a:latin typeface="Caibri (body)"/>
                        <a:ea typeface="ＭＳ 明朝"/>
                        <a:cs typeface="Caibri (body)"/>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5AA2AE"/>
                    </a:solidFill>
                  </a:tcPr>
                </a:tc>
                <a:tc>
                  <a:txBody>
                    <a:bodyPr/>
                    <a:lstStyle/>
                    <a:p>
                      <a:pPr marL="0" marR="0" algn="ctr">
                        <a:spcBef>
                          <a:spcPts val="0"/>
                        </a:spcBef>
                        <a:spcAft>
                          <a:spcPts val="0"/>
                        </a:spcAft>
                      </a:pPr>
                      <a:r>
                        <a:rPr lang="en-US" sz="1600" baseline="0" dirty="0">
                          <a:effectLst/>
                        </a:rPr>
                        <a:t>3-mo Post</a:t>
                      </a:r>
                      <a:endParaRPr lang="en-US" sz="1600" dirty="0">
                        <a:effectLst/>
                        <a:latin typeface="Caibri (body)"/>
                        <a:ea typeface="ＭＳ 明朝"/>
                        <a:cs typeface="Caibri (body)"/>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5AA2AE"/>
                    </a:solidFill>
                  </a:tcPr>
                </a:tc>
                <a:tc>
                  <a:txBody>
                    <a:bodyPr/>
                    <a:lstStyle/>
                    <a:p>
                      <a:pPr marL="0" marR="0" algn="ctr">
                        <a:spcBef>
                          <a:spcPts val="0"/>
                        </a:spcBef>
                        <a:spcAft>
                          <a:spcPts val="0"/>
                        </a:spcAft>
                      </a:pPr>
                      <a:r>
                        <a:rPr lang="en-US" sz="1600" dirty="0">
                          <a:effectLst/>
                        </a:rPr>
                        <a:t>ES</a:t>
                      </a:r>
                      <a:endParaRPr lang="en-US" sz="1600" dirty="0">
                        <a:effectLst/>
                        <a:latin typeface="Caibri (body)"/>
                        <a:ea typeface="ＭＳ 明朝"/>
                        <a:cs typeface="Caibri (body)"/>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5AA2AE"/>
                    </a:solidFill>
                  </a:tcPr>
                </a:tc>
                <a:tc>
                  <a:txBody>
                    <a:bodyPr/>
                    <a:lstStyle/>
                    <a:p>
                      <a:pPr marL="0" marR="0" algn="l">
                        <a:spcBef>
                          <a:spcPts val="0"/>
                        </a:spcBef>
                        <a:spcAft>
                          <a:spcPts val="0"/>
                        </a:spcAft>
                      </a:pPr>
                      <a:r>
                        <a:rPr lang="en-US" sz="1600" dirty="0">
                          <a:effectLst/>
                        </a:rPr>
                        <a:t>Change</a:t>
                      </a:r>
                      <a:endParaRPr lang="en-US" sz="1600" dirty="0">
                        <a:effectLst/>
                        <a:latin typeface="Caibri (body)"/>
                        <a:ea typeface="ＭＳ 明朝"/>
                        <a:cs typeface="Caibri (body)"/>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5AA2AE"/>
                    </a:solidFill>
                  </a:tcPr>
                </a:tc>
                <a:extLst>
                  <a:ext uri="{0D108BD9-81ED-4DB2-BD59-A6C34878D82A}">
                    <a16:rowId xmlns:a16="http://schemas.microsoft.com/office/drawing/2014/main" val="10000"/>
                  </a:ext>
                </a:extLst>
              </a:tr>
              <a:tr h="372389">
                <a:tc gridSpan="5">
                  <a:txBody>
                    <a:bodyPr/>
                    <a:lstStyle/>
                    <a:p>
                      <a:pPr marL="160020" marR="0">
                        <a:spcBef>
                          <a:spcPts val="0"/>
                        </a:spcBef>
                        <a:spcAft>
                          <a:spcPts val="0"/>
                        </a:spcAft>
                      </a:pPr>
                      <a:r>
                        <a:rPr lang="en-US" sz="1500" b="0" i="1" dirty="0">
                          <a:solidFill>
                            <a:schemeClr val="accent1">
                              <a:lumMod val="50000"/>
                            </a:schemeClr>
                          </a:solidFill>
                          <a:effectLst/>
                          <a:latin typeface="Calibri body"/>
                          <a:ea typeface="ＭＳ 明朝"/>
                          <a:cs typeface="Calibri body"/>
                        </a:rPr>
                        <a:t>Sexual</a:t>
                      </a:r>
                      <a:r>
                        <a:rPr lang="en-US" sz="1500" b="0" i="1" baseline="0" dirty="0">
                          <a:solidFill>
                            <a:schemeClr val="accent1">
                              <a:lumMod val="50000"/>
                            </a:schemeClr>
                          </a:solidFill>
                          <a:effectLst/>
                          <a:latin typeface="Calibri body"/>
                          <a:ea typeface="ＭＳ 明朝"/>
                          <a:cs typeface="Calibri body"/>
                        </a:rPr>
                        <a:t> Minority Stressors</a:t>
                      </a:r>
                      <a:endParaRPr lang="en-US" sz="1500" b="0" i="1" dirty="0">
                        <a:solidFill>
                          <a:schemeClr val="accent1">
                            <a:lumMod val="50000"/>
                          </a:schemeClr>
                        </a:solidFill>
                        <a:effectLst/>
                        <a:latin typeface="Calibri body"/>
                        <a:ea typeface="ＭＳ 明朝"/>
                        <a:cs typeface="Calibri body"/>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pPr marL="0" marR="0" algn="l">
                        <a:spcBef>
                          <a:spcPts val="0"/>
                        </a:spcBef>
                        <a:spcAft>
                          <a:spcPts val="0"/>
                        </a:spcAft>
                      </a:pPr>
                      <a:endParaRPr lang="en-US" sz="1500" dirty="0">
                        <a:effectLst/>
                        <a:latin typeface="Optima"/>
                        <a:ea typeface="ＭＳ 明朝"/>
                        <a:cs typeface="Optima"/>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pPr marL="0" marR="0" algn="l">
                        <a:spcBef>
                          <a:spcPts val="0"/>
                        </a:spcBef>
                        <a:spcAft>
                          <a:spcPts val="0"/>
                        </a:spcAft>
                      </a:pPr>
                      <a:endParaRPr lang="en-US" sz="1500" dirty="0">
                        <a:effectLst/>
                        <a:latin typeface="Optima"/>
                        <a:ea typeface="ＭＳ 明朝"/>
                        <a:cs typeface="Optima"/>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pPr marL="0" marR="0" algn="l">
                        <a:spcBef>
                          <a:spcPts val="0"/>
                        </a:spcBef>
                        <a:spcAft>
                          <a:spcPts val="0"/>
                        </a:spcAft>
                      </a:pPr>
                      <a:endParaRPr lang="en-US" sz="1500" dirty="0">
                        <a:effectLst/>
                        <a:latin typeface="Optima"/>
                        <a:ea typeface="ＭＳ 明朝"/>
                        <a:cs typeface="Optima"/>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pPr marL="0" marR="0" algn="ctr">
                        <a:spcBef>
                          <a:spcPts val="0"/>
                        </a:spcBef>
                        <a:spcAft>
                          <a:spcPts val="0"/>
                        </a:spcAft>
                      </a:pPr>
                      <a:endParaRPr lang="en-US" sz="2000" dirty="0">
                        <a:effectLst/>
                        <a:latin typeface="Times New Roman"/>
                        <a:ea typeface="ＭＳ 明朝"/>
                        <a:cs typeface="Times New Roman"/>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1"/>
                  </a:ext>
                </a:extLst>
              </a:tr>
              <a:tr h="372389">
                <a:tc>
                  <a:txBody>
                    <a:bodyPr/>
                    <a:lstStyle/>
                    <a:p>
                      <a:pPr marL="160020" marR="0">
                        <a:spcBef>
                          <a:spcPts val="0"/>
                        </a:spcBef>
                        <a:spcAft>
                          <a:spcPts val="0"/>
                        </a:spcAft>
                      </a:pPr>
                      <a:r>
                        <a:rPr lang="en-US" sz="1500" b="1" dirty="0">
                          <a:effectLst/>
                        </a:rPr>
                        <a:t>    Sexual orientation rejection sensitivity</a:t>
                      </a:r>
                      <a:endParaRPr lang="en-US" sz="1500" b="1" dirty="0">
                        <a:effectLst/>
                        <a:latin typeface="Calibri body"/>
                        <a:ea typeface="ＭＳ 明朝"/>
                        <a:cs typeface="Calibri body"/>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marL="0" marR="0" algn="l">
                        <a:spcBef>
                          <a:spcPts val="0"/>
                        </a:spcBef>
                        <a:spcAft>
                          <a:spcPts val="0"/>
                        </a:spcAft>
                      </a:pPr>
                      <a:r>
                        <a:rPr lang="en-US" sz="1500" dirty="0">
                          <a:solidFill>
                            <a:srgbClr val="7F7F7F"/>
                          </a:solidFill>
                          <a:effectLst/>
                        </a:rPr>
                        <a:t>10.73 (5.66)</a:t>
                      </a:r>
                      <a:endParaRPr lang="en-US" sz="1500" dirty="0">
                        <a:solidFill>
                          <a:srgbClr val="7F7F7F"/>
                        </a:solidFill>
                        <a:effectLst/>
                        <a:latin typeface="Optima"/>
                        <a:ea typeface="ＭＳ 明朝"/>
                        <a:cs typeface="Optima"/>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marL="0" marR="0" algn="l">
                        <a:spcBef>
                          <a:spcPts val="0"/>
                        </a:spcBef>
                        <a:spcAft>
                          <a:spcPts val="0"/>
                        </a:spcAft>
                      </a:pPr>
                      <a:r>
                        <a:rPr lang="en-US" sz="1500" dirty="0">
                          <a:solidFill>
                            <a:srgbClr val="7F7F7F"/>
                          </a:solidFill>
                          <a:effectLst/>
                        </a:rPr>
                        <a:t>9.92 (5.97)</a:t>
                      </a:r>
                      <a:endParaRPr lang="en-US" sz="1500" dirty="0">
                        <a:solidFill>
                          <a:srgbClr val="7F7F7F"/>
                        </a:solidFill>
                        <a:effectLst/>
                        <a:latin typeface="Optima"/>
                        <a:ea typeface="ＭＳ 明朝"/>
                        <a:cs typeface="Optima"/>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500" b="1" dirty="0">
                          <a:effectLst/>
                        </a:rPr>
                        <a:t>.14</a:t>
                      </a:r>
                      <a:endParaRPr lang="en-US" sz="1500" b="1" dirty="0">
                        <a:effectLst/>
                        <a:latin typeface="Optima"/>
                        <a:ea typeface="ＭＳ 明朝"/>
                        <a:cs typeface="Optima"/>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2000" dirty="0">
                          <a:solidFill>
                            <a:schemeClr val="accent5">
                              <a:lumMod val="75000"/>
                            </a:schemeClr>
                          </a:solidFill>
                          <a:effectLst/>
                        </a:rPr>
                        <a:t>✓</a:t>
                      </a:r>
                      <a:endParaRPr lang="en-US" sz="2000" dirty="0">
                        <a:solidFill>
                          <a:schemeClr val="accent5">
                            <a:lumMod val="75000"/>
                          </a:schemeClr>
                        </a:solidFill>
                        <a:effectLst/>
                        <a:latin typeface="Times New Roman"/>
                        <a:ea typeface="ＭＳ 明朝"/>
                        <a:cs typeface="Times New Roman"/>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0002"/>
                  </a:ext>
                </a:extLst>
              </a:tr>
              <a:tr h="372389">
                <a:tc>
                  <a:txBody>
                    <a:bodyPr/>
                    <a:lstStyle/>
                    <a:p>
                      <a:pPr marL="160020" marR="0">
                        <a:spcBef>
                          <a:spcPts val="0"/>
                        </a:spcBef>
                        <a:spcAft>
                          <a:spcPts val="0"/>
                        </a:spcAft>
                      </a:pPr>
                      <a:r>
                        <a:rPr lang="en-US" sz="1500" b="1" dirty="0">
                          <a:effectLst/>
                        </a:rPr>
                        <a:t>    Sexual orientation concealment</a:t>
                      </a:r>
                      <a:endParaRPr lang="en-US" sz="1500" b="1" dirty="0">
                        <a:effectLst/>
                        <a:latin typeface="Calibri body"/>
                        <a:ea typeface="ＭＳ 明朝"/>
                        <a:cs typeface="Calibri body"/>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marL="0" marR="0" algn="l">
                        <a:spcBef>
                          <a:spcPts val="0"/>
                        </a:spcBef>
                        <a:spcAft>
                          <a:spcPts val="0"/>
                        </a:spcAft>
                      </a:pPr>
                      <a:r>
                        <a:rPr lang="en-US" sz="1500" dirty="0">
                          <a:solidFill>
                            <a:srgbClr val="7F7F7F"/>
                          </a:solidFill>
                          <a:effectLst/>
                        </a:rPr>
                        <a:t>2.15 (0.97)</a:t>
                      </a:r>
                      <a:endParaRPr lang="en-US" sz="1500" dirty="0">
                        <a:solidFill>
                          <a:srgbClr val="7F7F7F"/>
                        </a:solidFill>
                        <a:effectLst/>
                        <a:latin typeface="Optima"/>
                        <a:ea typeface="ＭＳ 明朝"/>
                        <a:cs typeface="Optima"/>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marL="0" marR="0" algn="l">
                        <a:spcBef>
                          <a:spcPts val="0"/>
                        </a:spcBef>
                        <a:spcAft>
                          <a:spcPts val="0"/>
                        </a:spcAft>
                      </a:pPr>
                      <a:r>
                        <a:rPr lang="en-US" sz="1500" dirty="0">
                          <a:solidFill>
                            <a:srgbClr val="7F7F7F"/>
                          </a:solidFill>
                          <a:effectLst/>
                        </a:rPr>
                        <a:t>2.01 (0.95)</a:t>
                      </a:r>
                      <a:endParaRPr lang="en-US" sz="1500" dirty="0">
                        <a:solidFill>
                          <a:srgbClr val="7F7F7F"/>
                        </a:solidFill>
                        <a:effectLst/>
                        <a:latin typeface="Optima"/>
                        <a:ea typeface="ＭＳ 明朝"/>
                        <a:cs typeface="Optima"/>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500" b="1">
                          <a:effectLst/>
                        </a:rPr>
                        <a:t>.15</a:t>
                      </a:r>
                      <a:endParaRPr lang="en-US" sz="1500" b="1">
                        <a:effectLst/>
                        <a:latin typeface="Optima"/>
                        <a:ea typeface="ＭＳ 明朝"/>
                        <a:cs typeface="Optima"/>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2000" dirty="0">
                          <a:solidFill>
                            <a:schemeClr val="accent5">
                              <a:lumMod val="75000"/>
                            </a:schemeClr>
                          </a:solidFill>
                          <a:effectLst/>
                        </a:rPr>
                        <a:t>✓</a:t>
                      </a:r>
                      <a:endParaRPr lang="en-US" sz="2000" dirty="0">
                        <a:solidFill>
                          <a:schemeClr val="accent5">
                            <a:lumMod val="75000"/>
                          </a:schemeClr>
                        </a:solidFill>
                        <a:effectLst/>
                        <a:latin typeface="Times New Roman"/>
                        <a:ea typeface="ＭＳ 明朝"/>
                        <a:cs typeface="Times New Roman"/>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0003"/>
                  </a:ext>
                </a:extLst>
              </a:tr>
              <a:tr h="372389">
                <a:tc>
                  <a:txBody>
                    <a:bodyPr/>
                    <a:lstStyle/>
                    <a:p>
                      <a:pPr marL="160020" marR="0">
                        <a:spcBef>
                          <a:spcPts val="0"/>
                        </a:spcBef>
                        <a:spcAft>
                          <a:spcPts val="0"/>
                        </a:spcAft>
                      </a:pPr>
                      <a:r>
                        <a:rPr lang="en-US" sz="1500" b="1" dirty="0">
                          <a:effectLst/>
                        </a:rPr>
                        <a:t>    Internalized homophobia</a:t>
                      </a:r>
                      <a:endParaRPr lang="en-US" sz="1500" b="1" dirty="0">
                        <a:effectLst/>
                        <a:latin typeface="Calibri body"/>
                        <a:ea typeface="ＭＳ 明朝"/>
                        <a:cs typeface="Calibri body"/>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marL="0" marR="0" algn="l">
                        <a:spcBef>
                          <a:spcPts val="0"/>
                        </a:spcBef>
                        <a:spcAft>
                          <a:spcPts val="0"/>
                        </a:spcAft>
                      </a:pPr>
                      <a:r>
                        <a:rPr lang="en-US" sz="1500">
                          <a:solidFill>
                            <a:srgbClr val="7F7F7F"/>
                          </a:solidFill>
                          <a:effectLst/>
                        </a:rPr>
                        <a:t>1.53 (0.68)</a:t>
                      </a:r>
                      <a:endParaRPr lang="en-US" sz="1500">
                        <a:solidFill>
                          <a:srgbClr val="7F7F7F"/>
                        </a:solidFill>
                        <a:effectLst/>
                        <a:latin typeface="Optima"/>
                        <a:ea typeface="ＭＳ 明朝"/>
                        <a:cs typeface="Optima"/>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marL="0" marR="0" algn="l">
                        <a:spcBef>
                          <a:spcPts val="0"/>
                        </a:spcBef>
                        <a:spcAft>
                          <a:spcPts val="0"/>
                        </a:spcAft>
                      </a:pPr>
                      <a:r>
                        <a:rPr lang="en-US" sz="1500" dirty="0">
                          <a:solidFill>
                            <a:srgbClr val="7F7F7F"/>
                          </a:solidFill>
                          <a:effectLst/>
                        </a:rPr>
                        <a:t>1.53 (0.78)</a:t>
                      </a:r>
                      <a:endParaRPr lang="en-US" sz="1500" dirty="0">
                        <a:solidFill>
                          <a:srgbClr val="7F7F7F"/>
                        </a:solidFill>
                        <a:effectLst/>
                        <a:latin typeface="Optima"/>
                        <a:ea typeface="ＭＳ 明朝"/>
                        <a:cs typeface="Optima"/>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500" b="0" dirty="0">
                          <a:effectLst/>
                        </a:rPr>
                        <a:t>.00</a:t>
                      </a:r>
                      <a:endParaRPr lang="en-US" sz="1500" b="0" dirty="0">
                        <a:effectLst/>
                        <a:latin typeface="Optima"/>
                        <a:ea typeface="ＭＳ 明朝"/>
                        <a:cs typeface="Optima"/>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effectLst/>
                        </a:rPr>
                        <a:t>---</a:t>
                      </a:r>
                      <a:endParaRPr lang="en-US" sz="2000" dirty="0">
                        <a:effectLst/>
                        <a:latin typeface="Optima"/>
                        <a:ea typeface="ＭＳ 明朝"/>
                        <a:cs typeface="Optima"/>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6E0DB"/>
                    </a:solidFill>
                  </a:tcPr>
                </a:tc>
                <a:extLst>
                  <a:ext uri="{0D108BD9-81ED-4DB2-BD59-A6C34878D82A}">
                    <a16:rowId xmlns:a16="http://schemas.microsoft.com/office/drawing/2014/main" val="10004"/>
                  </a:ext>
                </a:extLst>
              </a:tr>
              <a:tr h="372389">
                <a:tc gridSpan="5">
                  <a:txBody>
                    <a:bodyPr/>
                    <a:lstStyle/>
                    <a:p>
                      <a:pPr marL="160020" marR="0" indent="0" algn="l" defTabSz="914400" rtl="0" eaLnBrk="1" fontAlgn="auto" latinLnBrk="0" hangingPunct="1">
                        <a:lnSpc>
                          <a:spcPct val="100000"/>
                        </a:lnSpc>
                        <a:spcBef>
                          <a:spcPts val="0"/>
                        </a:spcBef>
                        <a:spcAft>
                          <a:spcPts val="0"/>
                        </a:spcAft>
                        <a:buClrTx/>
                        <a:buSzTx/>
                        <a:buFontTx/>
                        <a:buNone/>
                        <a:tabLst/>
                        <a:defRPr/>
                      </a:pPr>
                      <a:r>
                        <a:rPr lang="en-US" sz="1500" b="0" i="1" dirty="0">
                          <a:solidFill>
                            <a:srgbClr val="712D1C"/>
                          </a:solidFill>
                          <a:effectLst/>
                          <a:latin typeface="Calibri body"/>
                          <a:ea typeface="ＭＳ 明朝"/>
                          <a:cs typeface="Calibri body"/>
                        </a:rPr>
                        <a:t>Racial </a:t>
                      </a:r>
                      <a:r>
                        <a:rPr lang="en-US" sz="1500" b="0" i="1" baseline="0" dirty="0">
                          <a:solidFill>
                            <a:srgbClr val="712D1C"/>
                          </a:solidFill>
                          <a:effectLst/>
                          <a:latin typeface="Calibri body"/>
                          <a:ea typeface="ＭＳ 明朝"/>
                          <a:cs typeface="Calibri body"/>
                        </a:rPr>
                        <a:t>Minority Stressors</a:t>
                      </a:r>
                      <a:endParaRPr lang="en-US" sz="1500" b="0" i="1" dirty="0">
                        <a:solidFill>
                          <a:srgbClr val="712D1C"/>
                        </a:solidFill>
                        <a:effectLst/>
                        <a:latin typeface="Calibri body"/>
                        <a:ea typeface="ＭＳ 明朝"/>
                        <a:cs typeface="Calibri body"/>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pPr marL="0" marR="0" algn="l">
                        <a:spcBef>
                          <a:spcPts val="0"/>
                        </a:spcBef>
                        <a:spcAft>
                          <a:spcPts val="0"/>
                        </a:spcAft>
                      </a:pPr>
                      <a:endParaRPr lang="en-US" sz="1500" dirty="0">
                        <a:effectLst/>
                        <a:latin typeface="Optima"/>
                        <a:ea typeface="ＭＳ 明朝"/>
                        <a:cs typeface="Optima"/>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pPr marL="0" marR="0" algn="l">
                        <a:spcBef>
                          <a:spcPts val="0"/>
                        </a:spcBef>
                        <a:spcAft>
                          <a:spcPts val="0"/>
                        </a:spcAft>
                      </a:pPr>
                      <a:endParaRPr lang="en-US" sz="1500" dirty="0">
                        <a:effectLst/>
                        <a:latin typeface="Optima"/>
                        <a:ea typeface="ＭＳ 明朝"/>
                        <a:cs typeface="Optima"/>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pPr marL="0" marR="0" algn="l">
                        <a:spcBef>
                          <a:spcPts val="0"/>
                        </a:spcBef>
                        <a:spcAft>
                          <a:spcPts val="0"/>
                        </a:spcAft>
                      </a:pPr>
                      <a:endParaRPr lang="en-US" sz="1500" dirty="0">
                        <a:effectLst/>
                        <a:latin typeface="Optima"/>
                        <a:ea typeface="ＭＳ 明朝"/>
                        <a:cs typeface="Optima"/>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pPr marL="0" marR="0" algn="ctr">
                        <a:spcBef>
                          <a:spcPts val="0"/>
                        </a:spcBef>
                        <a:spcAft>
                          <a:spcPts val="0"/>
                        </a:spcAft>
                      </a:pPr>
                      <a:endParaRPr lang="en-US" sz="2000" dirty="0">
                        <a:effectLst/>
                        <a:latin typeface="Times New Roman"/>
                        <a:ea typeface="ＭＳ 明朝"/>
                        <a:cs typeface="Times New Roman"/>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5"/>
                  </a:ext>
                </a:extLst>
              </a:tr>
              <a:tr h="372389">
                <a:tc>
                  <a:txBody>
                    <a:bodyPr/>
                    <a:lstStyle/>
                    <a:p>
                      <a:pPr marL="160020" marR="0">
                        <a:spcBef>
                          <a:spcPts val="0"/>
                        </a:spcBef>
                        <a:spcAft>
                          <a:spcPts val="0"/>
                        </a:spcAft>
                      </a:pPr>
                      <a:r>
                        <a:rPr lang="en-US" sz="1500" b="1" dirty="0">
                          <a:effectLst/>
                        </a:rPr>
                        <a:t>    Race-related anticipatory stress</a:t>
                      </a:r>
                      <a:endParaRPr lang="en-US" sz="1500" b="1" dirty="0">
                        <a:effectLst/>
                        <a:latin typeface="Calibri body"/>
                        <a:ea typeface="ＭＳ 明朝"/>
                        <a:cs typeface="Calibri body"/>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marL="0" marR="0" algn="l">
                        <a:spcBef>
                          <a:spcPts val="0"/>
                        </a:spcBef>
                        <a:spcAft>
                          <a:spcPts val="0"/>
                        </a:spcAft>
                      </a:pPr>
                      <a:r>
                        <a:rPr lang="en-US" sz="1500" dirty="0">
                          <a:solidFill>
                            <a:schemeClr val="bg1">
                              <a:lumMod val="50000"/>
                            </a:schemeClr>
                          </a:solidFill>
                          <a:effectLst/>
                        </a:rPr>
                        <a:t>5.26 (1.05)</a:t>
                      </a:r>
                      <a:endParaRPr lang="en-US" sz="1500" dirty="0">
                        <a:solidFill>
                          <a:schemeClr val="bg1">
                            <a:lumMod val="50000"/>
                          </a:schemeClr>
                        </a:solidFill>
                        <a:effectLst/>
                        <a:latin typeface="Optima"/>
                        <a:ea typeface="ＭＳ 明朝"/>
                        <a:cs typeface="Optima"/>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marL="0" marR="0" algn="l">
                        <a:spcBef>
                          <a:spcPts val="0"/>
                        </a:spcBef>
                        <a:spcAft>
                          <a:spcPts val="0"/>
                        </a:spcAft>
                      </a:pPr>
                      <a:r>
                        <a:rPr lang="en-US" sz="1500" dirty="0">
                          <a:solidFill>
                            <a:schemeClr val="bg1">
                              <a:lumMod val="50000"/>
                            </a:schemeClr>
                          </a:solidFill>
                          <a:effectLst/>
                        </a:rPr>
                        <a:t>5.00 (1.39)</a:t>
                      </a:r>
                      <a:endParaRPr lang="en-US" sz="1500" dirty="0">
                        <a:solidFill>
                          <a:schemeClr val="bg1">
                            <a:lumMod val="50000"/>
                          </a:schemeClr>
                        </a:solidFill>
                        <a:effectLst/>
                        <a:latin typeface="Optima"/>
                        <a:ea typeface="ＭＳ 明朝"/>
                        <a:cs typeface="Optima"/>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500" b="1" dirty="0">
                          <a:effectLst/>
                        </a:rPr>
                        <a:t>.21</a:t>
                      </a:r>
                      <a:endParaRPr lang="en-US" sz="1500" b="1" dirty="0">
                        <a:effectLst/>
                        <a:latin typeface="Optima"/>
                        <a:ea typeface="ＭＳ 明朝"/>
                        <a:cs typeface="Optima"/>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2000" dirty="0">
                          <a:solidFill>
                            <a:srgbClr val="648C61"/>
                          </a:solidFill>
                          <a:effectLst/>
                        </a:rPr>
                        <a:t>✓</a:t>
                      </a:r>
                      <a:endParaRPr lang="en-US" sz="2000" dirty="0">
                        <a:solidFill>
                          <a:srgbClr val="648C61"/>
                        </a:solidFill>
                        <a:effectLst/>
                        <a:latin typeface="Times New Roman"/>
                        <a:ea typeface="ＭＳ 明朝"/>
                        <a:cs typeface="Times New Roman"/>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E9EFE8"/>
                    </a:solidFill>
                  </a:tcPr>
                </a:tc>
                <a:extLst>
                  <a:ext uri="{0D108BD9-81ED-4DB2-BD59-A6C34878D82A}">
                    <a16:rowId xmlns:a16="http://schemas.microsoft.com/office/drawing/2014/main" val="10006"/>
                  </a:ext>
                </a:extLst>
              </a:tr>
              <a:tr h="372389">
                <a:tc>
                  <a:txBody>
                    <a:bodyPr/>
                    <a:lstStyle/>
                    <a:p>
                      <a:pPr marL="160020" marR="0">
                        <a:spcBef>
                          <a:spcPts val="0"/>
                        </a:spcBef>
                        <a:spcAft>
                          <a:spcPts val="0"/>
                        </a:spcAft>
                      </a:pPr>
                      <a:r>
                        <a:rPr lang="en-US" sz="1500" b="1" dirty="0">
                          <a:effectLst/>
                        </a:rPr>
                        <a:t>    Race-related rumination</a:t>
                      </a:r>
                      <a:endParaRPr lang="en-US" sz="1500" b="1" dirty="0">
                        <a:effectLst/>
                        <a:latin typeface="Calibri body"/>
                        <a:ea typeface="ＭＳ 明朝"/>
                        <a:cs typeface="Calibri body"/>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marL="0" marR="0" algn="l">
                        <a:spcBef>
                          <a:spcPts val="0"/>
                        </a:spcBef>
                        <a:spcAft>
                          <a:spcPts val="0"/>
                        </a:spcAft>
                      </a:pPr>
                      <a:r>
                        <a:rPr lang="en-US" sz="1500">
                          <a:solidFill>
                            <a:schemeClr val="bg1">
                              <a:lumMod val="50000"/>
                            </a:schemeClr>
                          </a:solidFill>
                          <a:effectLst/>
                        </a:rPr>
                        <a:t>3.37 (1.54)</a:t>
                      </a:r>
                      <a:endParaRPr lang="en-US" sz="1500">
                        <a:solidFill>
                          <a:schemeClr val="bg1">
                            <a:lumMod val="50000"/>
                          </a:schemeClr>
                        </a:solidFill>
                        <a:effectLst/>
                        <a:latin typeface="Optima"/>
                        <a:ea typeface="ＭＳ 明朝"/>
                        <a:cs typeface="Optima"/>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marL="0" marR="0" algn="l">
                        <a:spcBef>
                          <a:spcPts val="0"/>
                        </a:spcBef>
                        <a:spcAft>
                          <a:spcPts val="0"/>
                        </a:spcAft>
                      </a:pPr>
                      <a:r>
                        <a:rPr lang="en-US" sz="1500">
                          <a:solidFill>
                            <a:schemeClr val="bg1">
                              <a:lumMod val="50000"/>
                            </a:schemeClr>
                          </a:solidFill>
                          <a:effectLst/>
                        </a:rPr>
                        <a:t>3.06 (1.50)</a:t>
                      </a:r>
                      <a:endParaRPr lang="en-US" sz="1500">
                        <a:solidFill>
                          <a:schemeClr val="bg1">
                            <a:lumMod val="50000"/>
                          </a:schemeClr>
                        </a:solidFill>
                        <a:effectLst/>
                        <a:latin typeface="Optima"/>
                        <a:ea typeface="ＭＳ 明朝"/>
                        <a:cs typeface="Optima"/>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500" b="1">
                          <a:effectLst/>
                        </a:rPr>
                        <a:t>.21</a:t>
                      </a:r>
                      <a:endParaRPr lang="en-US" sz="1500" b="1">
                        <a:effectLst/>
                        <a:latin typeface="Optima"/>
                        <a:ea typeface="ＭＳ 明朝"/>
                        <a:cs typeface="Optima"/>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2000" dirty="0">
                          <a:solidFill>
                            <a:srgbClr val="648C61"/>
                          </a:solidFill>
                          <a:effectLst/>
                        </a:rPr>
                        <a:t>✓</a:t>
                      </a:r>
                      <a:endParaRPr lang="en-US" sz="2000" dirty="0">
                        <a:solidFill>
                          <a:srgbClr val="648C61"/>
                        </a:solidFill>
                        <a:effectLst/>
                        <a:latin typeface="Times New Roman"/>
                        <a:ea typeface="ＭＳ 明朝"/>
                        <a:cs typeface="Times New Roman"/>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E9EFE8"/>
                    </a:solidFill>
                  </a:tcPr>
                </a:tc>
                <a:extLst>
                  <a:ext uri="{0D108BD9-81ED-4DB2-BD59-A6C34878D82A}">
                    <a16:rowId xmlns:a16="http://schemas.microsoft.com/office/drawing/2014/main" val="10007"/>
                  </a:ext>
                </a:extLst>
              </a:tr>
              <a:tr h="372389">
                <a:tc>
                  <a:txBody>
                    <a:bodyPr/>
                    <a:lstStyle/>
                    <a:p>
                      <a:pPr marL="160020" marR="0">
                        <a:spcBef>
                          <a:spcPts val="0"/>
                        </a:spcBef>
                        <a:spcAft>
                          <a:spcPts val="0"/>
                        </a:spcAft>
                      </a:pPr>
                      <a:r>
                        <a:rPr lang="en-US" sz="1500" b="1" dirty="0">
                          <a:effectLst/>
                        </a:rPr>
                        <a:t>    Race-related vigilance</a:t>
                      </a:r>
                      <a:endParaRPr lang="en-US" sz="1500" b="1" dirty="0">
                        <a:effectLst/>
                        <a:latin typeface="Calibri body"/>
                        <a:ea typeface="ＭＳ 明朝"/>
                        <a:cs typeface="Calibri body"/>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marL="0" marR="0" algn="l">
                        <a:spcBef>
                          <a:spcPts val="0"/>
                        </a:spcBef>
                        <a:spcAft>
                          <a:spcPts val="0"/>
                        </a:spcAft>
                      </a:pPr>
                      <a:r>
                        <a:rPr lang="en-US" sz="1500" dirty="0">
                          <a:solidFill>
                            <a:schemeClr val="bg1">
                              <a:lumMod val="50000"/>
                            </a:schemeClr>
                          </a:solidFill>
                          <a:effectLst/>
                        </a:rPr>
                        <a:t>3.29 (1.39)</a:t>
                      </a:r>
                      <a:endParaRPr lang="en-US" sz="1500" dirty="0">
                        <a:solidFill>
                          <a:schemeClr val="bg1">
                            <a:lumMod val="50000"/>
                          </a:schemeClr>
                        </a:solidFill>
                        <a:effectLst/>
                        <a:latin typeface="Optima"/>
                        <a:ea typeface="ＭＳ 明朝"/>
                        <a:cs typeface="Optima"/>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marL="0" marR="0" algn="l">
                        <a:spcBef>
                          <a:spcPts val="0"/>
                        </a:spcBef>
                        <a:spcAft>
                          <a:spcPts val="0"/>
                        </a:spcAft>
                      </a:pPr>
                      <a:r>
                        <a:rPr lang="en-US" sz="1500" dirty="0">
                          <a:solidFill>
                            <a:schemeClr val="bg1">
                              <a:lumMod val="50000"/>
                            </a:schemeClr>
                          </a:solidFill>
                          <a:effectLst/>
                        </a:rPr>
                        <a:t>3.24 (1.30)</a:t>
                      </a:r>
                      <a:endParaRPr lang="en-US" sz="1500" dirty="0">
                        <a:solidFill>
                          <a:schemeClr val="bg1">
                            <a:lumMod val="50000"/>
                          </a:schemeClr>
                        </a:solidFill>
                        <a:effectLst/>
                        <a:latin typeface="Optima"/>
                        <a:ea typeface="ＭＳ 明朝"/>
                        <a:cs typeface="Optima"/>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500" b="1" dirty="0">
                          <a:effectLst/>
                        </a:rPr>
                        <a:t>.04</a:t>
                      </a:r>
                      <a:endParaRPr lang="en-US" sz="1500" b="1" dirty="0">
                        <a:effectLst/>
                        <a:latin typeface="Optima"/>
                        <a:ea typeface="ＭＳ 明朝"/>
                        <a:cs typeface="Optima"/>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2000" dirty="0">
                          <a:solidFill>
                            <a:srgbClr val="648C61"/>
                          </a:solidFill>
                          <a:effectLst/>
                        </a:rPr>
                        <a:t>✓</a:t>
                      </a:r>
                      <a:endParaRPr lang="en-US" sz="2000" dirty="0">
                        <a:solidFill>
                          <a:srgbClr val="648C61"/>
                        </a:solidFill>
                        <a:effectLst/>
                        <a:latin typeface="Times New Roman"/>
                        <a:ea typeface="ＭＳ 明朝"/>
                        <a:cs typeface="Times New Roman"/>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E9EFE8"/>
                    </a:solidFill>
                  </a:tcPr>
                </a:tc>
                <a:extLst>
                  <a:ext uri="{0D108BD9-81ED-4DB2-BD59-A6C34878D82A}">
                    <a16:rowId xmlns:a16="http://schemas.microsoft.com/office/drawing/2014/main" val="10008"/>
                  </a:ext>
                </a:extLst>
              </a:tr>
              <a:tr h="372389">
                <a:tc gridSpan="5">
                  <a:txBody>
                    <a:bodyPr/>
                    <a:lstStyle/>
                    <a:p>
                      <a:pPr marL="160020" marR="0" indent="0" algn="l" defTabSz="914400" rtl="0" eaLnBrk="1" fontAlgn="auto" latinLnBrk="0" hangingPunct="1">
                        <a:lnSpc>
                          <a:spcPct val="100000"/>
                        </a:lnSpc>
                        <a:spcBef>
                          <a:spcPts val="0"/>
                        </a:spcBef>
                        <a:spcAft>
                          <a:spcPts val="0"/>
                        </a:spcAft>
                        <a:buClrTx/>
                        <a:buSzTx/>
                        <a:buFontTx/>
                        <a:buNone/>
                        <a:tabLst/>
                        <a:defRPr/>
                      </a:pPr>
                      <a:r>
                        <a:rPr lang="en-US" sz="1500" b="0" i="1" dirty="0">
                          <a:solidFill>
                            <a:srgbClr val="712D1C"/>
                          </a:solidFill>
                          <a:effectLst/>
                          <a:latin typeface="Calibri body"/>
                          <a:ea typeface="ＭＳ 明朝"/>
                          <a:cs typeface="Calibri body"/>
                        </a:rPr>
                        <a:t>Intersectional </a:t>
                      </a:r>
                      <a:r>
                        <a:rPr lang="en-US" sz="1500" b="0" i="1" baseline="0" dirty="0">
                          <a:solidFill>
                            <a:srgbClr val="712D1C"/>
                          </a:solidFill>
                          <a:effectLst/>
                          <a:latin typeface="Calibri body"/>
                          <a:ea typeface="ＭＳ 明朝"/>
                          <a:cs typeface="Calibri body"/>
                        </a:rPr>
                        <a:t>Stressors</a:t>
                      </a:r>
                      <a:endParaRPr lang="en-US" sz="1500" b="0" i="1" dirty="0">
                        <a:solidFill>
                          <a:srgbClr val="712D1C"/>
                        </a:solidFill>
                        <a:effectLst/>
                        <a:latin typeface="Calibri body"/>
                        <a:ea typeface="ＭＳ 明朝"/>
                        <a:cs typeface="Calibri body"/>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pPr marL="0" marR="0" algn="l">
                        <a:spcBef>
                          <a:spcPts val="0"/>
                        </a:spcBef>
                        <a:spcAft>
                          <a:spcPts val="0"/>
                        </a:spcAft>
                      </a:pPr>
                      <a:endParaRPr lang="en-US" sz="1500" dirty="0">
                        <a:effectLst/>
                        <a:latin typeface="Optima"/>
                        <a:ea typeface="ＭＳ 明朝"/>
                        <a:cs typeface="Optima"/>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pPr marL="0" marR="0" algn="l">
                        <a:spcBef>
                          <a:spcPts val="0"/>
                        </a:spcBef>
                        <a:spcAft>
                          <a:spcPts val="0"/>
                        </a:spcAft>
                      </a:pPr>
                      <a:endParaRPr lang="en-US" sz="1500" dirty="0">
                        <a:effectLst/>
                        <a:latin typeface="Optima"/>
                        <a:ea typeface="ＭＳ 明朝"/>
                        <a:cs typeface="Optima"/>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pPr marL="0" marR="0" algn="l">
                        <a:spcBef>
                          <a:spcPts val="0"/>
                        </a:spcBef>
                        <a:spcAft>
                          <a:spcPts val="0"/>
                        </a:spcAft>
                      </a:pPr>
                      <a:endParaRPr lang="en-US" sz="1500" dirty="0">
                        <a:effectLst/>
                        <a:latin typeface="Optima"/>
                        <a:ea typeface="ＭＳ 明朝"/>
                        <a:cs typeface="Optima"/>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pPr marL="0" marR="0" algn="ctr">
                        <a:spcBef>
                          <a:spcPts val="0"/>
                        </a:spcBef>
                        <a:spcAft>
                          <a:spcPts val="0"/>
                        </a:spcAft>
                      </a:pPr>
                      <a:endParaRPr lang="en-US" sz="2000" dirty="0">
                        <a:effectLst/>
                        <a:latin typeface="Times New Roman"/>
                        <a:ea typeface="ＭＳ 明朝"/>
                        <a:cs typeface="Times New Roman"/>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9"/>
                  </a:ext>
                </a:extLst>
              </a:tr>
              <a:tr h="372389">
                <a:tc>
                  <a:txBody>
                    <a:bodyPr/>
                    <a:lstStyle/>
                    <a:p>
                      <a:pPr marL="160020" marR="0">
                        <a:spcBef>
                          <a:spcPts val="0"/>
                        </a:spcBef>
                        <a:spcAft>
                          <a:spcPts val="0"/>
                        </a:spcAft>
                      </a:pPr>
                      <a:r>
                        <a:rPr lang="en-US" sz="1500" b="1" dirty="0">
                          <a:effectLst/>
                        </a:rPr>
                        <a:t>    Homophobia in racial community </a:t>
                      </a:r>
                      <a:endParaRPr lang="en-US" sz="1500" b="1" dirty="0">
                        <a:effectLst/>
                        <a:latin typeface="Calibri body"/>
                        <a:ea typeface="ＭＳ 明朝"/>
                        <a:cs typeface="Calibri body"/>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marL="0" marR="0" algn="l">
                        <a:spcBef>
                          <a:spcPts val="0"/>
                        </a:spcBef>
                        <a:spcAft>
                          <a:spcPts val="0"/>
                        </a:spcAft>
                      </a:pPr>
                      <a:r>
                        <a:rPr lang="en-US" sz="1500" dirty="0">
                          <a:solidFill>
                            <a:srgbClr val="7F7F7F"/>
                          </a:solidFill>
                          <a:effectLst/>
                        </a:rPr>
                        <a:t>1.94 (1.70)</a:t>
                      </a:r>
                      <a:endParaRPr lang="en-US" sz="1500" dirty="0">
                        <a:solidFill>
                          <a:srgbClr val="7F7F7F"/>
                        </a:solidFill>
                        <a:effectLst/>
                        <a:latin typeface="Optima"/>
                        <a:ea typeface="ＭＳ 明朝"/>
                        <a:cs typeface="Optima"/>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marL="0" marR="0" algn="l">
                        <a:spcBef>
                          <a:spcPts val="0"/>
                        </a:spcBef>
                        <a:spcAft>
                          <a:spcPts val="0"/>
                        </a:spcAft>
                      </a:pPr>
                      <a:r>
                        <a:rPr lang="en-US" sz="1500" dirty="0">
                          <a:solidFill>
                            <a:srgbClr val="7F7F7F"/>
                          </a:solidFill>
                          <a:effectLst/>
                        </a:rPr>
                        <a:t>1.82 (1.50)</a:t>
                      </a:r>
                      <a:endParaRPr lang="en-US" sz="1500" dirty="0">
                        <a:solidFill>
                          <a:srgbClr val="7F7F7F"/>
                        </a:solidFill>
                        <a:effectLst/>
                        <a:latin typeface="Optima"/>
                        <a:ea typeface="ＭＳ 明朝"/>
                        <a:cs typeface="Optima"/>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500" b="1" dirty="0">
                          <a:effectLst/>
                        </a:rPr>
                        <a:t>.07</a:t>
                      </a:r>
                      <a:endParaRPr lang="en-US" sz="1500" b="1" dirty="0">
                        <a:effectLst/>
                        <a:latin typeface="Optima"/>
                        <a:ea typeface="ＭＳ 明朝"/>
                        <a:cs typeface="Optima"/>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2000" dirty="0">
                          <a:solidFill>
                            <a:srgbClr val="648C61"/>
                          </a:solidFill>
                          <a:effectLst/>
                        </a:rPr>
                        <a:t>✓</a:t>
                      </a:r>
                      <a:endParaRPr lang="en-US" sz="2000" dirty="0">
                        <a:solidFill>
                          <a:srgbClr val="648C61"/>
                        </a:solidFill>
                        <a:effectLst/>
                        <a:latin typeface="Times New Roman"/>
                        <a:ea typeface="ＭＳ 明朝"/>
                        <a:cs typeface="Times New Roman"/>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E9EFE8"/>
                    </a:solidFill>
                  </a:tcPr>
                </a:tc>
                <a:extLst>
                  <a:ext uri="{0D108BD9-81ED-4DB2-BD59-A6C34878D82A}">
                    <a16:rowId xmlns:a16="http://schemas.microsoft.com/office/drawing/2014/main" val="10010"/>
                  </a:ext>
                </a:extLst>
              </a:tr>
              <a:tr h="372389">
                <a:tc>
                  <a:txBody>
                    <a:bodyPr/>
                    <a:lstStyle/>
                    <a:p>
                      <a:pPr marL="160020" marR="0">
                        <a:spcBef>
                          <a:spcPts val="0"/>
                        </a:spcBef>
                        <a:spcAft>
                          <a:spcPts val="0"/>
                        </a:spcAft>
                      </a:pPr>
                      <a:r>
                        <a:rPr lang="en-US" sz="1500" b="1" dirty="0">
                          <a:effectLst/>
                        </a:rPr>
                        <a:t>    Racism in LGBT community</a:t>
                      </a:r>
                      <a:endParaRPr lang="en-US" sz="1500" b="1" dirty="0">
                        <a:effectLst/>
                        <a:latin typeface="Calibri body"/>
                        <a:ea typeface="ＭＳ 明朝"/>
                        <a:cs typeface="Calibri body"/>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marL="0" marR="0" algn="l">
                        <a:spcBef>
                          <a:spcPts val="0"/>
                        </a:spcBef>
                        <a:spcAft>
                          <a:spcPts val="0"/>
                        </a:spcAft>
                      </a:pPr>
                      <a:r>
                        <a:rPr lang="en-US" sz="1500">
                          <a:solidFill>
                            <a:srgbClr val="7F7F7F"/>
                          </a:solidFill>
                          <a:effectLst/>
                        </a:rPr>
                        <a:t>2.02 (1.49)</a:t>
                      </a:r>
                      <a:endParaRPr lang="en-US" sz="1500">
                        <a:solidFill>
                          <a:srgbClr val="7F7F7F"/>
                        </a:solidFill>
                        <a:effectLst/>
                        <a:latin typeface="Optima"/>
                        <a:ea typeface="ＭＳ 明朝"/>
                        <a:cs typeface="Optima"/>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marL="0" marR="0" algn="l">
                        <a:spcBef>
                          <a:spcPts val="0"/>
                        </a:spcBef>
                        <a:spcAft>
                          <a:spcPts val="0"/>
                        </a:spcAft>
                      </a:pPr>
                      <a:r>
                        <a:rPr lang="en-US" sz="1500">
                          <a:solidFill>
                            <a:srgbClr val="7F7F7F"/>
                          </a:solidFill>
                          <a:effectLst/>
                        </a:rPr>
                        <a:t>1.99 (1.49)</a:t>
                      </a:r>
                      <a:endParaRPr lang="en-US" sz="1500">
                        <a:solidFill>
                          <a:srgbClr val="7F7F7F"/>
                        </a:solidFill>
                        <a:effectLst/>
                        <a:latin typeface="Optima"/>
                        <a:ea typeface="ＭＳ 明朝"/>
                        <a:cs typeface="Optima"/>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500" b="1" dirty="0">
                          <a:effectLst/>
                        </a:rPr>
                        <a:t>.02</a:t>
                      </a:r>
                      <a:endParaRPr lang="en-US" sz="1500" b="1" dirty="0">
                        <a:effectLst/>
                        <a:latin typeface="Optima"/>
                        <a:ea typeface="ＭＳ 明朝"/>
                        <a:cs typeface="Optima"/>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2000">
                          <a:solidFill>
                            <a:srgbClr val="648C61"/>
                          </a:solidFill>
                          <a:effectLst/>
                        </a:rPr>
                        <a:t>✓</a:t>
                      </a:r>
                      <a:endParaRPr lang="en-US" sz="2000">
                        <a:solidFill>
                          <a:srgbClr val="648C61"/>
                        </a:solidFill>
                        <a:effectLst/>
                        <a:latin typeface="Times New Roman"/>
                        <a:ea typeface="ＭＳ 明朝"/>
                        <a:cs typeface="Times New Roman"/>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E9EFE8"/>
                    </a:solidFill>
                  </a:tcPr>
                </a:tc>
                <a:extLst>
                  <a:ext uri="{0D108BD9-81ED-4DB2-BD59-A6C34878D82A}">
                    <a16:rowId xmlns:a16="http://schemas.microsoft.com/office/drawing/2014/main" val="10011"/>
                  </a:ext>
                </a:extLst>
              </a:tr>
              <a:tr h="372389">
                <a:tc>
                  <a:txBody>
                    <a:bodyPr/>
                    <a:lstStyle/>
                    <a:p>
                      <a:pPr marL="160020" marR="0">
                        <a:spcBef>
                          <a:spcPts val="0"/>
                        </a:spcBef>
                        <a:spcAft>
                          <a:spcPts val="0"/>
                        </a:spcAft>
                      </a:pPr>
                      <a:r>
                        <a:rPr lang="en-US" sz="1500" b="1" dirty="0">
                          <a:effectLst/>
                        </a:rPr>
                        <a:t>    Racism in close LGBT relationships</a:t>
                      </a:r>
                      <a:endParaRPr lang="en-US" sz="1500" b="1" dirty="0">
                        <a:effectLst/>
                        <a:latin typeface="Calibri body"/>
                        <a:ea typeface="ＭＳ 明朝"/>
                        <a:cs typeface="Calibri body"/>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marL="0" marR="0" algn="l">
                        <a:spcBef>
                          <a:spcPts val="0"/>
                        </a:spcBef>
                        <a:spcAft>
                          <a:spcPts val="0"/>
                        </a:spcAft>
                      </a:pPr>
                      <a:r>
                        <a:rPr lang="en-US" sz="1500">
                          <a:solidFill>
                            <a:srgbClr val="7F7F7F"/>
                          </a:solidFill>
                          <a:effectLst/>
                        </a:rPr>
                        <a:t>2.29 (1.56)</a:t>
                      </a:r>
                      <a:endParaRPr lang="en-US" sz="1500">
                        <a:solidFill>
                          <a:srgbClr val="7F7F7F"/>
                        </a:solidFill>
                        <a:effectLst/>
                        <a:latin typeface="Optima"/>
                        <a:ea typeface="ＭＳ 明朝"/>
                        <a:cs typeface="Optima"/>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marL="0" marR="0" algn="l">
                        <a:spcBef>
                          <a:spcPts val="0"/>
                        </a:spcBef>
                        <a:spcAft>
                          <a:spcPts val="0"/>
                        </a:spcAft>
                      </a:pPr>
                      <a:r>
                        <a:rPr lang="en-US" sz="1500" dirty="0">
                          <a:solidFill>
                            <a:srgbClr val="7F7F7F"/>
                          </a:solidFill>
                          <a:effectLst/>
                        </a:rPr>
                        <a:t>1.95 (1.53)</a:t>
                      </a:r>
                      <a:endParaRPr lang="en-US" sz="1500" dirty="0">
                        <a:solidFill>
                          <a:srgbClr val="7F7F7F"/>
                        </a:solidFill>
                        <a:effectLst/>
                        <a:latin typeface="Optima"/>
                        <a:ea typeface="ＭＳ 明朝"/>
                        <a:cs typeface="Optima"/>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500" b="1" dirty="0">
                          <a:effectLst/>
                        </a:rPr>
                        <a:t>.22</a:t>
                      </a:r>
                      <a:endParaRPr lang="en-US" sz="1500" b="1" dirty="0">
                        <a:effectLst/>
                        <a:latin typeface="Optima"/>
                        <a:ea typeface="ＭＳ 明朝"/>
                        <a:cs typeface="Optima"/>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2000" dirty="0">
                          <a:solidFill>
                            <a:srgbClr val="648C61"/>
                          </a:solidFill>
                          <a:effectLst/>
                        </a:rPr>
                        <a:t>✓</a:t>
                      </a:r>
                      <a:endParaRPr lang="en-US" sz="2000" dirty="0">
                        <a:solidFill>
                          <a:srgbClr val="648C61"/>
                        </a:solidFill>
                        <a:effectLst/>
                        <a:latin typeface="Times New Roman"/>
                        <a:ea typeface="ＭＳ 明朝"/>
                        <a:cs typeface="Times New Roman"/>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E9EFE8"/>
                    </a:solidFill>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345069265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646B86"/>
                </a:solidFill>
              </a:rPr>
              <a:t>Mental &amp; Sexual Health </a:t>
            </a:r>
            <a:r>
              <a:rPr lang="en-US" sz="2800" dirty="0">
                <a:solidFill>
                  <a:srgbClr val="646B86"/>
                </a:solidFill>
              </a:rPr>
              <a:t>(N=21)</a:t>
            </a:r>
          </a:p>
        </p:txBody>
      </p:sp>
      <p:graphicFrame>
        <p:nvGraphicFramePr>
          <p:cNvPr id="4" name="Table 3"/>
          <p:cNvGraphicFramePr>
            <a:graphicFrameLocks noGrp="1"/>
          </p:cNvGraphicFramePr>
          <p:nvPr>
            <p:extLst>
              <p:ext uri="{D42A27DB-BD31-4B8C-83A1-F6EECF244321}">
                <p14:modId xmlns:p14="http://schemas.microsoft.com/office/powerpoint/2010/main" val="3803525243"/>
              </p:ext>
            </p:extLst>
          </p:nvPr>
        </p:nvGraphicFramePr>
        <p:xfrm>
          <a:off x="464455" y="1417631"/>
          <a:ext cx="7612745" cy="4742916"/>
        </p:xfrm>
        <a:graphic>
          <a:graphicData uri="http://schemas.openxmlformats.org/drawingml/2006/table">
            <a:tbl>
              <a:tblPr firstRow="1" bandRow="1">
                <a:tableStyleId>{74C1A8A3-306A-4EB7-A6B1-4F7E0EB9C5D6}</a:tableStyleId>
              </a:tblPr>
              <a:tblGrid>
                <a:gridCol w="3786007">
                  <a:extLst>
                    <a:ext uri="{9D8B030D-6E8A-4147-A177-3AD203B41FA5}">
                      <a16:colId xmlns:a16="http://schemas.microsoft.com/office/drawing/2014/main" val="20000"/>
                    </a:ext>
                  </a:extLst>
                </a:gridCol>
                <a:gridCol w="1269955">
                  <a:extLst>
                    <a:ext uri="{9D8B030D-6E8A-4147-A177-3AD203B41FA5}">
                      <a16:colId xmlns:a16="http://schemas.microsoft.com/office/drawing/2014/main" val="20001"/>
                    </a:ext>
                  </a:extLst>
                </a:gridCol>
                <a:gridCol w="1205161">
                  <a:extLst>
                    <a:ext uri="{9D8B030D-6E8A-4147-A177-3AD203B41FA5}">
                      <a16:colId xmlns:a16="http://schemas.microsoft.com/office/drawing/2014/main" val="20002"/>
                    </a:ext>
                  </a:extLst>
                </a:gridCol>
                <a:gridCol w="557225">
                  <a:extLst>
                    <a:ext uri="{9D8B030D-6E8A-4147-A177-3AD203B41FA5}">
                      <a16:colId xmlns:a16="http://schemas.microsoft.com/office/drawing/2014/main" val="20003"/>
                    </a:ext>
                  </a:extLst>
                </a:gridCol>
                <a:gridCol w="794397">
                  <a:extLst>
                    <a:ext uri="{9D8B030D-6E8A-4147-A177-3AD203B41FA5}">
                      <a16:colId xmlns:a16="http://schemas.microsoft.com/office/drawing/2014/main" val="20004"/>
                    </a:ext>
                  </a:extLst>
                </a:gridCol>
              </a:tblGrid>
              <a:tr h="395243">
                <a:tc>
                  <a:txBody>
                    <a:bodyPr/>
                    <a:lstStyle/>
                    <a:p>
                      <a:pPr marL="0" marR="0">
                        <a:spcBef>
                          <a:spcPts val="0"/>
                        </a:spcBef>
                        <a:spcAft>
                          <a:spcPts val="0"/>
                        </a:spcAft>
                      </a:pPr>
                      <a:r>
                        <a:rPr lang="en-US" sz="1600" dirty="0">
                          <a:effectLst/>
                        </a:rPr>
                        <a:t>    Variable</a:t>
                      </a:r>
                      <a:endParaRPr lang="en-US" sz="1600" dirty="0">
                        <a:effectLst/>
                        <a:latin typeface="Caibri (body)"/>
                        <a:ea typeface="ＭＳ 明朝"/>
                        <a:cs typeface="Caibri (body)"/>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5AA2AE"/>
                    </a:solidFill>
                  </a:tcPr>
                </a:tc>
                <a:tc>
                  <a:txBody>
                    <a:bodyPr/>
                    <a:lstStyle/>
                    <a:p>
                      <a:pPr marL="0" marR="0" algn="ctr">
                        <a:spcBef>
                          <a:spcPts val="0"/>
                        </a:spcBef>
                        <a:spcAft>
                          <a:spcPts val="0"/>
                        </a:spcAft>
                      </a:pPr>
                      <a:r>
                        <a:rPr lang="en-US" sz="1600" dirty="0">
                          <a:effectLst/>
                        </a:rPr>
                        <a:t>Pre</a:t>
                      </a:r>
                      <a:endParaRPr lang="en-US" sz="1600" dirty="0">
                        <a:effectLst/>
                        <a:latin typeface="Caibri (body)"/>
                        <a:ea typeface="ＭＳ 明朝"/>
                        <a:cs typeface="Caibri (body)"/>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5AA2AE"/>
                    </a:solidFill>
                  </a:tcPr>
                </a:tc>
                <a:tc>
                  <a:txBody>
                    <a:bodyPr/>
                    <a:lstStyle/>
                    <a:p>
                      <a:pPr marL="0" marR="0" algn="ctr">
                        <a:spcBef>
                          <a:spcPts val="0"/>
                        </a:spcBef>
                        <a:spcAft>
                          <a:spcPts val="0"/>
                        </a:spcAft>
                      </a:pPr>
                      <a:r>
                        <a:rPr lang="en-US" sz="1600" baseline="0" dirty="0">
                          <a:effectLst/>
                        </a:rPr>
                        <a:t>3-mo Post</a:t>
                      </a:r>
                      <a:endParaRPr lang="en-US" sz="1600" dirty="0">
                        <a:effectLst/>
                        <a:latin typeface="Caibri (body)"/>
                        <a:ea typeface="ＭＳ 明朝"/>
                        <a:cs typeface="Caibri (body)"/>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5AA2AE"/>
                    </a:solidFill>
                  </a:tcPr>
                </a:tc>
                <a:tc>
                  <a:txBody>
                    <a:bodyPr/>
                    <a:lstStyle/>
                    <a:p>
                      <a:pPr marL="0" marR="0" algn="ctr">
                        <a:spcBef>
                          <a:spcPts val="0"/>
                        </a:spcBef>
                        <a:spcAft>
                          <a:spcPts val="0"/>
                        </a:spcAft>
                      </a:pPr>
                      <a:r>
                        <a:rPr lang="en-US" sz="1600" dirty="0">
                          <a:effectLst/>
                        </a:rPr>
                        <a:t>ES</a:t>
                      </a:r>
                      <a:endParaRPr lang="en-US" sz="1600" dirty="0">
                        <a:effectLst/>
                        <a:latin typeface="Caibri (body)"/>
                        <a:ea typeface="ＭＳ 明朝"/>
                        <a:cs typeface="Caibri (body)"/>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5AA2AE"/>
                    </a:solidFill>
                  </a:tcPr>
                </a:tc>
                <a:tc>
                  <a:txBody>
                    <a:bodyPr/>
                    <a:lstStyle/>
                    <a:p>
                      <a:pPr marL="0" marR="0" algn="l">
                        <a:spcBef>
                          <a:spcPts val="0"/>
                        </a:spcBef>
                        <a:spcAft>
                          <a:spcPts val="0"/>
                        </a:spcAft>
                      </a:pPr>
                      <a:r>
                        <a:rPr lang="en-US" sz="1600" dirty="0">
                          <a:effectLst/>
                        </a:rPr>
                        <a:t>Change</a:t>
                      </a:r>
                      <a:endParaRPr lang="en-US" sz="1600" dirty="0">
                        <a:effectLst/>
                        <a:latin typeface="Caibri (body)"/>
                        <a:ea typeface="ＭＳ 明朝"/>
                        <a:cs typeface="Caibri (body)"/>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5AA2AE"/>
                    </a:solidFill>
                  </a:tcPr>
                </a:tc>
                <a:extLst>
                  <a:ext uri="{0D108BD9-81ED-4DB2-BD59-A6C34878D82A}">
                    <a16:rowId xmlns:a16="http://schemas.microsoft.com/office/drawing/2014/main" val="10000"/>
                  </a:ext>
                </a:extLst>
              </a:tr>
              <a:tr h="395243">
                <a:tc gridSpan="5">
                  <a:txBody>
                    <a:bodyPr/>
                    <a:lstStyle/>
                    <a:p>
                      <a:pPr marL="160020" marR="0">
                        <a:spcBef>
                          <a:spcPts val="0"/>
                        </a:spcBef>
                        <a:spcAft>
                          <a:spcPts val="0"/>
                        </a:spcAft>
                      </a:pPr>
                      <a:r>
                        <a:rPr lang="en-US" sz="1500" b="0" i="1" dirty="0">
                          <a:solidFill>
                            <a:schemeClr val="accent1">
                              <a:lumMod val="50000"/>
                            </a:schemeClr>
                          </a:solidFill>
                          <a:effectLst/>
                          <a:latin typeface="Calibri body"/>
                          <a:ea typeface="ＭＳ 明朝"/>
                          <a:cs typeface="Calibri body"/>
                        </a:rPr>
                        <a:t>Mental Health Outcomes</a:t>
                      </a: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9D9D9"/>
                    </a:solidFill>
                  </a:tcPr>
                </a:tc>
                <a:tc hMerge="1">
                  <a:txBody>
                    <a:bodyPr/>
                    <a:lstStyle/>
                    <a:p>
                      <a:pPr marL="0" marR="0" algn="l">
                        <a:spcBef>
                          <a:spcPts val="0"/>
                        </a:spcBef>
                        <a:spcAft>
                          <a:spcPts val="0"/>
                        </a:spcAft>
                      </a:pPr>
                      <a:endParaRPr lang="en-US" sz="1500" dirty="0">
                        <a:effectLst/>
                        <a:latin typeface="Optima"/>
                        <a:ea typeface="ＭＳ 明朝"/>
                        <a:cs typeface="Optima"/>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pPr marL="0" marR="0" algn="l">
                        <a:spcBef>
                          <a:spcPts val="0"/>
                        </a:spcBef>
                        <a:spcAft>
                          <a:spcPts val="0"/>
                        </a:spcAft>
                      </a:pPr>
                      <a:endParaRPr lang="en-US" sz="1500" dirty="0">
                        <a:effectLst/>
                        <a:latin typeface="Optima"/>
                        <a:ea typeface="ＭＳ 明朝"/>
                        <a:cs typeface="Optima"/>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pPr marL="0" marR="0" algn="l">
                        <a:spcBef>
                          <a:spcPts val="0"/>
                        </a:spcBef>
                        <a:spcAft>
                          <a:spcPts val="0"/>
                        </a:spcAft>
                      </a:pPr>
                      <a:endParaRPr lang="en-US" sz="1500" dirty="0">
                        <a:effectLst/>
                        <a:latin typeface="Optima"/>
                        <a:ea typeface="ＭＳ 明朝"/>
                        <a:cs typeface="Optima"/>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pPr marL="0" marR="0" algn="ctr">
                        <a:spcBef>
                          <a:spcPts val="0"/>
                        </a:spcBef>
                        <a:spcAft>
                          <a:spcPts val="0"/>
                        </a:spcAft>
                      </a:pPr>
                      <a:endParaRPr lang="en-US" sz="2000" dirty="0">
                        <a:effectLst/>
                        <a:latin typeface="Times New Roman"/>
                        <a:ea typeface="ＭＳ 明朝"/>
                        <a:cs typeface="Times New Roman"/>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1"/>
                  </a:ext>
                </a:extLst>
              </a:tr>
              <a:tr h="395243">
                <a:tc>
                  <a:txBody>
                    <a:bodyPr/>
                    <a:lstStyle/>
                    <a:p>
                      <a:pPr marL="160020" marR="0">
                        <a:spcBef>
                          <a:spcPts val="0"/>
                        </a:spcBef>
                        <a:spcAft>
                          <a:spcPts val="0"/>
                        </a:spcAft>
                      </a:pPr>
                      <a:r>
                        <a:rPr lang="en-US" sz="1500" b="1" dirty="0">
                          <a:effectLst/>
                          <a:latin typeface="+mn-lt"/>
                          <a:ea typeface="ＭＳ 明朝"/>
                          <a:cs typeface="Calibri (Body)"/>
                        </a:rPr>
                        <a:t>    Depressive</a:t>
                      </a: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marL="0" marR="0" algn="l">
                        <a:spcBef>
                          <a:spcPts val="0"/>
                        </a:spcBef>
                        <a:spcAft>
                          <a:spcPts val="0"/>
                        </a:spcAft>
                      </a:pPr>
                      <a:r>
                        <a:rPr lang="en-US" sz="1500">
                          <a:solidFill>
                            <a:srgbClr val="7F7F7F"/>
                          </a:solidFill>
                          <a:effectLst/>
                          <a:latin typeface="+mn-lt"/>
                          <a:ea typeface="Times New Roman"/>
                          <a:cs typeface="Calibri (Body)"/>
                        </a:rPr>
                        <a:t>22.10 (11.89)</a:t>
                      </a:r>
                      <a:endParaRPr lang="en-US" sz="1500">
                        <a:solidFill>
                          <a:srgbClr val="7F7F7F"/>
                        </a:solidFill>
                        <a:effectLst/>
                        <a:latin typeface="+mn-lt"/>
                        <a:ea typeface="ＭＳ 明朝"/>
                        <a:cs typeface="Calibri (Body)"/>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marL="0" marR="0" algn="l">
                        <a:spcBef>
                          <a:spcPts val="0"/>
                        </a:spcBef>
                        <a:spcAft>
                          <a:spcPts val="0"/>
                        </a:spcAft>
                      </a:pPr>
                      <a:r>
                        <a:rPr lang="en-US" sz="1500">
                          <a:solidFill>
                            <a:srgbClr val="7F7F7F"/>
                          </a:solidFill>
                          <a:effectLst/>
                          <a:latin typeface="+mn-lt"/>
                          <a:ea typeface="Times New Roman"/>
                          <a:cs typeface="Calibri (Body)"/>
                        </a:rPr>
                        <a:t>20.35 (12.01)</a:t>
                      </a:r>
                      <a:endParaRPr lang="en-US" sz="1500">
                        <a:solidFill>
                          <a:srgbClr val="7F7F7F"/>
                        </a:solidFill>
                        <a:effectLst/>
                        <a:latin typeface="+mn-lt"/>
                        <a:ea typeface="ＭＳ 明朝"/>
                        <a:cs typeface="Calibri (Body)"/>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500" b="1">
                          <a:effectLst/>
                          <a:latin typeface="+mn-lt"/>
                          <a:ea typeface="Times New Roman"/>
                          <a:cs typeface="Calibri (Body)"/>
                        </a:rPr>
                        <a:t>.15</a:t>
                      </a:r>
                      <a:endParaRPr lang="en-US" sz="1500" b="1">
                        <a:effectLst/>
                        <a:latin typeface="+mn-lt"/>
                        <a:ea typeface="ＭＳ 明朝"/>
                        <a:cs typeface="Calibri (Body)"/>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2000" dirty="0">
                          <a:solidFill>
                            <a:schemeClr val="accent5">
                              <a:lumMod val="75000"/>
                            </a:schemeClr>
                          </a:solidFill>
                          <a:effectLst/>
                        </a:rPr>
                        <a:t>✓</a:t>
                      </a:r>
                      <a:endParaRPr lang="en-US" sz="2000" dirty="0">
                        <a:solidFill>
                          <a:schemeClr val="accent5">
                            <a:lumMod val="75000"/>
                          </a:schemeClr>
                        </a:solidFill>
                        <a:effectLst/>
                        <a:latin typeface="Times New Roman"/>
                        <a:ea typeface="ＭＳ 明朝"/>
                        <a:cs typeface="Times New Roman"/>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0002"/>
                  </a:ext>
                </a:extLst>
              </a:tr>
              <a:tr h="395243">
                <a:tc>
                  <a:txBody>
                    <a:bodyPr/>
                    <a:lstStyle/>
                    <a:p>
                      <a:pPr marL="160020" marR="0">
                        <a:spcBef>
                          <a:spcPts val="0"/>
                        </a:spcBef>
                        <a:spcAft>
                          <a:spcPts val="0"/>
                        </a:spcAft>
                      </a:pPr>
                      <a:r>
                        <a:rPr lang="en-US" sz="1500" b="1" dirty="0">
                          <a:effectLst/>
                          <a:latin typeface="+mn-lt"/>
                          <a:ea typeface="ＭＳ 明朝"/>
                          <a:cs typeface="Calibri (Body)"/>
                        </a:rPr>
                        <a:t>    Anxiety </a:t>
                      </a: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marL="0" marR="0" algn="l">
                        <a:spcBef>
                          <a:spcPts val="0"/>
                        </a:spcBef>
                        <a:spcAft>
                          <a:spcPts val="0"/>
                        </a:spcAft>
                      </a:pPr>
                      <a:r>
                        <a:rPr lang="en-US" sz="1500">
                          <a:solidFill>
                            <a:srgbClr val="7F7F7F"/>
                          </a:solidFill>
                          <a:effectLst/>
                          <a:latin typeface="+mn-lt"/>
                          <a:ea typeface="Times New Roman"/>
                          <a:cs typeface="Calibri (Body)"/>
                        </a:rPr>
                        <a:t>12.05 (3.54)</a:t>
                      </a:r>
                      <a:endParaRPr lang="en-US" sz="1500">
                        <a:solidFill>
                          <a:srgbClr val="7F7F7F"/>
                        </a:solidFill>
                        <a:effectLst/>
                        <a:latin typeface="+mn-lt"/>
                        <a:ea typeface="ＭＳ 明朝"/>
                        <a:cs typeface="Calibri (Body)"/>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marL="0" marR="0" algn="l">
                        <a:spcBef>
                          <a:spcPts val="0"/>
                        </a:spcBef>
                        <a:spcAft>
                          <a:spcPts val="0"/>
                        </a:spcAft>
                      </a:pPr>
                      <a:r>
                        <a:rPr lang="en-US" sz="1500">
                          <a:solidFill>
                            <a:srgbClr val="7F7F7F"/>
                          </a:solidFill>
                          <a:effectLst/>
                          <a:latin typeface="+mn-lt"/>
                          <a:ea typeface="Times New Roman"/>
                          <a:cs typeface="Calibri (Body)"/>
                        </a:rPr>
                        <a:t>11.88 (6.07)</a:t>
                      </a:r>
                      <a:endParaRPr lang="en-US" sz="1500">
                        <a:solidFill>
                          <a:srgbClr val="7F7F7F"/>
                        </a:solidFill>
                        <a:effectLst/>
                        <a:latin typeface="+mn-lt"/>
                        <a:ea typeface="ＭＳ 明朝"/>
                        <a:cs typeface="Calibri (Body)"/>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500" b="1">
                          <a:effectLst/>
                          <a:latin typeface="+mn-lt"/>
                          <a:ea typeface="Times New Roman"/>
                          <a:cs typeface="Calibri (Body)"/>
                        </a:rPr>
                        <a:t>.03</a:t>
                      </a:r>
                      <a:endParaRPr lang="en-US" sz="1500" b="1">
                        <a:effectLst/>
                        <a:latin typeface="+mn-lt"/>
                        <a:ea typeface="ＭＳ 明朝"/>
                        <a:cs typeface="Calibri (Body)"/>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solidFill>
                            <a:srgbClr val="648C61"/>
                          </a:solidFill>
                          <a:effectLst/>
                        </a:rPr>
                        <a:t>✓</a:t>
                      </a:r>
                      <a:endParaRPr lang="en-US" sz="2000" dirty="0">
                        <a:solidFill>
                          <a:srgbClr val="648C61"/>
                        </a:solidFill>
                        <a:effectLst/>
                        <a:latin typeface="Times New Roman"/>
                        <a:ea typeface="ＭＳ 明朝"/>
                        <a:cs typeface="Times New Roman"/>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0003"/>
                  </a:ext>
                </a:extLst>
              </a:tr>
              <a:tr h="395243">
                <a:tc>
                  <a:txBody>
                    <a:bodyPr/>
                    <a:lstStyle/>
                    <a:p>
                      <a:pPr marL="160020" marR="0">
                        <a:spcBef>
                          <a:spcPts val="0"/>
                        </a:spcBef>
                        <a:spcAft>
                          <a:spcPts val="0"/>
                        </a:spcAft>
                      </a:pPr>
                      <a:r>
                        <a:rPr lang="en-US" sz="1500" b="1" dirty="0">
                          <a:effectLst/>
                          <a:latin typeface="+mn-lt"/>
                          <a:ea typeface="ＭＳ 明朝"/>
                          <a:cs typeface="Calibri (Body)"/>
                        </a:rPr>
                        <a:t>    Psychological distress</a:t>
                      </a: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marL="0" marR="0" algn="l">
                        <a:spcBef>
                          <a:spcPts val="0"/>
                        </a:spcBef>
                        <a:spcAft>
                          <a:spcPts val="0"/>
                        </a:spcAft>
                      </a:pPr>
                      <a:r>
                        <a:rPr lang="en-US" sz="1500">
                          <a:solidFill>
                            <a:srgbClr val="7F7F7F"/>
                          </a:solidFill>
                          <a:effectLst/>
                          <a:latin typeface="+mn-lt"/>
                          <a:ea typeface="Times New Roman"/>
                          <a:cs typeface="Calibri (Body)"/>
                        </a:rPr>
                        <a:t>2.12 (0.87)</a:t>
                      </a:r>
                      <a:endParaRPr lang="en-US" sz="1500">
                        <a:solidFill>
                          <a:srgbClr val="7F7F7F"/>
                        </a:solidFill>
                        <a:effectLst/>
                        <a:latin typeface="+mn-lt"/>
                        <a:ea typeface="ＭＳ 明朝"/>
                        <a:cs typeface="Calibri (Body)"/>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marL="0" marR="0" algn="l">
                        <a:spcBef>
                          <a:spcPts val="0"/>
                        </a:spcBef>
                        <a:spcAft>
                          <a:spcPts val="0"/>
                        </a:spcAft>
                      </a:pPr>
                      <a:r>
                        <a:rPr lang="en-US" sz="1500" dirty="0">
                          <a:solidFill>
                            <a:srgbClr val="7F7F7F"/>
                          </a:solidFill>
                          <a:effectLst/>
                          <a:latin typeface="+mn-lt"/>
                          <a:ea typeface="Times New Roman"/>
                          <a:cs typeface="Calibri (Body)"/>
                        </a:rPr>
                        <a:t>2.05 (1.03)</a:t>
                      </a:r>
                      <a:endParaRPr lang="en-US" sz="1500" dirty="0">
                        <a:solidFill>
                          <a:srgbClr val="7F7F7F"/>
                        </a:solidFill>
                        <a:effectLst/>
                        <a:latin typeface="+mn-lt"/>
                        <a:ea typeface="ＭＳ 明朝"/>
                        <a:cs typeface="Calibri (Body)"/>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500" b="1">
                          <a:effectLst/>
                          <a:latin typeface="+mn-lt"/>
                          <a:ea typeface="Times New Roman"/>
                          <a:cs typeface="Calibri (Body)"/>
                        </a:rPr>
                        <a:t>.07</a:t>
                      </a:r>
                      <a:endParaRPr lang="en-US" sz="1500" b="1">
                        <a:effectLst/>
                        <a:latin typeface="+mn-lt"/>
                        <a:ea typeface="ＭＳ 明朝"/>
                        <a:cs typeface="Calibri (Body)"/>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2000" dirty="0">
                          <a:solidFill>
                            <a:srgbClr val="648C61"/>
                          </a:solidFill>
                          <a:effectLst/>
                        </a:rPr>
                        <a:t>✓</a:t>
                      </a:r>
                      <a:endParaRPr lang="en-US" sz="2000" dirty="0">
                        <a:solidFill>
                          <a:srgbClr val="648C61"/>
                        </a:solidFill>
                        <a:effectLst/>
                        <a:latin typeface="Times New Roman"/>
                        <a:ea typeface="ＭＳ 明朝"/>
                        <a:cs typeface="Times New Roman"/>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0004"/>
                  </a:ext>
                </a:extLst>
              </a:tr>
              <a:tr h="395243">
                <a:tc>
                  <a:txBody>
                    <a:bodyPr/>
                    <a:lstStyle/>
                    <a:p>
                      <a:pPr marL="160020" marR="0">
                        <a:spcBef>
                          <a:spcPts val="0"/>
                        </a:spcBef>
                        <a:spcAft>
                          <a:spcPts val="0"/>
                        </a:spcAft>
                      </a:pPr>
                      <a:r>
                        <a:rPr lang="en-US" sz="1500" b="1" dirty="0">
                          <a:effectLst/>
                          <a:latin typeface="+mn-lt"/>
                          <a:ea typeface="ＭＳ 明朝"/>
                          <a:cs typeface="Calibri (Body)"/>
                        </a:rPr>
                        <a:t>    Suicidal ideation</a:t>
                      </a: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marL="0" marR="0" algn="l">
                        <a:spcBef>
                          <a:spcPts val="0"/>
                        </a:spcBef>
                        <a:spcAft>
                          <a:spcPts val="0"/>
                        </a:spcAft>
                      </a:pPr>
                      <a:r>
                        <a:rPr lang="en-US" sz="1500">
                          <a:solidFill>
                            <a:srgbClr val="7F7F7F"/>
                          </a:solidFill>
                          <a:effectLst/>
                          <a:latin typeface="+mn-lt"/>
                          <a:ea typeface="Times New Roman"/>
                          <a:cs typeface="Calibri (Body)"/>
                        </a:rPr>
                        <a:t>4.33 (9.63)</a:t>
                      </a:r>
                      <a:endParaRPr lang="en-US" sz="1500">
                        <a:solidFill>
                          <a:srgbClr val="7F7F7F"/>
                        </a:solidFill>
                        <a:effectLst/>
                        <a:latin typeface="+mn-lt"/>
                        <a:ea typeface="ＭＳ 明朝"/>
                        <a:cs typeface="Calibri (Body)"/>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marL="0" marR="0" algn="l">
                        <a:spcBef>
                          <a:spcPts val="0"/>
                        </a:spcBef>
                        <a:spcAft>
                          <a:spcPts val="0"/>
                        </a:spcAft>
                      </a:pPr>
                      <a:r>
                        <a:rPr lang="en-US" sz="1500">
                          <a:solidFill>
                            <a:srgbClr val="7F7F7F"/>
                          </a:solidFill>
                          <a:effectLst/>
                          <a:latin typeface="+mn-lt"/>
                          <a:ea typeface="Times New Roman"/>
                          <a:cs typeface="Calibri (Body)"/>
                        </a:rPr>
                        <a:t>3.41 (8.20)</a:t>
                      </a:r>
                      <a:endParaRPr lang="en-US" sz="1500">
                        <a:solidFill>
                          <a:srgbClr val="7F7F7F"/>
                        </a:solidFill>
                        <a:effectLst/>
                        <a:latin typeface="+mn-lt"/>
                        <a:ea typeface="ＭＳ 明朝"/>
                        <a:cs typeface="Calibri (Body)"/>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500" b="1">
                          <a:effectLst/>
                          <a:latin typeface="+mn-lt"/>
                          <a:ea typeface="Times New Roman"/>
                          <a:cs typeface="Calibri (Body)"/>
                        </a:rPr>
                        <a:t>.10</a:t>
                      </a:r>
                      <a:endParaRPr lang="en-US" sz="1500" b="1">
                        <a:effectLst/>
                        <a:latin typeface="+mn-lt"/>
                        <a:ea typeface="ＭＳ 明朝"/>
                        <a:cs typeface="Calibri (Body)"/>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2000" dirty="0">
                          <a:solidFill>
                            <a:srgbClr val="648C61"/>
                          </a:solidFill>
                          <a:effectLst/>
                        </a:rPr>
                        <a:t>✓</a:t>
                      </a:r>
                      <a:endParaRPr lang="en-US" sz="2000" dirty="0">
                        <a:solidFill>
                          <a:srgbClr val="648C61"/>
                        </a:solidFill>
                        <a:effectLst/>
                        <a:latin typeface="Times New Roman"/>
                        <a:ea typeface="ＭＳ 明朝"/>
                        <a:cs typeface="Times New Roman"/>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0005"/>
                  </a:ext>
                </a:extLst>
              </a:tr>
              <a:tr h="395243">
                <a:tc>
                  <a:txBody>
                    <a:bodyPr/>
                    <a:lstStyle/>
                    <a:p>
                      <a:pPr marL="160020" marR="0">
                        <a:spcBef>
                          <a:spcPts val="0"/>
                        </a:spcBef>
                        <a:spcAft>
                          <a:spcPts val="0"/>
                        </a:spcAft>
                      </a:pPr>
                      <a:r>
                        <a:rPr lang="en-US" sz="1500" b="1" dirty="0">
                          <a:effectLst/>
                          <a:latin typeface="+mn-lt"/>
                          <a:ea typeface="ＭＳ 明朝"/>
                          <a:cs typeface="Calibri (Body)"/>
                        </a:rPr>
                        <a:t>    Alcohol use</a:t>
                      </a: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marL="0" marR="0" algn="l">
                        <a:spcBef>
                          <a:spcPts val="0"/>
                        </a:spcBef>
                        <a:spcAft>
                          <a:spcPts val="0"/>
                        </a:spcAft>
                      </a:pPr>
                      <a:r>
                        <a:rPr lang="en-US" sz="1500" dirty="0">
                          <a:solidFill>
                            <a:srgbClr val="7F7F7F"/>
                          </a:solidFill>
                          <a:effectLst/>
                          <a:latin typeface="+mn-lt"/>
                          <a:ea typeface="Times New Roman"/>
                          <a:cs typeface="Calibri (Body)"/>
                        </a:rPr>
                        <a:t>16.90 (6.57)</a:t>
                      </a:r>
                      <a:endParaRPr lang="en-US" sz="1500" dirty="0">
                        <a:solidFill>
                          <a:srgbClr val="7F7F7F"/>
                        </a:solidFill>
                        <a:effectLst/>
                        <a:latin typeface="+mn-lt"/>
                        <a:ea typeface="ＭＳ 明朝"/>
                        <a:cs typeface="Calibri (Body)"/>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marL="0" marR="0" algn="l">
                        <a:spcBef>
                          <a:spcPts val="0"/>
                        </a:spcBef>
                        <a:spcAft>
                          <a:spcPts val="0"/>
                        </a:spcAft>
                      </a:pPr>
                      <a:r>
                        <a:rPr lang="en-US" sz="1500" dirty="0">
                          <a:solidFill>
                            <a:srgbClr val="7F7F7F"/>
                          </a:solidFill>
                          <a:effectLst/>
                          <a:latin typeface="+mn-lt"/>
                          <a:ea typeface="Times New Roman"/>
                          <a:cs typeface="Calibri (Body)"/>
                        </a:rPr>
                        <a:t>17.53 (8.77)</a:t>
                      </a:r>
                      <a:endParaRPr lang="en-US" sz="1500" dirty="0">
                        <a:solidFill>
                          <a:srgbClr val="7F7F7F"/>
                        </a:solidFill>
                        <a:effectLst/>
                        <a:latin typeface="+mn-lt"/>
                        <a:ea typeface="ＭＳ 明朝"/>
                        <a:cs typeface="Calibri (Body)"/>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500" b="1" dirty="0">
                          <a:effectLst/>
                          <a:latin typeface="+mn-lt"/>
                          <a:ea typeface="Times New Roman"/>
                          <a:cs typeface="Calibri (Body)"/>
                        </a:rPr>
                        <a:t>.08</a:t>
                      </a:r>
                      <a:endParaRPr lang="en-US" sz="1500" b="1" dirty="0">
                        <a:effectLst/>
                        <a:latin typeface="+mn-lt"/>
                        <a:ea typeface="ＭＳ 明朝"/>
                        <a:cs typeface="Calibri (Body)"/>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effectLst/>
                        </a:rPr>
                        <a:t>---</a:t>
                      </a:r>
                      <a:endParaRPr lang="en-US" sz="2000" dirty="0">
                        <a:solidFill>
                          <a:schemeClr val="tx1"/>
                        </a:solidFill>
                        <a:effectLst/>
                        <a:latin typeface="Optima"/>
                        <a:ea typeface="ＭＳ 明朝"/>
                        <a:cs typeface="Optima"/>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6"/>
                  </a:ext>
                </a:extLst>
              </a:tr>
              <a:tr h="395243">
                <a:tc gridSpan="5">
                  <a:txBody>
                    <a:bodyPr/>
                    <a:lstStyle/>
                    <a:p>
                      <a:pPr marL="160020" marR="0">
                        <a:spcBef>
                          <a:spcPts val="0"/>
                        </a:spcBef>
                        <a:spcAft>
                          <a:spcPts val="0"/>
                        </a:spcAft>
                      </a:pPr>
                      <a:r>
                        <a:rPr lang="en-US" sz="1500" b="0" i="1" dirty="0">
                          <a:solidFill>
                            <a:schemeClr val="accent1">
                              <a:lumMod val="50000"/>
                            </a:schemeClr>
                          </a:solidFill>
                          <a:effectLst/>
                          <a:latin typeface="Calibri body"/>
                          <a:ea typeface="ＭＳ 明朝"/>
                          <a:cs typeface="Calibri body"/>
                        </a:rPr>
                        <a:t>Sexual</a:t>
                      </a:r>
                      <a:r>
                        <a:rPr lang="en-US" sz="1500" b="0" i="1" baseline="0" dirty="0">
                          <a:solidFill>
                            <a:schemeClr val="accent1">
                              <a:lumMod val="50000"/>
                            </a:schemeClr>
                          </a:solidFill>
                          <a:effectLst/>
                          <a:latin typeface="Calibri body"/>
                          <a:ea typeface="ＭＳ 明朝"/>
                          <a:cs typeface="Calibri body"/>
                        </a:rPr>
                        <a:t> </a:t>
                      </a:r>
                      <a:r>
                        <a:rPr lang="en-US" sz="1500" b="0" i="1" dirty="0">
                          <a:solidFill>
                            <a:schemeClr val="accent1">
                              <a:lumMod val="50000"/>
                            </a:schemeClr>
                          </a:solidFill>
                          <a:effectLst/>
                          <a:latin typeface="Calibri body"/>
                          <a:ea typeface="ＭＳ 明朝"/>
                          <a:cs typeface="Calibri body"/>
                        </a:rPr>
                        <a:t>Health Outcomes</a:t>
                      </a: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lumMod val="85000"/>
                      </a:schemeClr>
                    </a:solidFill>
                  </a:tcPr>
                </a:tc>
                <a:tc hMerge="1">
                  <a:txBody>
                    <a:bodyPr/>
                    <a:lstStyle/>
                    <a:p>
                      <a:pPr marL="0" marR="0" algn="l">
                        <a:spcBef>
                          <a:spcPts val="0"/>
                        </a:spcBef>
                        <a:spcAft>
                          <a:spcPts val="0"/>
                        </a:spcAft>
                      </a:pPr>
                      <a:endParaRPr lang="en-US" sz="1500" dirty="0">
                        <a:effectLst/>
                        <a:latin typeface="Optima"/>
                        <a:ea typeface="ＭＳ 明朝"/>
                        <a:cs typeface="Optima"/>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pPr marL="0" marR="0" algn="l">
                        <a:spcBef>
                          <a:spcPts val="0"/>
                        </a:spcBef>
                        <a:spcAft>
                          <a:spcPts val="0"/>
                        </a:spcAft>
                      </a:pPr>
                      <a:endParaRPr lang="en-US" sz="1500" dirty="0">
                        <a:effectLst/>
                        <a:latin typeface="Optima"/>
                        <a:ea typeface="ＭＳ 明朝"/>
                        <a:cs typeface="Optima"/>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pPr marL="0" marR="0" algn="l">
                        <a:spcBef>
                          <a:spcPts val="0"/>
                        </a:spcBef>
                        <a:spcAft>
                          <a:spcPts val="0"/>
                        </a:spcAft>
                      </a:pPr>
                      <a:endParaRPr lang="en-US" sz="1500" dirty="0">
                        <a:effectLst/>
                        <a:latin typeface="Optima"/>
                        <a:ea typeface="ＭＳ 明朝"/>
                        <a:cs typeface="Optima"/>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pPr marL="0" marR="0" algn="ctr">
                        <a:spcBef>
                          <a:spcPts val="0"/>
                        </a:spcBef>
                        <a:spcAft>
                          <a:spcPts val="0"/>
                        </a:spcAft>
                      </a:pPr>
                      <a:endParaRPr lang="en-US" sz="2000" dirty="0">
                        <a:effectLst/>
                        <a:latin typeface="Times New Roman"/>
                        <a:ea typeface="ＭＳ 明朝"/>
                        <a:cs typeface="Times New Roman"/>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7"/>
                  </a:ext>
                </a:extLst>
              </a:tr>
              <a:tr h="395243">
                <a:tc>
                  <a:txBody>
                    <a:bodyPr/>
                    <a:lstStyle/>
                    <a:p>
                      <a:pPr marL="160020" marR="0">
                        <a:spcBef>
                          <a:spcPts val="0"/>
                        </a:spcBef>
                        <a:spcAft>
                          <a:spcPts val="0"/>
                        </a:spcAft>
                      </a:pPr>
                      <a:r>
                        <a:rPr lang="en-US" sz="1500" b="1" dirty="0">
                          <a:effectLst/>
                          <a:latin typeface="+mn-lt"/>
                          <a:ea typeface="ＭＳ 明朝"/>
                          <a:cs typeface="Times New Roman"/>
                        </a:rPr>
                        <a:t>    Condom use self-efficacy</a:t>
                      </a: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marL="0" marR="0" algn="l">
                        <a:spcBef>
                          <a:spcPts val="0"/>
                        </a:spcBef>
                        <a:spcAft>
                          <a:spcPts val="0"/>
                        </a:spcAft>
                      </a:pPr>
                      <a:r>
                        <a:rPr lang="en-US" sz="1500">
                          <a:solidFill>
                            <a:srgbClr val="7F7F7F"/>
                          </a:solidFill>
                          <a:effectLst/>
                          <a:latin typeface="+mn-lt"/>
                          <a:ea typeface="Times New Roman"/>
                          <a:cs typeface="Times New Roman"/>
                        </a:rPr>
                        <a:t>48.05 (16.33)</a:t>
                      </a:r>
                      <a:endParaRPr lang="en-US" sz="1500">
                        <a:solidFill>
                          <a:srgbClr val="7F7F7F"/>
                        </a:solidFill>
                        <a:effectLst/>
                        <a:latin typeface="+mn-lt"/>
                        <a:ea typeface="ＭＳ 明朝"/>
                        <a:cs typeface="Times New Roman"/>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marL="0" marR="0" algn="l">
                        <a:spcBef>
                          <a:spcPts val="0"/>
                        </a:spcBef>
                        <a:spcAft>
                          <a:spcPts val="0"/>
                        </a:spcAft>
                      </a:pPr>
                      <a:r>
                        <a:rPr lang="en-US" sz="1500">
                          <a:solidFill>
                            <a:srgbClr val="7F7F7F"/>
                          </a:solidFill>
                          <a:effectLst/>
                          <a:latin typeface="+mn-lt"/>
                          <a:ea typeface="Times New Roman"/>
                          <a:cs typeface="Times New Roman"/>
                        </a:rPr>
                        <a:t>49.24 (14.32)</a:t>
                      </a:r>
                      <a:endParaRPr lang="en-US" sz="1500">
                        <a:solidFill>
                          <a:srgbClr val="7F7F7F"/>
                        </a:solidFill>
                        <a:effectLst/>
                        <a:latin typeface="+mn-lt"/>
                        <a:ea typeface="ＭＳ 明朝"/>
                        <a:cs typeface="Times New Roman"/>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500" b="1" dirty="0">
                          <a:effectLst/>
                          <a:latin typeface="+mn-lt"/>
                          <a:ea typeface="Times New Roman"/>
                          <a:cs typeface="Capitals"/>
                        </a:rPr>
                        <a:t>.08</a:t>
                      </a:r>
                      <a:endParaRPr lang="en-US" sz="1500" b="1" dirty="0">
                        <a:effectLst/>
                        <a:latin typeface="+mn-lt"/>
                        <a:ea typeface="ＭＳ 明朝"/>
                        <a:cs typeface="Times New Roman"/>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2000" dirty="0">
                          <a:solidFill>
                            <a:srgbClr val="648C61"/>
                          </a:solidFill>
                          <a:effectLst/>
                        </a:rPr>
                        <a:t>✓</a:t>
                      </a:r>
                      <a:endParaRPr lang="en-US" sz="2000" dirty="0">
                        <a:solidFill>
                          <a:srgbClr val="648C61"/>
                        </a:solidFill>
                        <a:effectLst/>
                        <a:latin typeface="Times New Roman"/>
                        <a:ea typeface="ＭＳ 明朝"/>
                        <a:cs typeface="Times New Roman"/>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E9EFE8"/>
                    </a:solidFill>
                  </a:tcPr>
                </a:tc>
                <a:extLst>
                  <a:ext uri="{0D108BD9-81ED-4DB2-BD59-A6C34878D82A}">
                    <a16:rowId xmlns:a16="http://schemas.microsoft.com/office/drawing/2014/main" val="10008"/>
                  </a:ext>
                </a:extLst>
              </a:tr>
              <a:tr h="395243">
                <a:tc>
                  <a:txBody>
                    <a:bodyPr/>
                    <a:lstStyle/>
                    <a:p>
                      <a:pPr marL="160020" marR="0">
                        <a:spcBef>
                          <a:spcPts val="0"/>
                        </a:spcBef>
                        <a:spcAft>
                          <a:spcPts val="0"/>
                        </a:spcAft>
                      </a:pPr>
                      <a:r>
                        <a:rPr lang="en-US" sz="1500" b="1" dirty="0">
                          <a:effectLst/>
                          <a:latin typeface="+mn-lt"/>
                          <a:ea typeface="ＭＳ 明朝"/>
                          <a:cs typeface="Times New Roman"/>
                        </a:rPr>
                        <a:t>    Sexual compulsivity</a:t>
                      </a: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marL="0" marR="0" algn="l">
                        <a:spcBef>
                          <a:spcPts val="0"/>
                        </a:spcBef>
                        <a:spcAft>
                          <a:spcPts val="0"/>
                        </a:spcAft>
                      </a:pPr>
                      <a:r>
                        <a:rPr lang="en-US" sz="1500">
                          <a:solidFill>
                            <a:srgbClr val="7F7F7F"/>
                          </a:solidFill>
                          <a:effectLst/>
                          <a:latin typeface="+mn-lt"/>
                          <a:ea typeface="Times New Roman"/>
                          <a:cs typeface="Times New Roman"/>
                        </a:rPr>
                        <a:t>18.38 (7.11)</a:t>
                      </a:r>
                      <a:endParaRPr lang="en-US" sz="1500">
                        <a:solidFill>
                          <a:srgbClr val="7F7F7F"/>
                        </a:solidFill>
                        <a:effectLst/>
                        <a:latin typeface="+mn-lt"/>
                        <a:ea typeface="ＭＳ 明朝"/>
                        <a:cs typeface="Times New Roman"/>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marL="0" marR="0" algn="l">
                        <a:spcBef>
                          <a:spcPts val="0"/>
                        </a:spcBef>
                        <a:spcAft>
                          <a:spcPts val="0"/>
                        </a:spcAft>
                      </a:pPr>
                      <a:r>
                        <a:rPr lang="en-US" sz="1500">
                          <a:solidFill>
                            <a:srgbClr val="7F7F7F"/>
                          </a:solidFill>
                          <a:effectLst/>
                          <a:latin typeface="+mn-lt"/>
                          <a:ea typeface="Times New Roman"/>
                          <a:cs typeface="Times New Roman"/>
                        </a:rPr>
                        <a:t>18.18 (8.89)</a:t>
                      </a:r>
                      <a:endParaRPr lang="en-US" sz="1500">
                        <a:solidFill>
                          <a:srgbClr val="7F7F7F"/>
                        </a:solidFill>
                        <a:effectLst/>
                        <a:latin typeface="+mn-lt"/>
                        <a:ea typeface="ＭＳ 明朝"/>
                        <a:cs typeface="Times New Roman"/>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500" b="1" dirty="0">
                          <a:effectLst/>
                          <a:latin typeface="+mn-lt"/>
                          <a:ea typeface="Times New Roman"/>
                          <a:cs typeface="Capitals"/>
                        </a:rPr>
                        <a:t>.03</a:t>
                      </a:r>
                      <a:endParaRPr lang="en-US" sz="1500" b="1" dirty="0">
                        <a:effectLst/>
                        <a:latin typeface="+mn-lt"/>
                        <a:ea typeface="ＭＳ 明朝"/>
                        <a:cs typeface="Times New Roman"/>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2000" dirty="0">
                          <a:solidFill>
                            <a:srgbClr val="648C61"/>
                          </a:solidFill>
                          <a:effectLst/>
                        </a:rPr>
                        <a:t>✓</a:t>
                      </a:r>
                      <a:endParaRPr lang="en-US" sz="2000" dirty="0">
                        <a:solidFill>
                          <a:srgbClr val="648C61"/>
                        </a:solidFill>
                        <a:effectLst/>
                        <a:latin typeface="Times New Roman"/>
                        <a:ea typeface="ＭＳ 明朝"/>
                        <a:cs typeface="Times New Roman"/>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E9EFE8"/>
                    </a:solidFill>
                  </a:tcPr>
                </a:tc>
                <a:extLst>
                  <a:ext uri="{0D108BD9-81ED-4DB2-BD59-A6C34878D82A}">
                    <a16:rowId xmlns:a16="http://schemas.microsoft.com/office/drawing/2014/main" val="10009"/>
                  </a:ext>
                </a:extLst>
              </a:tr>
              <a:tr h="395243">
                <a:tc>
                  <a:txBody>
                    <a:bodyPr/>
                    <a:lstStyle/>
                    <a:p>
                      <a:pPr marL="160020" marR="0">
                        <a:spcBef>
                          <a:spcPts val="0"/>
                        </a:spcBef>
                        <a:spcAft>
                          <a:spcPts val="0"/>
                        </a:spcAft>
                      </a:pPr>
                      <a:r>
                        <a:rPr lang="en-US" sz="1500" b="1" dirty="0">
                          <a:effectLst/>
                          <a:latin typeface="+mn-lt"/>
                          <a:ea typeface="ＭＳ 明朝"/>
                          <a:cs typeface="Times New Roman"/>
                        </a:rPr>
                        <a:t>    Recent </a:t>
                      </a:r>
                      <a:r>
                        <a:rPr lang="en-US" sz="1500" b="1" dirty="0" err="1">
                          <a:effectLst/>
                          <a:latin typeface="+mn-lt"/>
                          <a:ea typeface="ＭＳ 明朝"/>
                          <a:cs typeface="Times New Roman"/>
                        </a:rPr>
                        <a:t>PrEP</a:t>
                      </a:r>
                      <a:r>
                        <a:rPr lang="en-US" sz="1500" b="1" dirty="0">
                          <a:effectLst/>
                          <a:latin typeface="+mn-lt"/>
                          <a:ea typeface="ＭＳ 明朝"/>
                          <a:cs typeface="Times New Roman"/>
                        </a:rPr>
                        <a:t> use </a:t>
                      </a: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marL="0" marR="0" algn="l">
                        <a:spcBef>
                          <a:spcPts val="0"/>
                        </a:spcBef>
                        <a:spcAft>
                          <a:spcPts val="0"/>
                        </a:spcAft>
                      </a:pPr>
                      <a:r>
                        <a:rPr lang="en-US" sz="1500" dirty="0">
                          <a:solidFill>
                            <a:srgbClr val="7F7F7F"/>
                          </a:solidFill>
                          <a:effectLst/>
                          <a:latin typeface="+mn-lt"/>
                          <a:ea typeface="ＭＳ 明朝"/>
                          <a:cs typeface="Times New Roman"/>
                        </a:rPr>
                        <a:t>0.31 (0.48)</a:t>
                      </a: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marL="0" marR="0" algn="l">
                        <a:spcBef>
                          <a:spcPts val="0"/>
                        </a:spcBef>
                        <a:spcAft>
                          <a:spcPts val="0"/>
                        </a:spcAft>
                      </a:pPr>
                      <a:r>
                        <a:rPr lang="en-US" sz="1500" dirty="0">
                          <a:solidFill>
                            <a:srgbClr val="7F7F7F"/>
                          </a:solidFill>
                          <a:effectLst/>
                          <a:latin typeface="+mn-lt"/>
                          <a:ea typeface="Times New Roman"/>
                          <a:cs typeface="Times New Roman"/>
                        </a:rPr>
                        <a:t>0.33 (0.49)</a:t>
                      </a:r>
                      <a:endParaRPr lang="en-US" sz="1500" dirty="0">
                        <a:solidFill>
                          <a:srgbClr val="7F7F7F"/>
                        </a:solidFill>
                        <a:effectLst/>
                        <a:latin typeface="+mn-lt"/>
                        <a:ea typeface="ＭＳ 明朝"/>
                        <a:cs typeface="Times New Roman"/>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500" b="1" dirty="0">
                          <a:effectLst/>
                          <a:latin typeface="+mn-lt"/>
                          <a:ea typeface="ＭＳ 明朝"/>
                          <a:cs typeface="Times New Roman"/>
                        </a:rPr>
                        <a:t>.04</a:t>
                      </a: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2000" dirty="0">
                          <a:solidFill>
                            <a:srgbClr val="648C61"/>
                          </a:solidFill>
                          <a:effectLst/>
                        </a:rPr>
                        <a:t>✓</a:t>
                      </a:r>
                      <a:endParaRPr lang="en-US" sz="2000" dirty="0">
                        <a:solidFill>
                          <a:srgbClr val="648C61"/>
                        </a:solidFill>
                        <a:effectLst/>
                        <a:latin typeface="Times New Roman"/>
                        <a:ea typeface="ＭＳ 明朝"/>
                        <a:cs typeface="Times New Roman"/>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E9EFE8"/>
                    </a:solidFill>
                  </a:tcPr>
                </a:tc>
                <a:extLst>
                  <a:ext uri="{0D108BD9-81ED-4DB2-BD59-A6C34878D82A}">
                    <a16:rowId xmlns:a16="http://schemas.microsoft.com/office/drawing/2014/main" val="10010"/>
                  </a:ext>
                </a:extLst>
              </a:tr>
              <a:tr h="395243">
                <a:tc>
                  <a:txBody>
                    <a:bodyPr/>
                    <a:lstStyle/>
                    <a:p>
                      <a:pPr marL="160020" marR="0">
                        <a:spcBef>
                          <a:spcPts val="0"/>
                        </a:spcBef>
                        <a:spcAft>
                          <a:spcPts val="0"/>
                        </a:spcAft>
                      </a:pPr>
                      <a:r>
                        <a:rPr lang="en-US" sz="1500" b="1" dirty="0">
                          <a:effectLst/>
                          <a:latin typeface="+mn-lt"/>
                          <a:ea typeface="ＭＳ 明朝"/>
                          <a:cs typeface="Times New Roman"/>
                        </a:rPr>
                        <a:t>    Recent HIV risk acts (baseline risk group)</a:t>
                      </a: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marL="0" marR="0" algn="l">
                        <a:spcBef>
                          <a:spcPts val="0"/>
                        </a:spcBef>
                        <a:spcAft>
                          <a:spcPts val="0"/>
                        </a:spcAft>
                      </a:pPr>
                      <a:r>
                        <a:rPr lang="en-US" sz="1500" dirty="0">
                          <a:solidFill>
                            <a:srgbClr val="7F7F7F"/>
                          </a:solidFill>
                          <a:effectLst/>
                          <a:latin typeface="+mn-lt"/>
                          <a:ea typeface="Times New Roman"/>
                          <a:cs typeface="Times New Roman"/>
                        </a:rPr>
                        <a:t>13.67 (15.24)</a:t>
                      </a:r>
                      <a:endParaRPr lang="en-US" sz="1500" dirty="0">
                        <a:solidFill>
                          <a:srgbClr val="7F7F7F"/>
                        </a:solidFill>
                        <a:effectLst/>
                        <a:latin typeface="+mn-lt"/>
                        <a:ea typeface="ＭＳ 明朝"/>
                        <a:cs typeface="Times New Roman"/>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marL="0" marR="0" algn="l">
                        <a:spcBef>
                          <a:spcPts val="0"/>
                        </a:spcBef>
                        <a:spcAft>
                          <a:spcPts val="0"/>
                        </a:spcAft>
                      </a:pPr>
                      <a:r>
                        <a:rPr lang="en-US" sz="1500" dirty="0">
                          <a:solidFill>
                            <a:srgbClr val="7F7F7F"/>
                          </a:solidFill>
                          <a:effectLst/>
                          <a:latin typeface="+mn-lt"/>
                          <a:ea typeface="Times New Roman"/>
                          <a:cs typeface="Times New Roman"/>
                        </a:rPr>
                        <a:t>12.67 (11.84)</a:t>
                      </a:r>
                      <a:endParaRPr lang="en-US" sz="1500" dirty="0">
                        <a:solidFill>
                          <a:srgbClr val="7F7F7F"/>
                        </a:solidFill>
                        <a:effectLst/>
                        <a:latin typeface="+mn-lt"/>
                        <a:ea typeface="ＭＳ 明朝"/>
                        <a:cs typeface="Times New Roman"/>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500" b="1" dirty="0">
                          <a:effectLst/>
                          <a:latin typeface="+mn-lt"/>
                          <a:ea typeface="Times New Roman"/>
                          <a:cs typeface="Times New Roman"/>
                        </a:rPr>
                        <a:t>.07</a:t>
                      </a:r>
                      <a:endParaRPr lang="en-US" sz="1500" b="1" dirty="0">
                        <a:effectLst/>
                        <a:latin typeface="+mn-lt"/>
                        <a:ea typeface="ＭＳ 明朝"/>
                        <a:cs typeface="Times New Roman"/>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2000" dirty="0">
                          <a:solidFill>
                            <a:srgbClr val="648C61"/>
                          </a:solidFill>
                          <a:effectLst/>
                        </a:rPr>
                        <a:t>✓</a:t>
                      </a:r>
                      <a:endParaRPr lang="en-US" sz="2000" dirty="0">
                        <a:solidFill>
                          <a:srgbClr val="648C61"/>
                        </a:solidFill>
                        <a:effectLst/>
                        <a:latin typeface="Times New Roman"/>
                        <a:ea typeface="ＭＳ 明朝"/>
                        <a:cs typeface="Times New Roman"/>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E9EFE8"/>
                    </a:solid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284548996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Diagram&#10;&#10;Description automatically generated">
            <a:extLst>
              <a:ext uri="{FF2B5EF4-FFF2-40B4-BE49-F238E27FC236}">
                <a16:creationId xmlns:a16="http://schemas.microsoft.com/office/drawing/2014/main" id="{73E19C9D-D77F-15BB-67AB-470217C3B59D}"/>
              </a:ext>
            </a:extLst>
          </p:cNvPr>
          <p:cNvPicPr>
            <a:picLocks noChangeAspect="1"/>
          </p:cNvPicPr>
          <p:nvPr/>
        </p:nvPicPr>
        <p:blipFill>
          <a:blip r:embed="rId3"/>
          <a:stretch>
            <a:fillRect/>
          </a:stretch>
        </p:blipFill>
        <p:spPr>
          <a:xfrm>
            <a:off x="487697" y="1650111"/>
            <a:ext cx="8210256" cy="4857901"/>
          </a:xfrm>
          <a:prstGeom prst="rect">
            <a:avLst/>
          </a:prstGeom>
        </p:spPr>
      </p:pic>
      <p:sp>
        <p:nvSpPr>
          <p:cNvPr id="8" name="Frame 7">
            <a:extLst>
              <a:ext uri="{FF2B5EF4-FFF2-40B4-BE49-F238E27FC236}">
                <a16:creationId xmlns:a16="http://schemas.microsoft.com/office/drawing/2014/main" id="{21E7B9E6-3928-B7C6-BA7E-500F2B64FD62}"/>
              </a:ext>
            </a:extLst>
          </p:cNvPr>
          <p:cNvSpPr/>
          <p:nvPr/>
        </p:nvSpPr>
        <p:spPr>
          <a:xfrm>
            <a:off x="644577" y="3837481"/>
            <a:ext cx="2262071" cy="2496411"/>
          </a:xfrm>
          <a:prstGeom prst="frame">
            <a:avLst>
              <a:gd name="adj1" fmla="val 2833"/>
            </a:avLst>
          </a:prstGeom>
          <a:solidFill>
            <a:srgbClr val="2C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highlight>
                <a:srgbClr val="00FFFF"/>
              </a:highlight>
              <a:uLnTx/>
              <a:uFillTx/>
              <a:latin typeface="Calibri"/>
              <a:ea typeface="+mn-ea"/>
              <a:cs typeface="+mn-cs"/>
            </a:endParaRPr>
          </a:p>
        </p:txBody>
      </p:sp>
      <p:sp>
        <p:nvSpPr>
          <p:cNvPr id="9" name="Frame 8">
            <a:extLst>
              <a:ext uri="{FF2B5EF4-FFF2-40B4-BE49-F238E27FC236}">
                <a16:creationId xmlns:a16="http://schemas.microsoft.com/office/drawing/2014/main" id="{25247D54-FDF6-3EB4-CCC2-4A5A68A3AD16}"/>
              </a:ext>
            </a:extLst>
          </p:cNvPr>
          <p:cNvSpPr/>
          <p:nvPr/>
        </p:nvSpPr>
        <p:spPr>
          <a:xfrm>
            <a:off x="3327816" y="5021705"/>
            <a:ext cx="2923338" cy="1302097"/>
          </a:xfrm>
          <a:prstGeom prst="frame">
            <a:avLst>
              <a:gd name="adj1" fmla="val 4018"/>
            </a:avLst>
          </a:prstGeom>
          <a:solidFill>
            <a:srgbClr val="2C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highlight>
                <a:srgbClr val="00FFFF"/>
              </a:highlight>
              <a:uLnTx/>
              <a:uFillTx/>
              <a:latin typeface="Calibri"/>
              <a:ea typeface="+mn-ea"/>
              <a:cs typeface="+mn-cs"/>
            </a:endParaRPr>
          </a:p>
        </p:txBody>
      </p:sp>
      <p:sp>
        <p:nvSpPr>
          <p:cNvPr id="10" name="TextBox 9">
            <a:extLst>
              <a:ext uri="{FF2B5EF4-FFF2-40B4-BE49-F238E27FC236}">
                <a16:creationId xmlns:a16="http://schemas.microsoft.com/office/drawing/2014/main" id="{830BA208-E021-158F-CAD7-EB63F19E8895}"/>
              </a:ext>
            </a:extLst>
          </p:cNvPr>
          <p:cNvSpPr txBox="1"/>
          <p:nvPr/>
        </p:nvSpPr>
        <p:spPr>
          <a:xfrm>
            <a:off x="7081026" y="1138067"/>
            <a:ext cx="2754351" cy="3231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white"/>
                </a:solidFill>
                <a:effectLst/>
                <a:uLnTx/>
                <a:uFillTx/>
                <a:latin typeface="Calibri"/>
                <a:ea typeface="+mn-ea"/>
                <a:cs typeface="+mn-cs"/>
              </a:rPr>
              <a:t>(Jackson et al., 2022)</a:t>
            </a:r>
          </a:p>
        </p:txBody>
      </p:sp>
      <p:sp>
        <p:nvSpPr>
          <p:cNvPr id="11" name="TextBox 10">
            <a:extLst>
              <a:ext uri="{FF2B5EF4-FFF2-40B4-BE49-F238E27FC236}">
                <a16:creationId xmlns:a16="http://schemas.microsoft.com/office/drawing/2014/main" id="{639E8DA9-6D14-AFE3-47FA-EAB3FAE5649F}"/>
              </a:ext>
            </a:extLst>
          </p:cNvPr>
          <p:cNvSpPr txBox="1"/>
          <p:nvPr/>
        </p:nvSpPr>
        <p:spPr>
          <a:xfrm>
            <a:off x="385735" y="374632"/>
            <a:ext cx="8312218" cy="116955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5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Theoretical Model of Intersectional Stigma Related Stress among GBM of color</a:t>
            </a:r>
          </a:p>
        </p:txBody>
      </p:sp>
      <p:pic>
        <p:nvPicPr>
          <p:cNvPr id="2" name="Picture 1" descr="A screenshot of a computer&#10;&#10;Description automatically generated with medium confidence">
            <a:extLst>
              <a:ext uri="{FF2B5EF4-FFF2-40B4-BE49-F238E27FC236}">
                <a16:creationId xmlns:a16="http://schemas.microsoft.com/office/drawing/2014/main" id="{757D21AE-4328-C160-A227-591BE1FED4BA}"/>
              </a:ext>
            </a:extLst>
          </p:cNvPr>
          <p:cNvPicPr>
            <a:picLocks noChangeAspect="1"/>
          </p:cNvPicPr>
          <p:nvPr/>
        </p:nvPicPr>
        <p:blipFill>
          <a:blip r:embed="rId4"/>
          <a:stretch>
            <a:fillRect/>
          </a:stretch>
        </p:blipFill>
        <p:spPr>
          <a:xfrm>
            <a:off x="487697" y="201187"/>
            <a:ext cx="8312218" cy="9768998"/>
          </a:xfrm>
          <a:prstGeom prst="rect">
            <a:avLst/>
          </a:prstGeom>
        </p:spPr>
      </p:pic>
    </p:spTree>
    <p:extLst>
      <p:ext uri="{BB962C8B-B14F-4D97-AF65-F5344CB8AC3E}">
        <p14:creationId xmlns:p14="http://schemas.microsoft.com/office/powerpoint/2010/main" val="256654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1000"/>
                                        <p:tgtEl>
                                          <p:spTgt spid="2"/>
                                        </p:tgtEl>
                                        <p:attrNameLst>
                                          <p:attrName>ppt_x</p:attrName>
                                        </p:attrNameLst>
                                      </p:cBhvr>
                                      <p:tavLst>
                                        <p:tav tm="0">
                                          <p:val>
                                            <p:strVal val="ppt_x"/>
                                          </p:val>
                                        </p:tav>
                                        <p:tav tm="100000">
                                          <p:val>
                                            <p:strVal val="ppt_x"/>
                                          </p:val>
                                        </p:tav>
                                      </p:tavLst>
                                    </p:anim>
                                    <p:anim calcmode="lin" valueType="num">
                                      <p:cBhvr additive="base">
                                        <p:cTn id="7" dur="1000"/>
                                        <p:tgtEl>
                                          <p:spTgt spid="2"/>
                                        </p:tgtEl>
                                        <p:attrNameLst>
                                          <p:attrName>ppt_y</p:attrName>
                                        </p:attrNameLst>
                                      </p:cBhvr>
                                      <p:tavLst>
                                        <p:tav tm="0">
                                          <p:val>
                                            <p:strVal val="ppt_y"/>
                                          </p:val>
                                        </p:tav>
                                        <p:tav tm="100000">
                                          <p:val>
                                            <p:strVal val="1+ppt_h/2"/>
                                          </p:val>
                                        </p:tav>
                                      </p:tavLst>
                                    </p:anim>
                                    <p:set>
                                      <p:cBhvr>
                                        <p:cTn id="8" dur="1" fill="hold">
                                          <p:stCondLst>
                                            <p:cond delay="999"/>
                                          </p:stCondLst>
                                        </p:cTn>
                                        <p:tgtEl>
                                          <p:spTgt spid="2"/>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20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map of the united states&#10;&#10;Description automatically generated">
            <a:extLst>
              <a:ext uri="{FF2B5EF4-FFF2-40B4-BE49-F238E27FC236}">
                <a16:creationId xmlns:a16="http://schemas.microsoft.com/office/drawing/2014/main" id="{1D810BEA-02BE-548B-8BB4-D7B88AD31DD4}"/>
              </a:ext>
            </a:extLst>
          </p:cNvPr>
          <p:cNvPicPr>
            <a:picLocks noChangeAspect="1"/>
          </p:cNvPicPr>
          <p:nvPr/>
        </p:nvPicPr>
        <p:blipFill rotWithShape="1">
          <a:blip r:embed="rId3"/>
          <a:srcRect b="6542"/>
          <a:stretch/>
        </p:blipFill>
        <p:spPr>
          <a:xfrm>
            <a:off x="20" y="10"/>
            <a:ext cx="9143980" cy="6857990"/>
          </a:xfrm>
          <a:prstGeom prst="rect">
            <a:avLst/>
          </a:prstGeom>
          <a:noFill/>
        </p:spPr>
      </p:pic>
      <p:pic>
        <p:nvPicPr>
          <p:cNvPr id="2" name="Picture 1" descr="A picture containing text, screenshot, font, letter&#10;&#10;Description automatically generated">
            <a:extLst>
              <a:ext uri="{FF2B5EF4-FFF2-40B4-BE49-F238E27FC236}">
                <a16:creationId xmlns:a16="http://schemas.microsoft.com/office/drawing/2014/main" id="{E756154B-CFC2-D4E0-E3C1-8C3E3DA7674D}"/>
              </a:ext>
            </a:extLst>
          </p:cNvPr>
          <p:cNvPicPr>
            <a:picLocks noChangeAspect="1"/>
          </p:cNvPicPr>
          <p:nvPr/>
        </p:nvPicPr>
        <p:blipFill>
          <a:blip r:embed="rId4"/>
          <a:stretch>
            <a:fillRect/>
          </a:stretch>
        </p:blipFill>
        <p:spPr>
          <a:xfrm>
            <a:off x="180729" y="147263"/>
            <a:ext cx="8782542" cy="7619350"/>
          </a:xfrm>
          <a:prstGeom prst="rect">
            <a:avLst/>
          </a:prstGeom>
        </p:spPr>
      </p:pic>
    </p:spTree>
    <p:extLst>
      <p:ext uri="{BB962C8B-B14F-4D97-AF65-F5344CB8AC3E}">
        <p14:creationId xmlns:p14="http://schemas.microsoft.com/office/powerpoint/2010/main" val="4010577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500"/>
                                        <p:tgtEl>
                                          <p:spTgt spid="2"/>
                                        </p:tgtEl>
                                        <p:attrNameLst>
                                          <p:attrName>ppt_x</p:attrName>
                                        </p:attrNameLst>
                                      </p:cBhvr>
                                      <p:tavLst>
                                        <p:tav tm="0">
                                          <p:val>
                                            <p:strVal val="ppt_x"/>
                                          </p:val>
                                        </p:tav>
                                        <p:tav tm="100000">
                                          <p:val>
                                            <p:strVal val="ppt_x"/>
                                          </p:val>
                                        </p:tav>
                                      </p:tavLst>
                                    </p:anim>
                                    <p:anim calcmode="lin" valueType="num">
                                      <p:cBhvr additive="base">
                                        <p:cTn id="7" dur="500"/>
                                        <p:tgtEl>
                                          <p:spTgt spid="2"/>
                                        </p:tgtEl>
                                        <p:attrNameLst>
                                          <p:attrName>ppt_y</p:attrName>
                                        </p:attrNameLst>
                                      </p:cBhvr>
                                      <p:tavLst>
                                        <p:tav tm="0">
                                          <p:val>
                                            <p:strVal val="ppt_y"/>
                                          </p:val>
                                        </p:tav>
                                        <p:tav tm="100000">
                                          <p:val>
                                            <p:strVal val="1+ppt_h/2"/>
                                          </p:val>
                                        </p:tav>
                                      </p:tavLst>
                                    </p:anim>
                                    <p:set>
                                      <p:cBhvr>
                                        <p:cTn id="8"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1600200"/>
            <a:ext cx="4404733" cy="4800600"/>
          </a:xfrm>
        </p:spPr>
        <p:txBody>
          <a:bodyPr>
            <a:normAutofit fontScale="70000" lnSpcReduction="20000"/>
          </a:bodyPr>
          <a:lstStyle/>
          <a:p>
            <a:pPr>
              <a:buFont typeface="Wingdings" charset="2"/>
              <a:buChar char="Ø"/>
            </a:pPr>
            <a:r>
              <a:rPr lang="en-US" sz="2700" b="1" i="1" dirty="0">
                <a:solidFill>
                  <a:schemeClr val="accent1"/>
                </a:solidFill>
              </a:rPr>
              <a:t> </a:t>
            </a:r>
            <a:r>
              <a:rPr lang="en-US" sz="2700" b="1" i="1" u="sng" dirty="0">
                <a:solidFill>
                  <a:schemeClr val="accent1"/>
                </a:solidFill>
              </a:rPr>
              <a:t>Aim 1</a:t>
            </a:r>
            <a:r>
              <a:rPr lang="en-US" sz="2700" b="1" i="1" dirty="0">
                <a:solidFill>
                  <a:schemeClr val="accent1"/>
                </a:solidFill>
              </a:rPr>
              <a:t>. </a:t>
            </a:r>
            <a:r>
              <a:rPr lang="en-US" sz="2700" dirty="0"/>
              <a:t>Examine </a:t>
            </a:r>
            <a:r>
              <a:rPr lang="en-US" sz="2700" b="1" dirty="0"/>
              <a:t>structural racism, structural homophobia, and their intersection </a:t>
            </a:r>
            <a:r>
              <a:rPr lang="en-US" sz="2700" dirty="0"/>
              <a:t>as drivers of mental health and HIV risk among Black and Latino gay and bisexual men (GBM). </a:t>
            </a:r>
          </a:p>
          <a:p>
            <a:pPr>
              <a:buFont typeface="Wingdings" charset="2"/>
              <a:buChar char="Ø"/>
            </a:pPr>
            <a:endParaRPr lang="en-US" sz="2800" dirty="0"/>
          </a:p>
          <a:p>
            <a:pPr>
              <a:buFont typeface="Wingdings" charset="2"/>
              <a:buChar char="Ø"/>
            </a:pPr>
            <a:r>
              <a:rPr lang="en-US" sz="2700" b="1" i="1" dirty="0">
                <a:solidFill>
                  <a:srgbClr val="D2533C"/>
                </a:solidFill>
              </a:rPr>
              <a:t> </a:t>
            </a:r>
            <a:r>
              <a:rPr lang="en-US" sz="2700" b="1" i="1" u="sng" dirty="0">
                <a:solidFill>
                  <a:srgbClr val="D2533C"/>
                </a:solidFill>
              </a:rPr>
              <a:t>Aim 2</a:t>
            </a:r>
            <a:r>
              <a:rPr lang="en-US" sz="2700" b="1" i="1" dirty="0">
                <a:solidFill>
                  <a:srgbClr val="D2533C"/>
                </a:solidFill>
              </a:rPr>
              <a:t>. </a:t>
            </a:r>
            <a:r>
              <a:rPr lang="en-US" sz="2700" dirty="0"/>
              <a:t>Execute a </a:t>
            </a:r>
            <a:r>
              <a:rPr lang="en-US" sz="2700" b="1" dirty="0"/>
              <a:t>community-engaged adaptation </a:t>
            </a:r>
            <a:r>
              <a:rPr lang="en-US" sz="2700" dirty="0"/>
              <a:t>of an existing EBI (ESTEEM) to increase its cultural and geographic relevance to Southern Black and Latinx GBM. </a:t>
            </a:r>
          </a:p>
          <a:p>
            <a:pPr marL="0" indent="0">
              <a:buNone/>
            </a:pPr>
            <a:endParaRPr lang="en-US" sz="2800" dirty="0"/>
          </a:p>
          <a:p>
            <a:pPr>
              <a:buFont typeface="Wingdings" charset="2"/>
              <a:buChar char="Ø"/>
            </a:pPr>
            <a:r>
              <a:rPr lang="en-US" sz="2700" b="1" i="1" dirty="0">
                <a:solidFill>
                  <a:srgbClr val="D2533C"/>
                </a:solidFill>
              </a:rPr>
              <a:t> </a:t>
            </a:r>
            <a:r>
              <a:rPr lang="en-US" sz="2700" b="1" i="1" u="sng" dirty="0">
                <a:solidFill>
                  <a:srgbClr val="D2533C"/>
                </a:solidFill>
              </a:rPr>
              <a:t>Aim 3</a:t>
            </a:r>
            <a:r>
              <a:rPr lang="en-US" sz="2700" b="1" i="1" dirty="0">
                <a:solidFill>
                  <a:srgbClr val="D2533C"/>
                </a:solidFill>
              </a:rPr>
              <a:t>. </a:t>
            </a:r>
            <a:r>
              <a:rPr lang="en-US" sz="2700" dirty="0"/>
              <a:t>Conduct an </a:t>
            </a:r>
            <a:r>
              <a:rPr lang="en-US" sz="2700" b="1" dirty="0"/>
              <a:t>open trail pilot</a:t>
            </a:r>
            <a:r>
              <a:rPr lang="en-US" sz="2700" dirty="0"/>
              <a:t> of an intersectional, culturally-responsive health intervention for young Southern Black and Latinx GBM (</a:t>
            </a:r>
            <a:r>
              <a:rPr lang="en-US" sz="2700" i="1" dirty="0"/>
              <a:t>n</a:t>
            </a:r>
            <a:r>
              <a:rPr lang="en-US" sz="2700" dirty="0"/>
              <a:t> = 30; across two cohorts).</a:t>
            </a:r>
          </a:p>
          <a:p>
            <a:pPr marL="0" indent="0">
              <a:buNone/>
            </a:pPr>
            <a:endParaRPr lang="en-US" sz="2800" dirty="0"/>
          </a:p>
        </p:txBody>
      </p:sp>
      <p:sp>
        <p:nvSpPr>
          <p:cNvPr id="19" name="Title 1"/>
          <p:cNvSpPr>
            <a:spLocks noGrp="1"/>
          </p:cNvSpPr>
          <p:nvPr>
            <p:ph type="title"/>
          </p:nvPr>
        </p:nvSpPr>
        <p:spPr>
          <a:xfrm>
            <a:off x="457200" y="274638"/>
            <a:ext cx="7620000" cy="1143000"/>
          </a:xfrm>
        </p:spPr>
        <p:txBody>
          <a:bodyPr>
            <a:normAutofit/>
          </a:bodyPr>
          <a:lstStyle/>
          <a:p>
            <a:pPr algn="l"/>
            <a:r>
              <a:rPr lang="en-US" sz="4500" spc="-100" dirty="0">
                <a:solidFill>
                  <a:schemeClr val="accent5">
                    <a:lumMod val="40000"/>
                    <a:lumOff val="60000"/>
                  </a:schemeClr>
                </a:solidFill>
                <a:ea typeface="+mj-ea"/>
                <a:cs typeface="Calibri"/>
              </a:rPr>
              <a:t>Research Aims</a:t>
            </a:r>
            <a:endParaRPr lang="en-US" sz="4500" dirty="0">
              <a:solidFill>
                <a:schemeClr val="accent5">
                  <a:lumMod val="40000"/>
                  <a:lumOff val="60000"/>
                </a:schemeClr>
              </a:solidFill>
              <a:latin typeface="Calibri"/>
              <a:cs typeface="Calibri"/>
            </a:endParaRPr>
          </a:p>
        </p:txBody>
      </p:sp>
      <p:pic>
        <p:nvPicPr>
          <p:cNvPr id="4" name="Picture 3" descr="Diagram&#10;&#10;Description automatically generated">
            <a:extLst>
              <a:ext uri="{FF2B5EF4-FFF2-40B4-BE49-F238E27FC236}">
                <a16:creationId xmlns:a16="http://schemas.microsoft.com/office/drawing/2014/main" id="{E287A3EC-A21E-01F2-863B-15E173F7B53D}"/>
              </a:ext>
            </a:extLst>
          </p:cNvPr>
          <p:cNvPicPr>
            <a:picLocks noChangeAspect="1"/>
          </p:cNvPicPr>
          <p:nvPr/>
        </p:nvPicPr>
        <p:blipFill>
          <a:blip r:embed="rId3"/>
          <a:stretch>
            <a:fillRect/>
          </a:stretch>
        </p:blipFill>
        <p:spPr>
          <a:xfrm>
            <a:off x="5319442" y="1395336"/>
            <a:ext cx="3270714" cy="4906071"/>
          </a:xfrm>
          <a:prstGeom prst="roundRect">
            <a:avLst>
              <a:gd name="adj" fmla="val 8594"/>
            </a:avLst>
          </a:prstGeom>
          <a:solidFill>
            <a:srgbClr val="FFFFFF">
              <a:shade val="85000"/>
            </a:srgbClr>
          </a:solidFill>
          <a:ln>
            <a:noFill/>
          </a:ln>
          <a:effectLst>
            <a:reflection blurRad="12700" stA="38000" endPos="28000" dist="5000" dir="5400000" sy="-100000" algn="bl" rotWithShape="0"/>
            <a:softEdge rad="12700"/>
          </a:effectLst>
        </p:spPr>
      </p:pic>
      <p:pic>
        <p:nvPicPr>
          <p:cNvPr id="2" name="Picture 1" descr="Screen Shot 2020-12-14 at 12.07.17 AM.png">
            <a:extLst>
              <a:ext uri="{FF2B5EF4-FFF2-40B4-BE49-F238E27FC236}">
                <a16:creationId xmlns:a16="http://schemas.microsoft.com/office/drawing/2014/main" id="{2ABD8A79-82EC-2764-1BD7-E25F14082B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199" y="0"/>
            <a:ext cx="6562679" cy="6858000"/>
          </a:xfrm>
          <a:prstGeom prst="rect">
            <a:avLst/>
          </a:prstGeom>
        </p:spPr>
      </p:pic>
    </p:spTree>
    <p:extLst>
      <p:ext uri="{BB962C8B-B14F-4D97-AF65-F5344CB8AC3E}">
        <p14:creationId xmlns:p14="http://schemas.microsoft.com/office/powerpoint/2010/main" val="877180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2000"/>
                                        <p:tgtEl>
                                          <p:spTgt spid="2"/>
                                        </p:tgtEl>
                                        <p:attrNameLst>
                                          <p:attrName>ppt_x</p:attrName>
                                        </p:attrNameLst>
                                      </p:cBhvr>
                                      <p:tavLst>
                                        <p:tav tm="0">
                                          <p:val>
                                            <p:strVal val="ppt_x"/>
                                          </p:val>
                                        </p:tav>
                                        <p:tav tm="100000">
                                          <p:val>
                                            <p:strVal val="ppt_x"/>
                                          </p:val>
                                        </p:tav>
                                      </p:tavLst>
                                    </p:anim>
                                    <p:anim calcmode="lin" valueType="num">
                                      <p:cBhvr additive="base">
                                        <p:cTn id="7" dur="2000"/>
                                        <p:tgtEl>
                                          <p:spTgt spid="2"/>
                                        </p:tgtEl>
                                        <p:attrNameLst>
                                          <p:attrName>ppt_y</p:attrName>
                                        </p:attrNameLst>
                                      </p:cBhvr>
                                      <p:tavLst>
                                        <p:tav tm="0">
                                          <p:val>
                                            <p:strVal val="ppt_y"/>
                                          </p:val>
                                        </p:tav>
                                        <p:tav tm="100000">
                                          <p:val>
                                            <p:strVal val="1+ppt_h/2"/>
                                          </p:val>
                                        </p:tav>
                                      </p:tavLst>
                                    </p:anim>
                                    <p:set>
                                      <p:cBhvr>
                                        <p:cTn id="8" dur="1" fill="hold">
                                          <p:stCondLst>
                                            <p:cond delay="1999"/>
                                          </p:stCondLst>
                                        </p:cTn>
                                        <p:tgtEl>
                                          <p:spTgt spid="2"/>
                                        </p:tgtEl>
                                        <p:attrNameLst>
                                          <p:attrName>style.visibility</p:attrName>
                                        </p:attrNameLst>
                                      </p:cBhvr>
                                      <p:to>
                                        <p:strVal val="hidden"/>
                                      </p:to>
                                    </p:set>
                                  </p:childTnLst>
                                </p:cTn>
                              </p:par>
                            </p:childTnLst>
                          </p:cTn>
                        </p:par>
                        <p:par>
                          <p:cTn id="9" fill="hold">
                            <p:stCondLst>
                              <p:cond delay="2000"/>
                            </p:stCondLst>
                            <p:childTnLst>
                              <p:par>
                                <p:cTn id="10" presetID="53" presetClass="entr" presetSubtype="16"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500" fill="hold"/>
                                        <p:tgtEl>
                                          <p:spTgt spid="4"/>
                                        </p:tgtEl>
                                        <p:attrNameLst>
                                          <p:attrName>ppt_w</p:attrName>
                                        </p:attrNameLst>
                                      </p:cBhvr>
                                      <p:tavLst>
                                        <p:tav tm="0">
                                          <p:val>
                                            <p:fltVal val="0"/>
                                          </p:val>
                                        </p:tav>
                                        <p:tav tm="100000">
                                          <p:val>
                                            <p:strVal val="#ppt_w"/>
                                          </p:val>
                                        </p:tav>
                                      </p:tavLst>
                                    </p:anim>
                                    <p:anim calcmode="lin" valueType="num">
                                      <p:cBhvr>
                                        <p:cTn id="13" dur="1500" fill="hold"/>
                                        <p:tgtEl>
                                          <p:spTgt spid="4"/>
                                        </p:tgtEl>
                                        <p:attrNameLst>
                                          <p:attrName>ppt_h</p:attrName>
                                        </p:attrNameLst>
                                      </p:cBhvr>
                                      <p:tavLst>
                                        <p:tav tm="0">
                                          <p:val>
                                            <p:fltVal val="0"/>
                                          </p:val>
                                        </p:tav>
                                        <p:tav tm="100000">
                                          <p:val>
                                            <p:strVal val="#ppt_h"/>
                                          </p:val>
                                        </p:tav>
                                      </p:tavLst>
                                    </p:anim>
                                    <p:animEffect transition="in" filter="fade">
                                      <p:cBhvr>
                                        <p:cTn id="14" dur="1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Acknowledgements</a:t>
            </a:r>
          </a:p>
        </p:txBody>
      </p:sp>
      <p:sp>
        <p:nvSpPr>
          <p:cNvPr id="3" name="Content Placeholder 2"/>
          <p:cNvSpPr>
            <a:spLocks noGrp="1"/>
          </p:cNvSpPr>
          <p:nvPr>
            <p:ph idx="1"/>
          </p:nvPr>
        </p:nvSpPr>
        <p:spPr>
          <a:xfrm>
            <a:off x="460514" y="1313989"/>
            <a:ext cx="7828744" cy="4966549"/>
          </a:xfrm>
        </p:spPr>
        <p:txBody>
          <a:bodyPr numCol="2">
            <a:noAutofit/>
          </a:bodyPr>
          <a:lstStyle/>
          <a:p>
            <a:pPr marL="114300" indent="0">
              <a:spcBef>
                <a:spcPts val="0"/>
              </a:spcBef>
              <a:spcAft>
                <a:spcPts val="400"/>
              </a:spcAft>
              <a:buNone/>
            </a:pPr>
            <a:r>
              <a:rPr lang="en-US" sz="1800" b="1" dirty="0">
                <a:solidFill>
                  <a:schemeClr val="accent1"/>
                </a:solidFill>
              </a:rPr>
              <a:t>Collaborators</a:t>
            </a:r>
            <a:endParaRPr lang="en-US" sz="1800" dirty="0">
              <a:solidFill>
                <a:schemeClr val="accent1"/>
              </a:solidFill>
            </a:endParaRPr>
          </a:p>
          <a:p>
            <a:pPr>
              <a:spcBef>
                <a:spcPts val="0"/>
              </a:spcBef>
              <a:spcAft>
                <a:spcPts val="400"/>
              </a:spcAft>
            </a:pPr>
            <a:r>
              <a:rPr lang="en-US" sz="1500" dirty="0"/>
              <a:t>Kriti </a:t>
            </a:r>
            <a:r>
              <a:rPr lang="en-US" sz="1500" dirty="0" err="1"/>
              <a:t>Behari</a:t>
            </a:r>
            <a:r>
              <a:rPr lang="en-US" sz="1500" dirty="0"/>
              <a:t>, MA</a:t>
            </a:r>
          </a:p>
          <a:p>
            <a:pPr>
              <a:spcBef>
                <a:spcPts val="0"/>
              </a:spcBef>
              <a:spcAft>
                <a:spcPts val="400"/>
              </a:spcAft>
            </a:pPr>
            <a:r>
              <a:rPr lang="en-US" sz="1500" dirty="0"/>
              <a:t>Cindy J Chang, </a:t>
            </a:r>
            <a:r>
              <a:rPr lang="en-US" sz="1500" dirty="0" err="1"/>
              <a:t>PsyM</a:t>
            </a:r>
            <a:r>
              <a:rPr lang="en-US" sz="1500" dirty="0"/>
              <a:t> </a:t>
            </a:r>
            <a:r>
              <a:rPr lang="en-US" sz="1500" b="1" dirty="0">
                <a:solidFill>
                  <a:srgbClr val="D16349"/>
                </a:solidFill>
              </a:rPr>
              <a:t>*</a:t>
            </a:r>
          </a:p>
          <a:p>
            <a:pPr>
              <a:spcBef>
                <a:spcPts val="0"/>
              </a:spcBef>
              <a:spcAft>
                <a:spcPts val="400"/>
              </a:spcAft>
            </a:pPr>
            <a:r>
              <a:rPr lang="en-US" sz="1500" dirty="0"/>
              <a:t>Eddie SW Chong, PhD </a:t>
            </a:r>
            <a:r>
              <a:rPr lang="en-US" sz="1500" b="1" dirty="0">
                <a:solidFill>
                  <a:srgbClr val="D16349"/>
                </a:solidFill>
              </a:rPr>
              <a:t>*</a:t>
            </a:r>
          </a:p>
          <a:p>
            <a:pPr>
              <a:spcBef>
                <a:spcPts val="0"/>
              </a:spcBef>
              <a:spcAft>
                <a:spcPts val="400"/>
              </a:spcAft>
            </a:pPr>
            <a:r>
              <a:rPr lang="en-US" sz="1500" dirty="0"/>
              <a:t>Tyler D Harvey, MPH </a:t>
            </a:r>
            <a:r>
              <a:rPr lang="en-US" sz="1500" b="1" dirty="0">
                <a:solidFill>
                  <a:srgbClr val="D16349"/>
                </a:solidFill>
              </a:rPr>
              <a:t>*</a:t>
            </a:r>
          </a:p>
          <a:p>
            <a:pPr>
              <a:spcBef>
                <a:spcPts val="0"/>
              </a:spcBef>
              <a:spcAft>
                <a:spcPts val="400"/>
              </a:spcAft>
            </a:pPr>
            <a:r>
              <a:rPr lang="en-US" sz="1500" dirty="0"/>
              <a:t>Jackson </a:t>
            </a:r>
            <a:r>
              <a:rPr lang="en-US" sz="1500" dirty="0" err="1"/>
              <a:t>Higgenbottom</a:t>
            </a:r>
            <a:r>
              <a:rPr lang="en-US" sz="1500" dirty="0"/>
              <a:t>, MPH </a:t>
            </a:r>
            <a:r>
              <a:rPr lang="en-US" sz="1500" b="1" dirty="0">
                <a:solidFill>
                  <a:srgbClr val="D16349"/>
                </a:solidFill>
              </a:rPr>
              <a:t>*</a:t>
            </a:r>
          </a:p>
          <a:p>
            <a:pPr>
              <a:spcBef>
                <a:spcPts val="0"/>
              </a:spcBef>
              <a:spcAft>
                <a:spcPts val="400"/>
              </a:spcAft>
            </a:pPr>
            <a:r>
              <a:rPr lang="en-US" sz="1500" dirty="0"/>
              <a:t>Isaiah L Jones, MSW </a:t>
            </a:r>
            <a:r>
              <a:rPr lang="en-US" sz="1500" b="1" dirty="0">
                <a:solidFill>
                  <a:srgbClr val="D16349"/>
                </a:solidFill>
              </a:rPr>
              <a:t>*</a:t>
            </a:r>
          </a:p>
          <a:p>
            <a:pPr>
              <a:spcBef>
                <a:spcPts val="0"/>
              </a:spcBef>
              <a:spcAft>
                <a:spcPts val="400"/>
              </a:spcAft>
            </a:pPr>
            <a:r>
              <a:rPr lang="en-US" sz="1500" dirty="0"/>
              <a:t>Colleen A </a:t>
            </a:r>
            <a:r>
              <a:rPr lang="en-US" sz="1500" dirty="0" err="1"/>
              <a:t>Kase</a:t>
            </a:r>
            <a:r>
              <a:rPr lang="en-US" sz="1500" dirty="0"/>
              <a:t>, MS </a:t>
            </a:r>
            <a:r>
              <a:rPr lang="en-US" sz="1500" b="1" dirty="0">
                <a:solidFill>
                  <a:srgbClr val="D16349"/>
                </a:solidFill>
              </a:rPr>
              <a:t>*</a:t>
            </a:r>
          </a:p>
          <a:p>
            <a:pPr>
              <a:spcBef>
                <a:spcPts val="0"/>
              </a:spcBef>
              <a:spcAft>
                <a:spcPts val="400"/>
              </a:spcAft>
            </a:pPr>
            <a:r>
              <a:rPr lang="en-US" sz="1500" dirty="0"/>
              <a:t>Alexandra M </a:t>
            </a:r>
            <a:r>
              <a:rPr lang="en-US" sz="1500" dirty="0" err="1"/>
              <a:t>Kindahl</a:t>
            </a:r>
            <a:r>
              <a:rPr lang="en-US" sz="1500" dirty="0"/>
              <a:t>, BA </a:t>
            </a:r>
            <a:r>
              <a:rPr lang="en-US" sz="1500" b="1" dirty="0">
                <a:solidFill>
                  <a:srgbClr val="D16349"/>
                </a:solidFill>
              </a:rPr>
              <a:t>*</a:t>
            </a:r>
          </a:p>
          <a:p>
            <a:pPr>
              <a:spcBef>
                <a:spcPts val="0"/>
              </a:spcBef>
              <a:spcAft>
                <a:spcPts val="400"/>
              </a:spcAft>
            </a:pPr>
            <a:r>
              <a:rPr lang="en-US" sz="1500" dirty="0"/>
              <a:t>Charlotte </a:t>
            </a:r>
            <a:r>
              <a:rPr lang="en-US" sz="1500" dirty="0" err="1"/>
              <a:t>Loopuijt</a:t>
            </a:r>
            <a:r>
              <a:rPr lang="en-US" sz="1500" dirty="0"/>
              <a:t> </a:t>
            </a:r>
            <a:r>
              <a:rPr lang="en-US" sz="1500" b="1" dirty="0">
                <a:solidFill>
                  <a:srgbClr val="D16349"/>
                </a:solidFill>
              </a:rPr>
              <a:t>*</a:t>
            </a:r>
          </a:p>
          <a:p>
            <a:pPr>
              <a:spcBef>
                <a:spcPts val="0"/>
              </a:spcBef>
              <a:spcAft>
                <a:spcPts val="400"/>
              </a:spcAft>
            </a:pPr>
            <a:r>
              <a:rPr lang="en-US" sz="1500" dirty="0"/>
              <a:t>Erin </a:t>
            </a:r>
            <a:r>
              <a:rPr lang="en-US" sz="1500" dirty="0" err="1"/>
              <a:t>McConocha</a:t>
            </a:r>
            <a:r>
              <a:rPr lang="en-US" sz="1500" dirty="0"/>
              <a:t>, MPH</a:t>
            </a:r>
          </a:p>
          <a:p>
            <a:pPr>
              <a:spcBef>
                <a:spcPts val="0"/>
              </a:spcBef>
              <a:spcAft>
                <a:spcPts val="400"/>
              </a:spcAft>
            </a:pPr>
            <a:r>
              <a:rPr lang="en-US" sz="1500" dirty="0"/>
              <a:t>Jonathan J Mohr, PhD</a:t>
            </a:r>
          </a:p>
          <a:p>
            <a:pPr>
              <a:spcBef>
                <a:spcPts val="0"/>
              </a:spcBef>
              <a:spcAft>
                <a:spcPts val="400"/>
              </a:spcAft>
            </a:pPr>
            <a:r>
              <a:rPr lang="en-US" sz="1500" dirty="0"/>
              <a:t>Jillian R </a:t>
            </a:r>
            <a:r>
              <a:rPr lang="en-US" sz="1500" dirty="0" err="1"/>
              <a:t>Scheer</a:t>
            </a:r>
            <a:r>
              <a:rPr lang="en-US" sz="1500" dirty="0"/>
              <a:t>, PhD</a:t>
            </a:r>
          </a:p>
          <a:p>
            <a:pPr>
              <a:spcBef>
                <a:spcPts val="0"/>
              </a:spcBef>
              <a:spcAft>
                <a:spcPts val="400"/>
              </a:spcAft>
            </a:pPr>
            <a:r>
              <a:rPr lang="en-US" sz="1500" dirty="0" err="1"/>
              <a:t>Elissa</a:t>
            </a:r>
            <a:r>
              <a:rPr lang="en-US" sz="1500" dirty="0"/>
              <a:t> L </a:t>
            </a:r>
            <a:r>
              <a:rPr lang="en-US" sz="1500" dirty="0" err="1"/>
              <a:t>Sarno</a:t>
            </a:r>
            <a:r>
              <a:rPr lang="en-US" sz="1500" dirty="0"/>
              <a:t>, PhD </a:t>
            </a:r>
            <a:r>
              <a:rPr lang="en-US" sz="1500" b="1" dirty="0">
                <a:solidFill>
                  <a:srgbClr val="D16349"/>
                </a:solidFill>
              </a:rPr>
              <a:t>*</a:t>
            </a:r>
          </a:p>
          <a:p>
            <a:pPr>
              <a:spcBef>
                <a:spcPts val="0"/>
              </a:spcBef>
              <a:spcAft>
                <a:spcPts val="400"/>
              </a:spcAft>
            </a:pPr>
            <a:r>
              <a:rPr lang="en-US" sz="1500" dirty="0"/>
              <a:t>Cesar Villarreal, PhD</a:t>
            </a:r>
          </a:p>
          <a:p>
            <a:pPr>
              <a:spcBef>
                <a:spcPts val="0"/>
              </a:spcBef>
              <a:spcAft>
                <a:spcPts val="400"/>
              </a:spcAft>
            </a:pPr>
            <a:r>
              <a:rPr lang="en-US" sz="1500" dirty="0" err="1"/>
              <a:t>Krystn</a:t>
            </a:r>
            <a:r>
              <a:rPr lang="en-US" sz="1500" dirty="0"/>
              <a:t> R Wagner, MD, PhD</a:t>
            </a:r>
          </a:p>
          <a:p>
            <a:pPr>
              <a:spcBef>
                <a:spcPts val="0"/>
              </a:spcBef>
              <a:spcAft>
                <a:spcPts val="400"/>
              </a:spcAft>
            </a:pPr>
            <a:r>
              <a:rPr lang="en-US" sz="1500" dirty="0"/>
              <a:t>Mike </a:t>
            </a:r>
            <a:r>
              <a:rPr lang="en-US" sz="1500" dirty="0" err="1"/>
              <a:t>Yepes</a:t>
            </a:r>
            <a:r>
              <a:rPr lang="en-US" sz="1500" dirty="0"/>
              <a:t>, MPH </a:t>
            </a:r>
            <a:r>
              <a:rPr lang="en-US" sz="1500" b="1" dirty="0">
                <a:solidFill>
                  <a:srgbClr val="D16349"/>
                </a:solidFill>
              </a:rPr>
              <a:t>*</a:t>
            </a:r>
          </a:p>
          <a:p>
            <a:pPr>
              <a:spcBef>
                <a:spcPts val="0"/>
              </a:spcBef>
              <a:spcAft>
                <a:spcPts val="580"/>
              </a:spcAft>
            </a:pPr>
            <a:endParaRPr lang="en-US" sz="500" b="1" dirty="0">
              <a:solidFill>
                <a:srgbClr val="D16349"/>
              </a:solidFill>
            </a:endParaRPr>
          </a:p>
          <a:p>
            <a:pPr marL="114300" indent="0">
              <a:spcBef>
                <a:spcPts val="0"/>
              </a:spcBef>
              <a:spcAft>
                <a:spcPts val="600"/>
              </a:spcAft>
              <a:buNone/>
            </a:pPr>
            <a:r>
              <a:rPr lang="en-US" sz="1800" b="1" dirty="0">
                <a:solidFill>
                  <a:srgbClr val="D16349"/>
                </a:solidFill>
              </a:rPr>
              <a:t>N</a:t>
            </a:r>
          </a:p>
          <a:p>
            <a:pPr marL="114300" indent="0">
              <a:spcBef>
                <a:spcPts val="0"/>
              </a:spcBef>
              <a:spcAft>
                <a:spcPts val="600"/>
              </a:spcAft>
              <a:buNone/>
            </a:pPr>
            <a:endParaRPr lang="en-US" sz="1800" b="1" dirty="0">
              <a:solidFill>
                <a:srgbClr val="D16349"/>
              </a:solidFill>
            </a:endParaRPr>
          </a:p>
          <a:p>
            <a:pPr marL="114300" indent="0">
              <a:spcBef>
                <a:spcPts val="0"/>
              </a:spcBef>
              <a:spcAft>
                <a:spcPts val="600"/>
              </a:spcAft>
              <a:buNone/>
            </a:pPr>
            <a:endParaRPr lang="en-US" sz="1800" b="1" dirty="0">
              <a:solidFill>
                <a:srgbClr val="D16349"/>
              </a:solidFill>
            </a:endParaRPr>
          </a:p>
          <a:p>
            <a:pPr marL="114300" indent="0">
              <a:spcBef>
                <a:spcPts val="0"/>
              </a:spcBef>
              <a:spcAft>
                <a:spcPts val="600"/>
              </a:spcAft>
              <a:buNone/>
            </a:pPr>
            <a:endParaRPr lang="en-US" sz="1800" b="1" dirty="0">
              <a:solidFill>
                <a:srgbClr val="D16349"/>
              </a:solidFill>
            </a:endParaRPr>
          </a:p>
          <a:p>
            <a:pPr marL="114300" indent="0">
              <a:spcBef>
                <a:spcPts val="0"/>
              </a:spcBef>
              <a:spcAft>
                <a:spcPts val="600"/>
              </a:spcAft>
              <a:buNone/>
            </a:pPr>
            <a:endParaRPr lang="en-US" sz="1800" b="1" dirty="0">
              <a:solidFill>
                <a:srgbClr val="D16349"/>
              </a:solidFill>
            </a:endParaRPr>
          </a:p>
          <a:p>
            <a:pPr marL="114300" indent="0">
              <a:spcBef>
                <a:spcPts val="0"/>
              </a:spcBef>
              <a:spcAft>
                <a:spcPts val="600"/>
              </a:spcAft>
              <a:buNone/>
            </a:pPr>
            <a:endParaRPr lang="en-US" sz="1800" b="1" dirty="0">
              <a:solidFill>
                <a:srgbClr val="D16349"/>
              </a:solidFill>
            </a:endParaRPr>
          </a:p>
          <a:p>
            <a:pPr marL="114300" indent="0">
              <a:spcBef>
                <a:spcPts val="0"/>
              </a:spcBef>
              <a:spcAft>
                <a:spcPts val="600"/>
              </a:spcAft>
              <a:buNone/>
            </a:pPr>
            <a:endParaRPr lang="en-US" sz="1800" b="1" dirty="0">
              <a:solidFill>
                <a:srgbClr val="D16349"/>
              </a:solidFill>
            </a:endParaRPr>
          </a:p>
          <a:p>
            <a:pPr marL="114300" indent="0">
              <a:spcBef>
                <a:spcPts val="0"/>
              </a:spcBef>
              <a:spcAft>
                <a:spcPts val="600"/>
              </a:spcAft>
              <a:buNone/>
            </a:pPr>
            <a:endParaRPr lang="en-US" sz="1800" b="1" dirty="0">
              <a:solidFill>
                <a:srgbClr val="D16349"/>
              </a:solidFill>
            </a:endParaRPr>
          </a:p>
          <a:p>
            <a:pPr marL="114300" indent="0">
              <a:spcBef>
                <a:spcPts val="0"/>
              </a:spcBef>
              <a:spcAft>
                <a:spcPts val="600"/>
              </a:spcAft>
              <a:buNone/>
            </a:pPr>
            <a:endParaRPr lang="en-US" sz="1800" b="1" dirty="0">
              <a:solidFill>
                <a:srgbClr val="D16349"/>
              </a:solidFill>
            </a:endParaRPr>
          </a:p>
          <a:p>
            <a:pPr marL="114300" indent="0">
              <a:spcBef>
                <a:spcPts val="0"/>
              </a:spcBef>
              <a:spcAft>
                <a:spcPts val="600"/>
              </a:spcAft>
              <a:buNone/>
            </a:pPr>
            <a:endParaRPr lang="en-US" sz="1800" b="1" dirty="0">
              <a:solidFill>
                <a:srgbClr val="D16349"/>
              </a:solidFill>
            </a:endParaRPr>
          </a:p>
          <a:p>
            <a:pPr marL="114300" indent="0">
              <a:spcBef>
                <a:spcPts val="0"/>
              </a:spcBef>
              <a:spcAft>
                <a:spcPts val="600"/>
              </a:spcAft>
              <a:buNone/>
            </a:pPr>
            <a:r>
              <a:rPr lang="en-US" sz="1800" b="1" dirty="0">
                <a:solidFill>
                  <a:srgbClr val="D16349"/>
                </a:solidFill>
              </a:rPr>
              <a:t>IH K01 Mentors</a:t>
            </a:r>
          </a:p>
          <a:p>
            <a:pPr>
              <a:spcBef>
                <a:spcPts val="0"/>
              </a:spcBef>
              <a:spcAft>
                <a:spcPts val="600"/>
              </a:spcAft>
            </a:pPr>
            <a:r>
              <a:rPr lang="en-US" sz="1500" dirty="0"/>
              <a:t>Lisa Bowleg, PhD</a:t>
            </a:r>
          </a:p>
          <a:p>
            <a:pPr>
              <a:spcBef>
                <a:spcPts val="0"/>
              </a:spcBef>
              <a:spcAft>
                <a:spcPts val="600"/>
              </a:spcAft>
            </a:pPr>
            <a:r>
              <a:rPr lang="en-US" sz="1500" dirty="0"/>
              <a:t>Dustin T Duncan, ScD</a:t>
            </a:r>
          </a:p>
          <a:p>
            <a:pPr>
              <a:spcBef>
                <a:spcPts val="0"/>
              </a:spcBef>
              <a:spcAft>
                <a:spcPts val="600"/>
              </a:spcAft>
            </a:pPr>
            <a:r>
              <a:rPr lang="en-US" sz="1500" dirty="0"/>
              <a:t>Mark L Hatzenbuehler, PhD</a:t>
            </a:r>
          </a:p>
          <a:p>
            <a:pPr>
              <a:spcBef>
                <a:spcPts val="0"/>
              </a:spcBef>
              <a:spcAft>
                <a:spcPts val="600"/>
              </a:spcAft>
            </a:pPr>
            <a:r>
              <a:rPr lang="en-US" sz="1500" dirty="0"/>
              <a:t>John E Pachankis, PhD</a:t>
            </a:r>
          </a:p>
          <a:p>
            <a:pPr marL="114300" indent="0">
              <a:spcBef>
                <a:spcPts val="0"/>
              </a:spcBef>
              <a:spcAft>
                <a:spcPts val="600"/>
              </a:spcAft>
              <a:buNone/>
            </a:pPr>
            <a:endParaRPr lang="en-US" sz="500" b="1" dirty="0"/>
          </a:p>
          <a:p>
            <a:pPr marL="114300" indent="0">
              <a:spcBef>
                <a:spcPts val="0"/>
              </a:spcBef>
              <a:spcAft>
                <a:spcPts val="600"/>
              </a:spcAft>
              <a:buNone/>
            </a:pPr>
            <a:endParaRPr lang="en-US" sz="500" b="1" dirty="0"/>
          </a:p>
          <a:p>
            <a:pPr marL="114300" indent="0">
              <a:spcBef>
                <a:spcPts val="0"/>
              </a:spcBef>
              <a:spcAft>
                <a:spcPts val="600"/>
              </a:spcAft>
              <a:buNone/>
            </a:pPr>
            <a:r>
              <a:rPr lang="en-US" sz="1800" b="1" dirty="0">
                <a:solidFill>
                  <a:srgbClr val="D16349"/>
                </a:solidFill>
              </a:rPr>
              <a:t>NIH K01 Consultants</a:t>
            </a:r>
          </a:p>
          <a:p>
            <a:pPr>
              <a:spcBef>
                <a:spcPts val="0"/>
              </a:spcBef>
              <a:spcAft>
                <a:spcPts val="600"/>
              </a:spcAft>
            </a:pPr>
            <a:r>
              <a:rPr lang="en-US" sz="1500" dirty="0"/>
              <a:t>Lauren Brown, PhD, LCSW</a:t>
            </a:r>
          </a:p>
          <a:p>
            <a:pPr>
              <a:spcBef>
                <a:spcPts val="0"/>
              </a:spcBef>
              <a:spcAft>
                <a:spcPts val="600"/>
              </a:spcAft>
            </a:pPr>
            <a:r>
              <a:rPr lang="en-US" sz="1500" dirty="0" err="1"/>
              <a:t>Danya</a:t>
            </a:r>
            <a:r>
              <a:rPr lang="en-US" sz="1500" dirty="0"/>
              <a:t> Keene, PhD</a:t>
            </a:r>
          </a:p>
          <a:p>
            <a:pPr>
              <a:spcBef>
                <a:spcPts val="0"/>
              </a:spcBef>
              <a:spcAft>
                <a:spcPts val="600"/>
              </a:spcAft>
            </a:pPr>
            <a:r>
              <a:rPr lang="en-US" sz="1500" dirty="0" err="1"/>
              <a:t>Sten</a:t>
            </a:r>
            <a:r>
              <a:rPr lang="en-US" sz="1500" dirty="0"/>
              <a:t> </a:t>
            </a:r>
            <a:r>
              <a:rPr lang="en-US" sz="1500" dirty="0" err="1"/>
              <a:t>Vermund</a:t>
            </a:r>
            <a:r>
              <a:rPr lang="en-US" sz="1500" dirty="0"/>
              <a:t>, PhD</a:t>
            </a:r>
          </a:p>
          <a:p>
            <a:pPr marL="114300" indent="0">
              <a:spcBef>
                <a:spcPts val="0"/>
              </a:spcBef>
              <a:spcAft>
                <a:spcPts val="600"/>
              </a:spcAft>
              <a:buNone/>
            </a:pPr>
            <a:endParaRPr lang="en-US" sz="500" dirty="0"/>
          </a:p>
          <a:p>
            <a:pPr marL="114300" indent="0">
              <a:spcBef>
                <a:spcPts val="0"/>
              </a:spcBef>
              <a:spcAft>
                <a:spcPts val="600"/>
              </a:spcAft>
              <a:buNone/>
            </a:pPr>
            <a:endParaRPr lang="en-US" sz="500" dirty="0"/>
          </a:p>
          <a:p>
            <a:pPr marL="114300" indent="0">
              <a:spcBef>
                <a:spcPts val="0"/>
              </a:spcBef>
              <a:spcAft>
                <a:spcPts val="600"/>
              </a:spcAft>
              <a:buNone/>
            </a:pPr>
            <a:r>
              <a:rPr lang="en-US" sz="1800" b="1" dirty="0">
                <a:solidFill>
                  <a:srgbClr val="D16349"/>
                </a:solidFill>
              </a:rPr>
              <a:t>Community Partners</a:t>
            </a:r>
          </a:p>
          <a:p>
            <a:pPr>
              <a:spcBef>
                <a:spcPts val="0"/>
              </a:spcBef>
              <a:spcAft>
                <a:spcPts val="600"/>
              </a:spcAft>
            </a:pPr>
            <a:r>
              <a:rPr lang="en-US" sz="1500" dirty="0" err="1"/>
              <a:t>CenterLink</a:t>
            </a:r>
            <a:endParaRPr lang="en-US" sz="1500" dirty="0"/>
          </a:p>
          <a:p>
            <a:pPr>
              <a:spcBef>
                <a:spcPts val="0"/>
              </a:spcBef>
              <a:spcAft>
                <a:spcPts val="600"/>
              </a:spcAft>
            </a:pPr>
            <a:r>
              <a:rPr lang="en-US" sz="1500" dirty="0"/>
              <a:t>Nashville CARES</a:t>
            </a:r>
          </a:p>
          <a:p>
            <a:pPr>
              <a:spcBef>
                <a:spcPts val="0"/>
              </a:spcBef>
              <a:spcAft>
                <a:spcPts val="600"/>
              </a:spcAft>
            </a:pPr>
            <a:r>
              <a:rPr lang="en-US" sz="1500" dirty="0"/>
              <a:t>Fair Haven Community Health Care</a:t>
            </a:r>
          </a:p>
          <a:p>
            <a:pPr>
              <a:spcBef>
                <a:spcPts val="0"/>
              </a:spcBef>
              <a:spcAft>
                <a:spcPts val="600"/>
              </a:spcAft>
            </a:pPr>
            <a:endParaRPr lang="en-US" sz="1650" dirty="0"/>
          </a:p>
          <a:p>
            <a:pPr marL="114300" indent="0">
              <a:spcBef>
                <a:spcPts val="0"/>
              </a:spcBef>
              <a:spcAft>
                <a:spcPts val="600"/>
              </a:spcAft>
              <a:buNone/>
            </a:pPr>
            <a:endParaRPr lang="en-US" sz="1650" b="1" dirty="0"/>
          </a:p>
          <a:p>
            <a:pPr>
              <a:spcBef>
                <a:spcPts val="0"/>
              </a:spcBef>
              <a:spcAft>
                <a:spcPts val="600"/>
              </a:spcAft>
            </a:pPr>
            <a:endParaRPr lang="en-US" sz="1650" b="1" dirty="0"/>
          </a:p>
          <a:p>
            <a:pPr marL="114300" indent="0">
              <a:spcBef>
                <a:spcPts val="0"/>
              </a:spcBef>
              <a:spcAft>
                <a:spcPts val="600"/>
              </a:spcAft>
              <a:buNone/>
            </a:pPr>
            <a:endParaRPr lang="en-US" sz="1650" b="1" dirty="0"/>
          </a:p>
          <a:p>
            <a:pPr marL="114300" indent="0">
              <a:spcBef>
                <a:spcPts val="0"/>
              </a:spcBef>
              <a:spcAft>
                <a:spcPts val="600"/>
              </a:spcAft>
              <a:buNone/>
            </a:pPr>
            <a:endParaRPr lang="en-US" sz="1650" b="1" dirty="0"/>
          </a:p>
          <a:p>
            <a:pPr marL="114300" indent="0">
              <a:spcBef>
                <a:spcPts val="0"/>
              </a:spcBef>
              <a:spcAft>
                <a:spcPts val="600"/>
              </a:spcAft>
              <a:buNone/>
            </a:pPr>
            <a:endParaRPr lang="en-US" sz="1650" dirty="0"/>
          </a:p>
          <a:p>
            <a:pPr marL="114300" indent="0">
              <a:spcBef>
                <a:spcPts val="0"/>
              </a:spcBef>
              <a:spcAft>
                <a:spcPts val="600"/>
              </a:spcAft>
              <a:buNone/>
            </a:pPr>
            <a:endParaRPr lang="en-US" sz="1650" dirty="0"/>
          </a:p>
          <a:p>
            <a:pPr marL="114300" indent="0">
              <a:spcBef>
                <a:spcPts val="0"/>
              </a:spcBef>
              <a:spcAft>
                <a:spcPts val="600"/>
              </a:spcAft>
              <a:buNone/>
            </a:pPr>
            <a:r>
              <a:rPr lang="en-US" sz="1650" dirty="0"/>
              <a:t> </a:t>
            </a:r>
          </a:p>
          <a:p>
            <a:pPr marL="114300" indent="0">
              <a:spcBef>
                <a:spcPts val="0"/>
              </a:spcBef>
              <a:spcAft>
                <a:spcPts val="600"/>
              </a:spcAft>
              <a:buNone/>
            </a:pPr>
            <a:endParaRPr lang="en-US" sz="1650" dirty="0"/>
          </a:p>
          <a:p>
            <a:pPr marL="114300" indent="0">
              <a:spcBef>
                <a:spcPts val="0"/>
              </a:spcBef>
              <a:spcAft>
                <a:spcPts val="600"/>
              </a:spcAft>
              <a:buNone/>
            </a:pPr>
            <a:endParaRPr lang="en-US" sz="1650" dirty="0"/>
          </a:p>
          <a:p>
            <a:pPr marL="114300" indent="0">
              <a:spcBef>
                <a:spcPts val="0"/>
              </a:spcBef>
              <a:spcAft>
                <a:spcPts val="600"/>
              </a:spcAft>
              <a:buNone/>
            </a:pPr>
            <a:endParaRPr lang="en-US" sz="1650" dirty="0"/>
          </a:p>
          <a:p>
            <a:pPr marL="114300" indent="0">
              <a:spcBef>
                <a:spcPts val="0"/>
              </a:spcBef>
              <a:spcAft>
                <a:spcPts val="600"/>
              </a:spcAft>
              <a:buNone/>
            </a:pPr>
            <a:endParaRPr lang="en-US" sz="1650" dirty="0"/>
          </a:p>
        </p:txBody>
      </p:sp>
      <p:sp>
        <p:nvSpPr>
          <p:cNvPr id="6" name="TextBox 5"/>
          <p:cNvSpPr txBox="1"/>
          <p:nvPr/>
        </p:nvSpPr>
        <p:spPr>
          <a:xfrm>
            <a:off x="614019" y="6308452"/>
            <a:ext cx="7270544" cy="369332"/>
          </a:xfrm>
          <a:prstGeom prst="rect">
            <a:avLst/>
          </a:prstGeom>
          <a:solidFill>
            <a:schemeClr val="bg1">
              <a:lumMod val="85000"/>
            </a:schemeClr>
          </a:solidFill>
        </p:spPr>
        <p:txBody>
          <a:bodyPr wrap="square" rtlCol="0">
            <a:spAutoFit/>
          </a:bodyPr>
          <a:lstStyle/>
          <a:p>
            <a:r>
              <a:rPr lang="en-US" sz="1500" b="1" dirty="0">
                <a:solidFill>
                  <a:srgbClr val="D16349"/>
                </a:solidFill>
              </a:rPr>
              <a:t>* </a:t>
            </a:r>
            <a:r>
              <a:rPr lang="en-US" sz="1500" dirty="0"/>
              <a:t>Denotes collaborator was a student or mentee at the time of contribution</a:t>
            </a:r>
          </a:p>
          <a:p>
            <a:endParaRPr lang="en-US" sz="100" dirty="0"/>
          </a:p>
          <a:p>
            <a:endParaRPr lang="en-US" sz="100" dirty="0"/>
          </a:p>
          <a:p>
            <a:endParaRPr lang="en-US" sz="100" dirty="0"/>
          </a:p>
        </p:txBody>
      </p:sp>
    </p:spTree>
    <p:extLst>
      <p:ext uri="{BB962C8B-B14F-4D97-AF65-F5344CB8AC3E}">
        <p14:creationId xmlns:p14="http://schemas.microsoft.com/office/powerpoint/2010/main" val="257029123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Acknowledgements </a:t>
            </a:r>
            <a:r>
              <a:rPr lang="en-US" sz="2800" dirty="0"/>
              <a:t>(continued)</a:t>
            </a:r>
          </a:p>
        </p:txBody>
      </p:sp>
      <p:sp>
        <p:nvSpPr>
          <p:cNvPr id="3" name="Content Placeholder 2"/>
          <p:cNvSpPr>
            <a:spLocks noGrp="1"/>
          </p:cNvSpPr>
          <p:nvPr>
            <p:ph idx="1"/>
          </p:nvPr>
        </p:nvSpPr>
        <p:spPr>
          <a:xfrm>
            <a:off x="327748" y="1555761"/>
            <a:ext cx="3272638" cy="4800600"/>
          </a:xfrm>
        </p:spPr>
        <p:txBody>
          <a:bodyPr numCol="1">
            <a:noAutofit/>
          </a:bodyPr>
          <a:lstStyle/>
          <a:p>
            <a:pPr marL="114300" indent="0">
              <a:spcBef>
                <a:spcPts val="0"/>
              </a:spcBef>
              <a:spcAft>
                <a:spcPts val="600"/>
              </a:spcAft>
              <a:buNone/>
            </a:pPr>
            <a:r>
              <a:rPr lang="en-US" sz="1900" dirty="0"/>
              <a:t>NIMH K01 Award</a:t>
            </a:r>
          </a:p>
          <a:p>
            <a:pPr marL="114300" indent="0">
              <a:spcBef>
                <a:spcPts val="0"/>
              </a:spcBef>
              <a:spcAft>
                <a:spcPts val="600"/>
              </a:spcAft>
              <a:buNone/>
            </a:pPr>
            <a:r>
              <a:rPr lang="en-US" sz="1900" dirty="0"/>
              <a:t>1K01MH122316-01A1</a:t>
            </a:r>
          </a:p>
          <a:p>
            <a:pPr marL="114300" indent="0">
              <a:spcBef>
                <a:spcPts val="0"/>
              </a:spcBef>
              <a:spcAft>
                <a:spcPts val="600"/>
              </a:spcAft>
              <a:buNone/>
            </a:pPr>
            <a:r>
              <a:rPr lang="en-US" sz="1700" b="1" dirty="0">
                <a:solidFill>
                  <a:srgbClr val="D16349"/>
                </a:solidFill>
              </a:rPr>
              <a:t>National Institute of Health </a:t>
            </a:r>
          </a:p>
          <a:p>
            <a:pPr marL="114300" indent="0">
              <a:spcBef>
                <a:spcPts val="0"/>
              </a:spcBef>
              <a:spcAft>
                <a:spcPts val="600"/>
              </a:spcAft>
              <a:buNone/>
            </a:pPr>
            <a:endParaRPr lang="en-US" sz="1800" dirty="0"/>
          </a:p>
          <a:p>
            <a:pPr marL="114300" indent="0">
              <a:spcBef>
                <a:spcPts val="0"/>
              </a:spcBef>
              <a:spcAft>
                <a:spcPts val="600"/>
              </a:spcAft>
              <a:buNone/>
            </a:pPr>
            <a:r>
              <a:rPr lang="en-US" sz="1900" dirty="0"/>
              <a:t>Loan Repayment Program </a:t>
            </a:r>
          </a:p>
          <a:p>
            <a:pPr marL="114300" indent="0">
              <a:spcBef>
                <a:spcPts val="0"/>
              </a:spcBef>
              <a:spcAft>
                <a:spcPts val="600"/>
              </a:spcAft>
              <a:buNone/>
            </a:pPr>
            <a:r>
              <a:rPr lang="en-US" sz="1700" b="1" dirty="0">
                <a:solidFill>
                  <a:srgbClr val="D16349"/>
                </a:solidFill>
              </a:rPr>
              <a:t>National Institute of Health</a:t>
            </a:r>
          </a:p>
          <a:p>
            <a:pPr marL="114300" indent="0">
              <a:spcBef>
                <a:spcPts val="0"/>
              </a:spcBef>
              <a:spcAft>
                <a:spcPts val="600"/>
              </a:spcAft>
              <a:buNone/>
            </a:pPr>
            <a:endParaRPr lang="en-US" sz="1800" dirty="0"/>
          </a:p>
          <a:p>
            <a:pPr marL="114300" indent="0">
              <a:spcBef>
                <a:spcPts val="0"/>
              </a:spcBef>
              <a:spcAft>
                <a:spcPts val="600"/>
              </a:spcAft>
              <a:buNone/>
            </a:pPr>
            <a:r>
              <a:rPr lang="en-US" sz="1900" dirty="0"/>
              <a:t>LGBTQ Mental Health Resource Fund</a:t>
            </a:r>
          </a:p>
          <a:p>
            <a:pPr marL="114300" indent="0">
              <a:spcBef>
                <a:spcPts val="0"/>
              </a:spcBef>
              <a:spcAft>
                <a:spcPts val="600"/>
              </a:spcAft>
              <a:buNone/>
            </a:pPr>
            <a:r>
              <a:rPr lang="en-US" sz="1700" b="1" dirty="0">
                <a:solidFill>
                  <a:srgbClr val="D16349"/>
                </a:solidFill>
              </a:rPr>
              <a:t>David R. Kessler, M.D. '55 </a:t>
            </a:r>
          </a:p>
          <a:p>
            <a:pPr marL="114300" indent="0">
              <a:spcBef>
                <a:spcPts val="0"/>
              </a:spcBef>
              <a:spcAft>
                <a:spcPts val="600"/>
              </a:spcAft>
              <a:buNone/>
            </a:pPr>
            <a:endParaRPr lang="en-US" sz="1900" b="1" dirty="0"/>
          </a:p>
          <a:p>
            <a:pPr marL="114300" indent="0">
              <a:spcBef>
                <a:spcPts val="0"/>
              </a:spcBef>
              <a:spcAft>
                <a:spcPts val="600"/>
              </a:spcAft>
              <a:buNone/>
            </a:pPr>
            <a:r>
              <a:rPr lang="en-US" sz="1900" dirty="0"/>
              <a:t>Dean’s Research Initiative</a:t>
            </a:r>
          </a:p>
          <a:p>
            <a:pPr marL="114300" indent="0">
              <a:spcBef>
                <a:spcPts val="0"/>
              </a:spcBef>
              <a:spcAft>
                <a:spcPts val="600"/>
              </a:spcAft>
              <a:buNone/>
            </a:pPr>
            <a:r>
              <a:rPr lang="en-US" sz="1700" b="1" dirty="0">
                <a:solidFill>
                  <a:srgbClr val="D16349"/>
                </a:solidFill>
              </a:rPr>
              <a:t>UMD College of Behavioral and Social Sciences</a:t>
            </a:r>
          </a:p>
          <a:p>
            <a:pPr marL="114300" indent="0" algn="r">
              <a:spcBef>
                <a:spcPts val="0"/>
              </a:spcBef>
              <a:spcAft>
                <a:spcPts val="600"/>
              </a:spcAft>
              <a:buNone/>
            </a:pPr>
            <a:endParaRPr lang="en-US" sz="1700" dirty="0"/>
          </a:p>
          <a:p>
            <a:pPr>
              <a:spcBef>
                <a:spcPts val="0"/>
              </a:spcBef>
              <a:spcAft>
                <a:spcPts val="600"/>
              </a:spcAft>
            </a:pPr>
            <a:endParaRPr lang="en-US" sz="1700" dirty="0"/>
          </a:p>
          <a:p>
            <a:pPr marL="114300" indent="0">
              <a:buNone/>
            </a:pPr>
            <a:endParaRPr lang="en-US" sz="1700" b="1" dirty="0"/>
          </a:p>
          <a:p>
            <a:pPr marL="114300" indent="0">
              <a:buNone/>
            </a:pPr>
            <a:endParaRPr lang="en-US" sz="1700" dirty="0"/>
          </a:p>
          <a:p>
            <a:pPr marL="114300" indent="0">
              <a:buNone/>
            </a:pPr>
            <a:endParaRPr lang="en-US" sz="1700" dirty="0"/>
          </a:p>
          <a:p>
            <a:pPr marL="114300" indent="0">
              <a:buNone/>
            </a:pPr>
            <a:endParaRPr lang="en-US" sz="1700" dirty="0"/>
          </a:p>
          <a:p>
            <a:pPr marL="114300" indent="0">
              <a:buNone/>
            </a:pPr>
            <a:endParaRPr lang="en-US" sz="1700" dirty="0"/>
          </a:p>
        </p:txBody>
      </p:sp>
      <p:sp>
        <p:nvSpPr>
          <p:cNvPr id="4" name="TextBox 3"/>
          <p:cNvSpPr txBox="1"/>
          <p:nvPr/>
        </p:nvSpPr>
        <p:spPr>
          <a:xfrm>
            <a:off x="1824785" y="1226337"/>
            <a:ext cx="184666" cy="369332"/>
          </a:xfrm>
          <a:prstGeom prst="rect">
            <a:avLst/>
          </a:prstGeom>
          <a:noFill/>
        </p:spPr>
        <p:txBody>
          <a:bodyPr wrap="none" rtlCol="0">
            <a:spAutoFit/>
          </a:bodyPr>
          <a:lstStyle/>
          <a:p>
            <a:endParaRPr lang="en-US" dirty="0"/>
          </a:p>
        </p:txBody>
      </p:sp>
      <p:sp>
        <p:nvSpPr>
          <p:cNvPr id="5" name="Content Placeholder 2"/>
          <p:cNvSpPr txBox="1">
            <a:spLocks/>
          </p:cNvSpPr>
          <p:nvPr/>
        </p:nvSpPr>
        <p:spPr>
          <a:xfrm>
            <a:off x="3815388" y="1555761"/>
            <a:ext cx="3692392" cy="4800600"/>
          </a:xfrm>
          <a:prstGeom prst="rect">
            <a:avLst/>
          </a:prstGeom>
        </p:spPr>
        <p:txBody>
          <a:bodyPr vert="horz" lIns="91440" tIns="45720" rIns="91440" bIns="45720" numCol="1" rtlCol="0">
            <a:no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indent="0">
              <a:spcBef>
                <a:spcPts val="0"/>
              </a:spcBef>
              <a:spcAft>
                <a:spcPts val="600"/>
              </a:spcAft>
              <a:buNone/>
            </a:pPr>
            <a:r>
              <a:rPr lang="en-US" sz="1900" dirty="0"/>
              <a:t>Yale AIDS Prevention Training Program</a:t>
            </a:r>
          </a:p>
          <a:p>
            <a:pPr marL="114300" indent="0">
              <a:spcBef>
                <a:spcPts val="0"/>
              </a:spcBef>
              <a:spcAft>
                <a:spcPts val="600"/>
              </a:spcAft>
              <a:buNone/>
            </a:pPr>
            <a:r>
              <a:rPr lang="en-US" sz="1700" b="1" dirty="0">
                <a:solidFill>
                  <a:srgbClr val="D16349"/>
                </a:solidFill>
              </a:rPr>
              <a:t>Center for Interdisciplinary Research on AIDS </a:t>
            </a:r>
            <a:endParaRPr lang="en-US" sz="1700" dirty="0">
              <a:solidFill>
                <a:srgbClr val="D16349"/>
              </a:solidFill>
            </a:endParaRPr>
          </a:p>
          <a:p>
            <a:pPr marL="114300" indent="0">
              <a:spcBef>
                <a:spcPts val="0"/>
              </a:spcBef>
              <a:spcAft>
                <a:spcPts val="600"/>
              </a:spcAft>
              <a:buNone/>
            </a:pPr>
            <a:endParaRPr lang="en-US" sz="1500" dirty="0"/>
          </a:p>
          <a:p>
            <a:pPr marL="114300" indent="0">
              <a:spcBef>
                <a:spcPts val="0"/>
              </a:spcBef>
              <a:spcAft>
                <a:spcPts val="600"/>
              </a:spcAft>
              <a:buNone/>
            </a:pPr>
            <a:r>
              <a:rPr lang="en-US" sz="1850" dirty="0"/>
              <a:t>Pilot Projects in HIV/AIDS Research</a:t>
            </a:r>
          </a:p>
          <a:p>
            <a:pPr marL="114300" indent="0">
              <a:spcBef>
                <a:spcPts val="0"/>
              </a:spcBef>
              <a:spcAft>
                <a:spcPts val="600"/>
              </a:spcAft>
              <a:buNone/>
            </a:pPr>
            <a:r>
              <a:rPr lang="en-US" sz="1700" b="1" dirty="0">
                <a:solidFill>
                  <a:srgbClr val="D16349"/>
                </a:solidFill>
              </a:rPr>
              <a:t>NIMH parent award, Center for Interdisciplinary Research on AIDS </a:t>
            </a:r>
            <a:endParaRPr lang="en-US" sz="1700" dirty="0">
              <a:solidFill>
                <a:srgbClr val="D16349"/>
              </a:solidFill>
            </a:endParaRPr>
          </a:p>
          <a:p>
            <a:pPr marL="114300" indent="0">
              <a:spcBef>
                <a:spcPts val="0"/>
              </a:spcBef>
              <a:spcAft>
                <a:spcPts val="600"/>
              </a:spcAft>
              <a:buNone/>
            </a:pPr>
            <a:endParaRPr lang="en-US" sz="1500" dirty="0"/>
          </a:p>
          <a:p>
            <a:pPr marL="114300" indent="0">
              <a:spcBef>
                <a:spcPts val="0"/>
              </a:spcBef>
              <a:spcAft>
                <a:spcPts val="600"/>
              </a:spcAft>
              <a:buNone/>
            </a:pPr>
            <a:r>
              <a:rPr lang="en-US" sz="1900" dirty="0"/>
              <a:t>Fund for Lesbian and Gay Studies </a:t>
            </a:r>
          </a:p>
          <a:p>
            <a:pPr marL="114300" indent="0">
              <a:spcBef>
                <a:spcPts val="0"/>
              </a:spcBef>
              <a:spcAft>
                <a:spcPts val="600"/>
              </a:spcAft>
              <a:buNone/>
            </a:pPr>
            <a:r>
              <a:rPr lang="en-US" sz="1700" b="1" dirty="0">
                <a:solidFill>
                  <a:srgbClr val="D16349"/>
                </a:solidFill>
              </a:rPr>
              <a:t>Yale LGBT Studies Program</a:t>
            </a:r>
          </a:p>
          <a:p>
            <a:pPr marL="114300" indent="0">
              <a:spcBef>
                <a:spcPts val="0"/>
              </a:spcBef>
              <a:spcAft>
                <a:spcPts val="600"/>
              </a:spcAft>
              <a:buNone/>
            </a:pPr>
            <a:endParaRPr lang="en-US" sz="1500" dirty="0"/>
          </a:p>
          <a:p>
            <a:pPr marL="114300" indent="0">
              <a:spcBef>
                <a:spcPts val="0"/>
              </a:spcBef>
              <a:spcAft>
                <a:spcPts val="600"/>
              </a:spcAft>
              <a:buNone/>
            </a:pPr>
            <a:r>
              <a:rPr lang="en-US" sz="1900" dirty="0"/>
              <a:t>George M. Phillips Award </a:t>
            </a:r>
          </a:p>
          <a:p>
            <a:pPr marL="114300" indent="0">
              <a:spcBef>
                <a:spcPts val="0"/>
              </a:spcBef>
              <a:spcAft>
                <a:spcPts val="600"/>
              </a:spcAft>
              <a:buNone/>
            </a:pPr>
            <a:r>
              <a:rPr lang="en-US" sz="1700" b="1" dirty="0">
                <a:solidFill>
                  <a:srgbClr val="D16349"/>
                </a:solidFill>
              </a:rPr>
              <a:t>UMD College of Behavioral and </a:t>
            </a:r>
          </a:p>
          <a:p>
            <a:pPr marL="114300" indent="0">
              <a:spcBef>
                <a:spcPts val="0"/>
              </a:spcBef>
              <a:spcAft>
                <a:spcPts val="600"/>
              </a:spcAft>
              <a:buNone/>
            </a:pPr>
            <a:r>
              <a:rPr lang="en-US" sz="1700" b="1" dirty="0">
                <a:solidFill>
                  <a:srgbClr val="D16349"/>
                </a:solidFill>
              </a:rPr>
              <a:t>Social Sciences</a:t>
            </a:r>
          </a:p>
          <a:p>
            <a:pPr>
              <a:spcBef>
                <a:spcPts val="0"/>
              </a:spcBef>
              <a:spcAft>
                <a:spcPts val="600"/>
              </a:spcAft>
            </a:pPr>
            <a:endParaRPr lang="en-US" sz="1700" dirty="0"/>
          </a:p>
          <a:p>
            <a:endParaRPr lang="en-US" sz="1700" dirty="0"/>
          </a:p>
        </p:txBody>
      </p:sp>
    </p:spTree>
    <p:extLst>
      <p:ext uri="{BB962C8B-B14F-4D97-AF65-F5344CB8AC3E}">
        <p14:creationId xmlns:p14="http://schemas.microsoft.com/office/powerpoint/2010/main" val="403790086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a:spLocks noChangeAspect="1"/>
          </p:cNvSpPr>
          <p:nvPr/>
        </p:nvSpPr>
        <p:spPr>
          <a:xfrm>
            <a:off x="-6018095" y="-903136"/>
            <a:ext cx="8686800" cy="8686800"/>
          </a:xfrm>
          <a:prstGeom prst="ellipse">
            <a:avLst/>
          </a:prstGeom>
          <a:solidFill>
            <a:schemeClr val="accent5"/>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 Placeholder 2"/>
          <p:cNvSpPr>
            <a:spLocks noGrp="1"/>
          </p:cNvSpPr>
          <p:nvPr>
            <p:ph type="body" idx="1"/>
          </p:nvPr>
        </p:nvSpPr>
        <p:spPr>
          <a:xfrm>
            <a:off x="3333002" y="4680112"/>
            <a:ext cx="4865553" cy="1500187"/>
          </a:xfrm>
        </p:spPr>
        <p:txBody>
          <a:bodyPr>
            <a:noAutofit/>
          </a:bodyPr>
          <a:lstStyle/>
          <a:p>
            <a:pPr lvl="0" algn="r"/>
            <a:r>
              <a:rPr lang="en-US" sz="7000" dirty="0">
                <a:solidFill>
                  <a:srgbClr val="D19049">
                    <a:lumMod val="40000"/>
                    <a:lumOff val="60000"/>
                  </a:srgbClr>
                </a:solidFill>
                <a:latin typeface="Helvetica Neue UltraLight"/>
                <a:cs typeface="Helvetica Neue UltraLight"/>
              </a:rPr>
              <a:t>	Activity</a:t>
            </a:r>
            <a:r>
              <a:rPr lang="en-US" sz="5000" dirty="0">
                <a:solidFill>
                  <a:srgbClr val="D19049">
                    <a:lumMod val="40000"/>
                    <a:lumOff val="60000"/>
                  </a:srgbClr>
                </a:solidFill>
                <a:latin typeface="Helvetica Neue UltraLight"/>
                <a:cs typeface="Helvetica Neue UltraLight"/>
              </a:rPr>
              <a:t> </a:t>
            </a:r>
          </a:p>
          <a:p>
            <a:pPr algn="r"/>
            <a:r>
              <a:rPr lang="en-US" sz="3000" dirty="0">
                <a:solidFill>
                  <a:prstClr val="white"/>
                </a:solidFill>
                <a:latin typeface="Helvetica Neue Bold Condensed"/>
                <a:cs typeface="Helvetica Neue Bold Condensed"/>
              </a:rPr>
              <a:t>Forced Choice</a:t>
            </a:r>
          </a:p>
        </p:txBody>
      </p:sp>
    </p:spTree>
    <p:extLst>
      <p:ext uri="{BB962C8B-B14F-4D97-AF65-F5344CB8AC3E}">
        <p14:creationId xmlns:p14="http://schemas.microsoft.com/office/powerpoint/2010/main" val="3016067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500" fill="hold"/>
                                        <p:tgtEl>
                                          <p:spTgt spid="4"/>
                                        </p:tgtEl>
                                        <p:attrNameLst>
                                          <p:attrName>ppt_x</p:attrName>
                                        </p:attrNameLst>
                                      </p:cBhvr>
                                      <p:tavLst>
                                        <p:tav tm="0">
                                          <p:val>
                                            <p:strVal val="0-#ppt_w/2"/>
                                          </p:val>
                                        </p:tav>
                                        <p:tav tm="100000">
                                          <p:val>
                                            <p:strVal val="#ppt_x"/>
                                          </p:val>
                                        </p:tav>
                                      </p:tavLst>
                                    </p:anim>
                                    <p:anim calcmode="lin" valueType="num">
                                      <p:cBhvr additive="base">
                                        <p:cTn id="8" dur="1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1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2" dur="1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10" presetClass="entr" presetSubtype="0" fill="hold" nodeType="after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2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0DC98EB-4DF1-7FA8-9196-92C57C60D270}"/>
              </a:ext>
            </a:extLst>
          </p:cNvPr>
          <p:cNvSpPr>
            <a:spLocks noGrp="1"/>
          </p:cNvSpPr>
          <p:nvPr>
            <p:ph type="title"/>
          </p:nvPr>
        </p:nvSpPr>
        <p:spPr>
          <a:xfrm>
            <a:off x="2129742" y="509343"/>
            <a:ext cx="4884516" cy="542397"/>
          </a:xfrm>
        </p:spPr>
        <p:txBody>
          <a:bodyPr/>
          <a:lstStyle/>
          <a:p>
            <a:r>
              <a:rPr lang="en-US" i="1" dirty="0"/>
              <a:t>During this </a:t>
            </a:r>
            <a:r>
              <a:rPr lang="en-US" i="1" dirty="0">
                <a:solidFill>
                  <a:srgbClr val="50FFFE"/>
                </a:solidFill>
              </a:rPr>
              <a:t>silent activity</a:t>
            </a:r>
            <a:r>
              <a:rPr lang="en-US" i="1" dirty="0"/>
              <a:t>, you will be read a series of statements. </a:t>
            </a:r>
          </a:p>
        </p:txBody>
      </p:sp>
      <p:sp>
        <p:nvSpPr>
          <p:cNvPr id="6" name="Title 7">
            <a:extLst>
              <a:ext uri="{FF2B5EF4-FFF2-40B4-BE49-F238E27FC236}">
                <a16:creationId xmlns:a16="http://schemas.microsoft.com/office/drawing/2014/main" id="{A2673857-4E93-E69B-0BDA-C73FE66E4E52}"/>
              </a:ext>
            </a:extLst>
          </p:cNvPr>
          <p:cNvSpPr txBox="1">
            <a:spLocks/>
          </p:cNvSpPr>
          <p:nvPr/>
        </p:nvSpPr>
        <p:spPr>
          <a:xfrm>
            <a:off x="1446427" y="2331691"/>
            <a:ext cx="6529923" cy="542397"/>
          </a:xfrm>
          <a:prstGeom prst="rect">
            <a:avLst/>
          </a:prstGeom>
        </p:spPr>
        <p:txBody>
          <a:bodyPr vert="horz"/>
          <a:lstStyle>
            <a:lvl1pPr algn="ctr" defTabSz="457200" rtl="0" eaLnBrk="1" latinLnBrk="0" hangingPunct="1">
              <a:spcBef>
                <a:spcPct val="0"/>
              </a:spcBef>
              <a:buNone/>
              <a:defRPr sz="3200" b="0" i="0" kern="1200">
                <a:solidFill>
                  <a:schemeClr val="tx1"/>
                </a:solidFill>
                <a:latin typeface="Futura LT Heavy"/>
                <a:ea typeface="+mj-ea"/>
                <a:cs typeface="Futura LT Heavy"/>
              </a:defRPr>
            </a:lvl1pPr>
          </a:lstStyle>
          <a:p>
            <a:pPr lvl="0"/>
            <a:r>
              <a:rPr lang="en-US" i="1" dirty="0">
                <a:solidFill>
                  <a:prstClr val="white"/>
                </a:solidFill>
              </a:rPr>
              <a:t>You will be asked to </a:t>
            </a:r>
            <a:r>
              <a:rPr lang="en-US" i="1" dirty="0">
                <a:solidFill>
                  <a:srgbClr val="50FFFE"/>
                </a:solidFill>
              </a:rPr>
              <a:t>reflect on </a:t>
            </a:r>
            <a:r>
              <a:rPr lang="en-US" i="1" dirty="0"/>
              <a:t>and</a:t>
            </a:r>
            <a:r>
              <a:rPr lang="en-US" i="1" dirty="0">
                <a:solidFill>
                  <a:srgbClr val="50FFFE"/>
                </a:solidFill>
              </a:rPr>
              <a:t> respond to each statement</a:t>
            </a:r>
            <a:r>
              <a:rPr lang="en-US" i="1" dirty="0">
                <a:solidFill>
                  <a:prstClr val="white"/>
                </a:solidFill>
              </a:rPr>
              <a:t> with the answer best represents your response.</a:t>
            </a:r>
          </a:p>
        </p:txBody>
      </p:sp>
      <p:sp>
        <p:nvSpPr>
          <p:cNvPr id="2" name="Title 7">
            <a:extLst>
              <a:ext uri="{FF2B5EF4-FFF2-40B4-BE49-F238E27FC236}">
                <a16:creationId xmlns:a16="http://schemas.microsoft.com/office/drawing/2014/main" id="{CB5A6836-BFBA-93D6-DA66-180EE342B2F1}"/>
              </a:ext>
            </a:extLst>
          </p:cNvPr>
          <p:cNvSpPr txBox="1">
            <a:spLocks/>
          </p:cNvSpPr>
          <p:nvPr/>
        </p:nvSpPr>
        <p:spPr>
          <a:xfrm>
            <a:off x="2269131" y="4647805"/>
            <a:ext cx="4884516" cy="542397"/>
          </a:xfrm>
          <a:prstGeom prst="rect">
            <a:avLst/>
          </a:prstGeom>
        </p:spPr>
        <p:txBody>
          <a:bodyPr vert="horz"/>
          <a:lstStyle>
            <a:lvl1pPr algn="ctr" defTabSz="457200" rtl="0" eaLnBrk="1" latinLnBrk="0" hangingPunct="1">
              <a:spcBef>
                <a:spcPct val="0"/>
              </a:spcBef>
              <a:buNone/>
              <a:defRPr sz="3200" b="0" i="0" kern="1200">
                <a:solidFill>
                  <a:schemeClr val="tx1"/>
                </a:solidFill>
                <a:latin typeface="Futura LT Heavy"/>
                <a:ea typeface="+mj-ea"/>
                <a:cs typeface="Futura LT Heavy"/>
              </a:defRPr>
            </a:lvl1pPr>
          </a:lstStyle>
          <a:p>
            <a:pPr lvl="0"/>
            <a:r>
              <a:rPr lang="en-US" i="1" dirty="0">
                <a:solidFill>
                  <a:prstClr val="white"/>
                </a:solidFill>
              </a:rPr>
              <a:t>This activity will be directly followed by a </a:t>
            </a:r>
            <a:r>
              <a:rPr lang="en-US" i="1" dirty="0">
                <a:solidFill>
                  <a:srgbClr val="50FFFE"/>
                </a:solidFill>
              </a:rPr>
              <a:t>brief discussion</a:t>
            </a:r>
            <a:r>
              <a:rPr lang="en-US" i="1" dirty="0">
                <a:solidFill>
                  <a:prstClr val="white"/>
                </a:solidFill>
              </a:rPr>
              <a:t>.</a:t>
            </a:r>
            <a:endParaRPr kumimoji="0" lang="en-US" sz="3200" b="0" i="0" u="none" strike="noStrike" kern="1200" cap="none" spc="0" normalizeH="0" baseline="0" noProof="0" dirty="0">
              <a:ln>
                <a:noFill/>
              </a:ln>
              <a:solidFill>
                <a:prstClr val="white"/>
              </a:solidFill>
              <a:effectLst/>
              <a:uLnTx/>
              <a:uFillTx/>
              <a:latin typeface="Futura LT Heavy"/>
              <a:ea typeface="+mj-ea"/>
              <a:cs typeface="Futura LT Heavy"/>
            </a:endParaRPr>
          </a:p>
        </p:txBody>
      </p:sp>
    </p:spTree>
    <p:extLst>
      <p:ext uri="{BB962C8B-B14F-4D97-AF65-F5344CB8AC3E}">
        <p14:creationId xmlns:p14="http://schemas.microsoft.com/office/powerpoint/2010/main" val="428133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000"/>
                                        <p:tgtEl>
                                          <p:spTgt spid="8"/>
                                        </p:tgtEl>
                                      </p:cBhvr>
                                    </p:animEffect>
                                  </p:childTnLst>
                                </p:cTn>
                              </p:par>
                            </p:childTnLst>
                          </p:cTn>
                        </p:par>
                        <p:par>
                          <p:cTn id="8" fill="hold">
                            <p:stCondLst>
                              <p:cond delay="30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4000"/>
                                        <p:tgtEl>
                                          <p:spTgt spid="6"/>
                                        </p:tgtEl>
                                      </p:cBhvr>
                                    </p:animEffect>
                                  </p:childTnLst>
                                </p:cTn>
                              </p:par>
                            </p:childTnLst>
                          </p:cTn>
                        </p:par>
                        <p:par>
                          <p:cTn id="12" fill="hold">
                            <p:stCondLst>
                              <p:cond delay="7000"/>
                            </p:stCondLst>
                            <p:childTnLst>
                              <p:par>
                                <p:cTn id="13" presetID="10"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4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6" grpId="0"/>
      <p:bldP spid="2" grpId="0"/>
    </p:bldLst>
  </p:timing>
</p:sld>
</file>

<file path=ppt/slides/slide134.xml><?xml version="1.0" encoding="utf-8"?>
<p:sld xmlns:a="http://schemas.openxmlformats.org/drawingml/2006/main" xmlns:r="http://schemas.openxmlformats.org/officeDocument/2006/relationships" xmlns:p="http://schemas.openxmlformats.org/presentationml/2006/main">
  <p:cSld>
    <p:bg>
      <p:bgPr>
        <a:solidFill>
          <a:srgbClr val="09201B"/>
        </a:solidFill>
        <a:effectLst/>
      </p:bgPr>
    </p:bg>
    <p:spTree>
      <p:nvGrpSpPr>
        <p:cNvPr id="1" name=""/>
        <p:cNvGrpSpPr/>
        <p:nvPr/>
      </p:nvGrpSpPr>
      <p:grpSpPr>
        <a:xfrm>
          <a:off x="0" y="0"/>
          <a:ext cx="0" cy="0"/>
          <a:chOff x="0" y="0"/>
          <a:chExt cx="0" cy="0"/>
        </a:xfrm>
      </p:grpSpPr>
      <p:pic>
        <p:nvPicPr>
          <p:cNvPr id="187" name="Asset 1.png" descr="Asset 1.png"/>
          <p:cNvPicPr>
            <a:picLocks noChangeAspect="1"/>
          </p:cNvPicPr>
          <p:nvPr/>
        </p:nvPicPr>
        <p:blipFill>
          <a:blip r:embed="rId3">
            <a:alphaModFix amt="50486"/>
          </a:blip>
          <a:srcRect l="169" t="10121" r="169" b="10121"/>
          <a:stretch>
            <a:fillRect/>
          </a:stretch>
        </p:blipFill>
        <p:spPr>
          <a:xfrm>
            <a:off x="-2737284" y="26409"/>
            <a:ext cx="12363883" cy="6954684"/>
          </a:xfrm>
          <a:prstGeom prst="rect">
            <a:avLst/>
          </a:prstGeom>
          <a:ln w="12700">
            <a:miter lim="400000"/>
          </a:ln>
        </p:spPr>
      </p:pic>
      <p:sp>
        <p:nvSpPr>
          <p:cNvPr id="188" name="Rectangle"/>
          <p:cNvSpPr/>
          <p:nvPr/>
        </p:nvSpPr>
        <p:spPr>
          <a:xfrm>
            <a:off x="622027" y="1596660"/>
            <a:ext cx="8521973" cy="820077"/>
          </a:xfrm>
          <a:prstGeom prst="rect">
            <a:avLst/>
          </a:prstGeom>
          <a:solidFill>
            <a:srgbClr val="14483D"/>
          </a:solidFill>
          <a:ln w="12700">
            <a:miter lim="400000"/>
          </a:ln>
        </p:spPr>
        <p:txBody>
          <a:bodyPr lIns="19050" tIns="19050" rIns="19050" bIns="19050" anchor="ctr"/>
          <a:lstStyle/>
          <a:p>
            <a:pPr marL="0" marR="0" lvl="0" indent="0" algn="ctr" defTabSz="309563" rtl="0" eaLnBrk="1" fontAlgn="auto" latinLnBrk="0" hangingPunct="0">
              <a:lnSpc>
                <a:spcPct val="100000"/>
              </a:lnSpc>
              <a:spcBef>
                <a:spcPts val="0"/>
              </a:spcBef>
              <a:spcAft>
                <a:spcPts val="0"/>
              </a:spcAft>
              <a:buClrTx/>
              <a:buSzTx/>
              <a:buFontTx/>
              <a:buNone/>
              <a:tabLst/>
              <a:defRPr sz="3200">
                <a:solidFill>
                  <a:srgbClr val="000000"/>
                </a:solidFill>
                <a:latin typeface="Helvetica Neue Medium"/>
                <a:ea typeface="Helvetica Neue Medium"/>
                <a:cs typeface="Helvetica Neue Medium"/>
                <a:sym typeface="Helvetica Neue Medium"/>
              </a:defRPr>
            </a:pPr>
            <a:endParaRPr kumimoji="0" sz="1200" b="0" i="0" u="none" strike="noStrike" kern="0" cap="none" spc="0" normalizeH="0" baseline="0" noProof="0">
              <a:ln>
                <a:noFill/>
              </a:ln>
              <a:solidFill>
                <a:srgbClr val="000000"/>
              </a:solidFill>
              <a:effectLst/>
              <a:uLnTx/>
              <a:uFillTx/>
              <a:latin typeface="Helvetica Neue Medium"/>
              <a:ea typeface="Helvetica Neue Medium"/>
              <a:cs typeface="Helvetica Neue Medium"/>
              <a:sym typeface="Helvetica Neue Medium"/>
            </a:endParaRPr>
          </a:p>
        </p:txBody>
      </p:sp>
      <p:sp>
        <p:nvSpPr>
          <p:cNvPr id="190" name="Rectangle"/>
          <p:cNvSpPr/>
          <p:nvPr/>
        </p:nvSpPr>
        <p:spPr>
          <a:xfrm>
            <a:off x="622027" y="2416737"/>
            <a:ext cx="8521973" cy="2969453"/>
          </a:xfrm>
          <a:prstGeom prst="rect">
            <a:avLst/>
          </a:prstGeom>
          <a:solidFill>
            <a:srgbClr val="09201B"/>
          </a:solidFill>
          <a:ln w="12700">
            <a:miter lim="400000"/>
          </a:ln>
        </p:spPr>
        <p:txBody>
          <a:bodyPr lIns="19050" tIns="19050" rIns="19050" bIns="19050" anchor="ctr"/>
          <a:lstStyle/>
          <a:p>
            <a:pPr marL="0" marR="0" lvl="0" indent="0" algn="ctr" defTabSz="309563" rtl="0" eaLnBrk="1" fontAlgn="auto" latinLnBrk="0" hangingPunct="0">
              <a:lnSpc>
                <a:spcPct val="100000"/>
              </a:lnSpc>
              <a:spcBef>
                <a:spcPts val="0"/>
              </a:spcBef>
              <a:spcAft>
                <a:spcPts val="0"/>
              </a:spcAft>
              <a:buClrTx/>
              <a:buSzTx/>
              <a:buFontTx/>
              <a:buNone/>
              <a:tabLst/>
              <a:defRPr sz="3200">
                <a:solidFill>
                  <a:srgbClr val="000000"/>
                </a:solidFill>
                <a:latin typeface="Helvetica Neue Medium"/>
                <a:ea typeface="Helvetica Neue Medium"/>
                <a:cs typeface="Helvetica Neue Medium"/>
                <a:sym typeface="Helvetica Neue Medium"/>
              </a:defRPr>
            </a:pPr>
            <a:endParaRPr kumimoji="0" sz="1200" b="0" i="0" u="none" strike="noStrike" kern="0" cap="none" spc="0" normalizeH="0" baseline="0" noProof="0">
              <a:ln>
                <a:noFill/>
              </a:ln>
              <a:solidFill>
                <a:srgbClr val="000000"/>
              </a:solidFill>
              <a:effectLst/>
              <a:uLnTx/>
              <a:uFillTx/>
              <a:latin typeface="Helvetica Neue Medium"/>
              <a:ea typeface="Helvetica Neue Medium"/>
              <a:cs typeface="Helvetica Neue Medium"/>
              <a:sym typeface="Helvetica Neue Medium"/>
            </a:endParaRPr>
          </a:p>
        </p:txBody>
      </p:sp>
      <p:sp>
        <p:nvSpPr>
          <p:cNvPr id="191" name="Circle"/>
          <p:cNvSpPr/>
          <p:nvPr/>
        </p:nvSpPr>
        <p:spPr>
          <a:xfrm>
            <a:off x="2223799" y="3067596"/>
            <a:ext cx="163649" cy="163649"/>
          </a:xfrm>
          <a:prstGeom prst="ellipse">
            <a:avLst/>
          </a:prstGeom>
          <a:solidFill>
            <a:srgbClr val="FFFFFF"/>
          </a:solidFill>
          <a:ln w="12700">
            <a:miter lim="400000"/>
          </a:ln>
        </p:spPr>
        <p:txBody>
          <a:bodyPr lIns="19050" tIns="19050" rIns="19050" bIns="19050" anchor="ctr"/>
          <a:lstStyle/>
          <a:p>
            <a:pPr marL="0" marR="0" lvl="0" indent="0" algn="ctr" defTabSz="309563"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200" b="0" i="0" u="none" strike="noStrike" kern="0" cap="none" spc="0" normalizeH="0" baseline="0" noProof="0">
              <a:ln>
                <a:noFill/>
              </a:ln>
              <a:solidFill>
                <a:srgbClr val="FFFFFF"/>
              </a:solidFill>
              <a:effectLst/>
              <a:uLnTx/>
              <a:uFillTx/>
              <a:latin typeface="Helvetica Neue Medium"/>
              <a:ea typeface="Helvetica Neue Medium"/>
              <a:cs typeface="Helvetica Neue Medium"/>
              <a:sym typeface="Helvetica Neue Medium"/>
            </a:endParaRPr>
          </a:p>
        </p:txBody>
      </p:sp>
      <p:sp>
        <p:nvSpPr>
          <p:cNvPr id="192" name="Circle"/>
          <p:cNvSpPr/>
          <p:nvPr/>
        </p:nvSpPr>
        <p:spPr>
          <a:xfrm>
            <a:off x="2223799" y="3421927"/>
            <a:ext cx="163649" cy="163649"/>
          </a:xfrm>
          <a:prstGeom prst="ellipse">
            <a:avLst/>
          </a:prstGeom>
          <a:solidFill>
            <a:srgbClr val="FFFFFF"/>
          </a:solidFill>
          <a:ln w="12700">
            <a:miter lim="400000"/>
          </a:ln>
        </p:spPr>
        <p:txBody>
          <a:bodyPr lIns="19050" tIns="19050" rIns="19050" bIns="19050" anchor="ctr"/>
          <a:lstStyle/>
          <a:p>
            <a:pPr marL="0" marR="0" lvl="0" indent="0" algn="ctr" defTabSz="309563"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200" b="0" i="0" u="none" strike="noStrike" kern="0" cap="none" spc="0" normalizeH="0" baseline="0" noProof="0">
              <a:ln>
                <a:noFill/>
              </a:ln>
              <a:solidFill>
                <a:srgbClr val="FFFFFF"/>
              </a:solidFill>
              <a:effectLst/>
              <a:uLnTx/>
              <a:uFillTx/>
              <a:latin typeface="Helvetica Neue Medium"/>
              <a:ea typeface="Helvetica Neue Medium"/>
              <a:cs typeface="Helvetica Neue Medium"/>
              <a:sym typeface="Helvetica Neue Medium"/>
            </a:endParaRPr>
          </a:p>
        </p:txBody>
      </p:sp>
      <p:sp>
        <p:nvSpPr>
          <p:cNvPr id="193" name="Circle"/>
          <p:cNvSpPr/>
          <p:nvPr/>
        </p:nvSpPr>
        <p:spPr>
          <a:xfrm>
            <a:off x="2236499" y="3776258"/>
            <a:ext cx="163649" cy="163649"/>
          </a:xfrm>
          <a:prstGeom prst="ellipse">
            <a:avLst/>
          </a:prstGeom>
          <a:solidFill>
            <a:srgbClr val="FFFFFF"/>
          </a:solidFill>
          <a:ln w="12700">
            <a:miter lim="400000"/>
          </a:ln>
        </p:spPr>
        <p:txBody>
          <a:bodyPr lIns="19050" tIns="19050" rIns="19050" bIns="19050" anchor="ctr"/>
          <a:lstStyle/>
          <a:p>
            <a:pPr marL="0" marR="0" lvl="0" indent="0" algn="ctr" defTabSz="309563"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200" b="0" i="0" u="none" strike="noStrike" kern="0" cap="none" spc="0" normalizeH="0" baseline="0" noProof="0">
              <a:ln>
                <a:noFill/>
              </a:ln>
              <a:solidFill>
                <a:srgbClr val="FFFFFF"/>
              </a:solidFill>
              <a:effectLst/>
              <a:uLnTx/>
              <a:uFillTx/>
              <a:latin typeface="Helvetica Neue Medium"/>
              <a:ea typeface="Helvetica Neue Medium"/>
              <a:cs typeface="Helvetica Neue Medium"/>
              <a:sym typeface="Helvetica Neue Medium"/>
            </a:endParaRPr>
          </a:p>
        </p:txBody>
      </p:sp>
      <p:sp>
        <p:nvSpPr>
          <p:cNvPr id="194" name="Circle"/>
          <p:cNvSpPr/>
          <p:nvPr/>
        </p:nvSpPr>
        <p:spPr>
          <a:xfrm>
            <a:off x="2236499" y="4130588"/>
            <a:ext cx="163649" cy="163649"/>
          </a:xfrm>
          <a:prstGeom prst="ellipse">
            <a:avLst/>
          </a:prstGeom>
          <a:solidFill>
            <a:srgbClr val="FFFFFF"/>
          </a:solidFill>
          <a:ln w="12700">
            <a:miter lim="400000"/>
          </a:ln>
        </p:spPr>
        <p:txBody>
          <a:bodyPr lIns="19050" tIns="19050" rIns="19050" bIns="19050" anchor="ctr"/>
          <a:lstStyle/>
          <a:p>
            <a:pPr marL="0" marR="0" lvl="0" indent="0" algn="ctr" defTabSz="309563"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200" b="0" i="0" u="none" strike="noStrike" kern="0" cap="none" spc="0" normalizeH="0" baseline="0" noProof="0">
              <a:ln>
                <a:noFill/>
              </a:ln>
              <a:solidFill>
                <a:srgbClr val="FFFFFF"/>
              </a:solidFill>
              <a:effectLst/>
              <a:uLnTx/>
              <a:uFillTx/>
              <a:latin typeface="Helvetica Neue Medium"/>
              <a:ea typeface="Helvetica Neue Medium"/>
              <a:cs typeface="Helvetica Neue Medium"/>
              <a:sym typeface="Helvetica Neue Medium"/>
            </a:endParaRPr>
          </a:p>
        </p:txBody>
      </p:sp>
      <p:sp>
        <p:nvSpPr>
          <p:cNvPr id="195" name="No clue, never heard of it"/>
          <p:cNvSpPr txBox="1"/>
          <p:nvPr/>
        </p:nvSpPr>
        <p:spPr>
          <a:xfrm>
            <a:off x="2571546" y="3049030"/>
            <a:ext cx="5933436" cy="3733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9050" tIns="19050" rIns="19050" bIns="19050">
            <a:spAutoFit/>
          </a:bodyPr>
          <a:lstStyle>
            <a:lvl1pPr algn="l">
              <a:defRPr sz="2900">
                <a:solidFill>
                  <a:srgbClr val="FFFFFF"/>
                </a:solidFill>
                <a:latin typeface="Helvetica Neue Light"/>
                <a:ea typeface="Helvetica Neue Light"/>
                <a:cs typeface="Helvetica Neue Light"/>
                <a:sym typeface="Helvetica Neue Light"/>
              </a:defRPr>
            </a:lvl1pPr>
          </a:lstStyle>
          <a:p>
            <a:pPr marL="0" marR="0" lvl="0" indent="0" algn="l" defTabSz="914377" rtl="0" eaLnBrk="1" fontAlgn="auto" latinLnBrk="0" hangingPunct="0">
              <a:lnSpc>
                <a:spcPct val="100000"/>
              </a:lnSpc>
              <a:spcBef>
                <a:spcPts val="0"/>
              </a:spcBef>
              <a:spcAft>
                <a:spcPts val="0"/>
              </a:spcAft>
              <a:buClrTx/>
              <a:buSzTx/>
              <a:buFontTx/>
              <a:buNone/>
              <a:tabLst/>
              <a:defRPr/>
            </a:pPr>
            <a:r>
              <a:rPr kumimoji="0" lang="en-US" sz="1088" b="0" i="0" u="none" strike="noStrike" kern="0" cap="none" spc="0" normalizeH="0" baseline="0" noProof="0" dirty="0">
                <a:ln>
                  <a:noFill/>
                </a:ln>
                <a:solidFill>
                  <a:srgbClr val="FFFFFF"/>
                </a:solidFill>
                <a:effectLst/>
                <a:uLnTx/>
                <a:uFillTx/>
                <a:latin typeface="Helvetica Neue Light"/>
                <a:ea typeface="Helvetica Neue Light"/>
                <a:sym typeface="Helvetica Neue Light"/>
              </a:rPr>
              <a:t>Strongly agree</a:t>
            </a:r>
          </a:p>
          <a:p>
            <a:pPr marL="0" marR="0" lvl="0" indent="0" algn="l" defTabSz="914377" rtl="0" eaLnBrk="1" fontAlgn="auto" latinLnBrk="0" hangingPunct="0">
              <a:lnSpc>
                <a:spcPct val="100000"/>
              </a:lnSpc>
              <a:spcBef>
                <a:spcPts val="0"/>
              </a:spcBef>
              <a:spcAft>
                <a:spcPts val="0"/>
              </a:spcAft>
              <a:buClrTx/>
              <a:buSzTx/>
              <a:buFontTx/>
              <a:buNone/>
              <a:tabLst/>
              <a:defRPr/>
            </a:pPr>
            <a:r>
              <a:rPr kumimoji="0" lang="en-US" sz="1088" b="0" i="0" u="none" strike="noStrike" kern="0" cap="none" spc="0" normalizeH="0" baseline="0" noProof="0" dirty="0">
                <a:ln>
                  <a:noFill/>
                </a:ln>
                <a:solidFill>
                  <a:srgbClr val="FFFFFF"/>
                </a:solidFill>
                <a:effectLst/>
                <a:uLnTx/>
                <a:uFillTx/>
                <a:latin typeface="Helvetica Neue Light"/>
                <a:ea typeface="Helvetica Neue Light"/>
                <a:sym typeface="Helvetica Neue Light"/>
              </a:rPr>
              <a:t> </a:t>
            </a:r>
            <a:endParaRPr kumimoji="0" sz="1088" b="0" i="0" u="none" strike="noStrike" kern="0" cap="none" spc="0" normalizeH="0" baseline="0" noProof="0" dirty="0">
              <a:ln>
                <a:noFill/>
              </a:ln>
              <a:solidFill>
                <a:srgbClr val="FFFFFF"/>
              </a:solidFill>
              <a:effectLst/>
              <a:uLnTx/>
              <a:uFillTx/>
              <a:latin typeface="Helvetica Neue Light"/>
              <a:ea typeface="Helvetica Neue Light"/>
              <a:sym typeface="Helvetica Neue Light"/>
            </a:endParaRPr>
          </a:p>
        </p:txBody>
      </p:sp>
      <p:sp>
        <p:nvSpPr>
          <p:cNvPr id="196" name="I have heard it, but don't really know what it means (wouldn't be able to explain it to someone else)"/>
          <p:cNvSpPr txBox="1"/>
          <p:nvPr/>
        </p:nvSpPr>
        <p:spPr>
          <a:xfrm>
            <a:off x="2571546" y="3403360"/>
            <a:ext cx="5933436" cy="2058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9050" tIns="19050" rIns="19050" bIns="19050">
            <a:spAutoFit/>
          </a:bodyPr>
          <a:lstStyle>
            <a:lvl1pPr algn="l">
              <a:defRPr sz="2900">
                <a:solidFill>
                  <a:srgbClr val="FFFFFF"/>
                </a:solidFill>
                <a:latin typeface="Helvetica Neue Light"/>
                <a:ea typeface="Helvetica Neue Light"/>
                <a:cs typeface="Helvetica Neue Light"/>
                <a:sym typeface="Helvetica Neue Light"/>
              </a:defRPr>
            </a:lvl1pPr>
          </a:lstStyle>
          <a:p>
            <a:pPr marL="0" marR="0" lvl="0" indent="0" algn="l" defTabSz="914377" rtl="0" eaLnBrk="1" fontAlgn="auto" latinLnBrk="0" hangingPunct="0">
              <a:lnSpc>
                <a:spcPct val="100000"/>
              </a:lnSpc>
              <a:spcBef>
                <a:spcPts val="0"/>
              </a:spcBef>
              <a:spcAft>
                <a:spcPts val="0"/>
              </a:spcAft>
              <a:buClrTx/>
              <a:buSzTx/>
              <a:buFontTx/>
              <a:buNone/>
              <a:tabLst/>
              <a:defRPr/>
            </a:pPr>
            <a:r>
              <a:rPr kumimoji="0" lang="en-US" sz="1088" b="0" i="0" u="none" strike="noStrike" kern="0" cap="none" spc="0" normalizeH="0" baseline="0" noProof="0" dirty="0">
                <a:ln>
                  <a:noFill/>
                </a:ln>
                <a:solidFill>
                  <a:srgbClr val="FFFFFF"/>
                </a:solidFill>
                <a:effectLst/>
                <a:uLnTx/>
                <a:uFillTx/>
                <a:latin typeface="Helvetica Neue Light"/>
                <a:ea typeface="Helvetica Neue Light"/>
                <a:sym typeface="Helvetica Neue Light"/>
              </a:rPr>
              <a:t>Agree</a:t>
            </a:r>
          </a:p>
        </p:txBody>
      </p:sp>
      <p:sp>
        <p:nvSpPr>
          <p:cNvPr id="197" name="Read an article/saw a clip/friend tried to explain (basic knowledge)"/>
          <p:cNvSpPr txBox="1"/>
          <p:nvPr/>
        </p:nvSpPr>
        <p:spPr>
          <a:xfrm>
            <a:off x="2584246" y="3757691"/>
            <a:ext cx="5933436" cy="2058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9050" tIns="19050" rIns="19050" bIns="19050">
            <a:spAutoFit/>
          </a:bodyPr>
          <a:lstStyle>
            <a:lvl1pPr algn="l">
              <a:defRPr sz="2900">
                <a:solidFill>
                  <a:srgbClr val="FFFFFF"/>
                </a:solidFill>
                <a:latin typeface="Helvetica Neue Light"/>
                <a:ea typeface="Helvetica Neue Light"/>
                <a:cs typeface="Helvetica Neue Light"/>
                <a:sym typeface="Helvetica Neue Light"/>
              </a:defRPr>
            </a:lvl1pPr>
          </a:lstStyle>
          <a:p>
            <a:pPr marL="0" marR="0" lvl="0" indent="0" algn="l" defTabSz="914377" rtl="0" eaLnBrk="1" fontAlgn="auto" latinLnBrk="0" hangingPunct="0">
              <a:lnSpc>
                <a:spcPct val="100000"/>
              </a:lnSpc>
              <a:spcBef>
                <a:spcPts val="0"/>
              </a:spcBef>
              <a:spcAft>
                <a:spcPts val="0"/>
              </a:spcAft>
              <a:buClrTx/>
              <a:buSzTx/>
              <a:buFontTx/>
              <a:buNone/>
              <a:tabLst/>
              <a:defRPr/>
            </a:pPr>
            <a:r>
              <a:rPr kumimoji="0" lang="en-US" sz="1088" b="0" i="0" u="none" strike="noStrike" kern="0" cap="none" spc="0" normalizeH="0" baseline="0" noProof="0" dirty="0">
                <a:ln>
                  <a:noFill/>
                </a:ln>
                <a:solidFill>
                  <a:srgbClr val="FFFFFF"/>
                </a:solidFill>
                <a:effectLst/>
                <a:uLnTx/>
                <a:uFillTx/>
                <a:latin typeface="Helvetica Neue Light"/>
                <a:ea typeface="Helvetica Neue Light"/>
                <a:sym typeface="Helvetica Neue Light"/>
              </a:rPr>
              <a:t>Disagree</a:t>
            </a:r>
          </a:p>
        </p:txBody>
      </p:sp>
      <p:sp>
        <p:nvSpPr>
          <p:cNvPr id="198" name="Read a book/attended a training (moderate knowledge)"/>
          <p:cNvSpPr txBox="1"/>
          <p:nvPr/>
        </p:nvSpPr>
        <p:spPr>
          <a:xfrm>
            <a:off x="2584246" y="4112022"/>
            <a:ext cx="5933436" cy="2058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9050" tIns="19050" rIns="19050" bIns="19050">
            <a:spAutoFit/>
          </a:bodyPr>
          <a:lstStyle>
            <a:lvl1pPr algn="l">
              <a:defRPr sz="2900">
                <a:solidFill>
                  <a:srgbClr val="FFFFFF"/>
                </a:solidFill>
                <a:latin typeface="Helvetica Neue Light"/>
                <a:ea typeface="Helvetica Neue Light"/>
                <a:cs typeface="Helvetica Neue Light"/>
                <a:sym typeface="Helvetica Neue Light"/>
              </a:defRPr>
            </a:lvl1pPr>
          </a:lstStyle>
          <a:p>
            <a:pPr marL="0" marR="0" lvl="0" indent="0" algn="l" defTabSz="914377" rtl="0" eaLnBrk="1" fontAlgn="auto" latinLnBrk="0" hangingPunct="0">
              <a:lnSpc>
                <a:spcPct val="100000"/>
              </a:lnSpc>
              <a:spcBef>
                <a:spcPts val="0"/>
              </a:spcBef>
              <a:spcAft>
                <a:spcPts val="0"/>
              </a:spcAft>
              <a:buClrTx/>
              <a:buSzTx/>
              <a:buFontTx/>
              <a:buNone/>
              <a:tabLst/>
              <a:defRPr/>
            </a:pPr>
            <a:r>
              <a:rPr kumimoji="0" lang="en-US" sz="1088" b="0" i="0" u="none" strike="noStrike" kern="0" cap="none" spc="0" normalizeH="0" baseline="0" noProof="0" dirty="0">
                <a:ln>
                  <a:noFill/>
                </a:ln>
                <a:solidFill>
                  <a:srgbClr val="FFFFFF"/>
                </a:solidFill>
                <a:effectLst/>
                <a:uLnTx/>
                <a:uFillTx/>
                <a:latin typeface="Helvetica Neue Light"/>
                <a:ea typeface="Helvetica Neue Light"/>
                <a:sym typeface="Helvetica Neue Light"/>
              </a:rPr>
              <a:t>Strongly disagree</a:t>
            </a:r>
          </a:p>
        </p:txBody>
      </p:sp>
      <p:sp>
        <p:nvSpPr>
          <p:cNvPr id="199" name="What is your level of familiarity with antiracism?"/>
          <p:cNvSpPr txBox="1"/>
          <p:nvPr/>
        </p:nvSpPr>
        <p:spPr>
          <a:xfrm>
            <a:off x="2223799" y="1695074"/>
            <a:ext cx="6513801" cy="62324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nchor="ctr">
            <a:spAutoFit/>
          </a:bodyPr>
          <a:lstStyle>
            <a:lvl1pPr algn="l">
              <a:defRPr sz="5600" b="1">
                <a:solidFill>
                  <a:srgbClr val="E59D00"/>
                </a:solidFill>
              </a:defRPr>
            </a:lvl1pPr>
          </a:lstStyle>
          <a:p>
            <a:pPr marL="0" marR="0" lvl="0" indent="0" algn="l" defTabSz="914377" rtl="0" eaLnBrk="1" fontAlgn="auto" latinLnBrk="0" hangingPunct="0">
              <a:lnSpc>
                <a:spcPct val="100000"/>
              </a:lnSpc>
              <a:spcBef>
                <a:spcPts val="0"/>
              </a:spcBef>
              <a:spcAft>
                <a:spcPts val="0"/>
              </a:spcAft>
              <a:buClrTx/>
              <a:buSzTx/>
              <a:buFontTx/>
              <a:buNone/>
              <a:tabLst/>
              <a:defRPr/>
            </a:pPr>
            <a:r>
              <a:rPr kumimoji="0" lang="en-US" sz="1900" b="1" i="0" u="none" strike="noStrike" kern="0" cap="none" spc="0" normalizeH="0" baseline="0" noProof="0" dirty="0">
                <a:ln>
                  <a:noFill/>
                </a:ln>
                <a:solidFill>
                  <a:srgbClr val="FFD932">
                    <a:lumMod val="20000"/>
                    <a:lumOff val="80000"/>
                  </a:srgbClr>
                </a:solidFill>
                <a:effectLst/>
                <a:uLnTx/>
                <a:uFillTx/>
                <a:latin typeface="Helvetica Neue"/>
                <a:ea typeface="Helvetica Neue"/>
                <a:cs typeface="Helvetica Neue"/>
                <a:sym typeface="Helvetica Neue"/>
              </a:rPr>
              <a:t>Poll 5. </a:t>
            </a:r>
            <a:r>
              <a:rPr lang="en-US" sz="1900" b="0" kern="0" dirty="0">
                <a:solidFill>
                  <a:srgbClr val="FFD932">
                    <a:lumMod val="20000"/>
                    <a:lumOff val="80000"/>
                  </a:srgbClr>
                </a:solidFill>
                <a:latin typeface="Helvetica Neue"/>
                <a:ea typeface="Helvetica Neue"/>
                <a:cs typeface="Helvetica Neue"/>
                <a:sym typeface="Helvetica Neue"/>
              </a:rPr>
              <a:t>Which</a:t>
            </a:r>
            <a:r>
              <a:rPr kumimoji="0" lang="en-US" sz="1900" b="0" i="0" u="none" strike="noStrike" kern="0" cap="none" spc="0" normalizeH="0" baseline="0" noProof="0" dirty="0">
                <a:ln>
                  <a:noFill/>
                </a:ln>
                <a:solidFill>
                  <a:srgbClr val="FFD932">
                    <a:lumMod val="20000"/>
                    <a:lumOff val="80000"/>
                  </a:srgbClr>
                </a:solidFill>
                <a:effectLst/>
                <a:uLnTx/>
                <a:uFillTx/>
                <a:latin typeface="Helvetica Neue"/>
                <a:ea typeface="Helvetica Neue"/>
                <a:cs typeface="Helvetica Neue"/>
                <a:sym typeface="Helvetica Neue"/>
              </a:rPr>
              <a:t> answer best reflects your response to this statement?</a:t>
            </a:r>
            <a:endParaRPr kumimoji="0" sz="1900" b="0" i="0" u="none" strike="noStrike" kern="0" cap="none" spc="0" normalizeH="0" baseline="0" noProof="0" dirty="0">
              <a:ln>
                <a:noFill/>
              </a:ln>
              <a:solidFill>
                <a:srgbClr val="FFD932">
                  <a:lumMod val="20000"/>
                  <a:lumOff val="80000"/>
                </a:srgbClr>
              </a:solidFill>
              <a:effectLst/>
              <a:uLnTx/>
              <a:uFillTx/>
              <a:latin typeface="Helvetica Neue"/>
              <a:ea typeface="Helvetica Neue"/>
              <a:cs typeface="Helvetica Neue"/>
              <a:sym typeface="Helvetica Neue"/>
            </a:endParaRPr>
          </a:p>
        </p:txBody>
      </p:sp>
    </p:spTree>
    <p:extLst>
      <p:ext uri="{BB962C8B-B14F-4D97-AF65-F5344CB8AC3E}">
        <p14:creationId xmlns:p14="http://schemas.microsoft.com/office/powerpoint/2010/main" val="117346747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7">
            <a:extLst>
              <a:ext uri="{FF2B5EF4-FFF2-40B4-BE49-F238E27FC236}">
                <a16:creationId xmlns:a16="http://schemas.microsoft.com/office/drawing/2014/main" id="{8A923372-ACFC-532B-5A2E-977561F46D51}"/>
              </a:ext>
            </a:extLst>
          </p:cNvPr>
          <p:cNvSpPr txBox="1">
            <a:spLocks/>
          </p:cNvSpPr>
          <p:nvPr/>
        </p:nvSpPr>
        <p:spPr>
          <a:xfrm>
            <a:off x="1190391" y="1936743"/>
            <a:ext cx="6763217" cy="542397"/>
          </a:xfrm>
          <a:prstGeom prst="rect">
            <a:avLst/>
          </a:prstGeom>
        </p:spPr>
        <p:txBody>
          <a:bodyPr vert="horz"/>
          <a:lstStyle>
            <a:lvl1pPr algn="ctr" defTabSz="457200" rtl="0" eaLnBrk="1" latinLnBrk="0" hangingPunct="1">
              <a:spcBef>
                <a:spcPct val="0"/>
              </a:spcBef>
              <a:buNone/>
              <a:defRPr sz="3200" b="0" i="0" kern="1200">
                <a:solidFill>
                  <a:schemeClr val="tx1"/>
                </a:solidFill>
                <a:latin typeface="Futura LT Heavy"/>
                <a:ea typeface="+mj-ea"/>
                <a:cs typeface="Futura LT Heavy"/>
              </a:defRPr>
            </a:lvl1pPr>
          </a:lstStyle>
          <a:p>
            <a:r>
              <a:rPr lang="en-US" dirty="0"/>
              <a:t>Overall, I feel </a:t>
            </a:r>
            <a:r>
              <a:rPr lang="en-US" dirty="0">
                <a:solidFill>
                  <a:srgbClr val="50FFFE"/>
                </a:solidFill>
              </a:rPr>
              <a:t>prepared to intervene</a:t>
            </a:r>
            <a:r>
              <a:rPr lang="en-US" dirty="0"/>
              <a:t> if a Black/African American client comes to me with very negative views of themselves because they are LGBTQ+.</a:t>
            </a:r>
          </a:p>
          <a:p>
            <a:pPr lvl="0"/>
            <a:endParaRPr lang="en-US" i="1" dirty="0">
              <a:solidFill>
                <a:prstClr val="white"/>
              </a:solidFill>
            </a:endParaRPr>
          </a:p>
        </p:txBody>
      </p:sp>
    </p:spTree>
    <p:extLst>
      <p:ext uri="{BB962C8B-B14F-4D97-AF65-F5344CB8AC3E}">
        <p14:creationId xmlns:p14="http://schemas.microsoft.com/office/powerpoint/2010/main" val="2325237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4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7">
            <a:extLst>
              <a:ext uri="{FF2B5EF4-FFF2-40B4-BE49-F238E27FC236}">
                <a16:creationId xmlns:a16="http://schemas.microsoft.com/office/drawing/2014/main" id="{8A923372-ACFC-532B-5A2E-977561F46D51}"/>
              </a:ext>
            </a:extLst>
          </p:cNvPr>
          <p:cNvSpPr txBox="1">
            <a:spLocks/>
          </p:cNvSpPr>
          <p:nvPr/>
        </p:nvSpPr>
        <p:spPr>
          <a:xfrm>
            <a:off x="1190391" y="1557601"/>
            <a:ext cx="6763217" cy="542397"/>
          </a:xfrm>
          <a:prstGeom prst="rect">
            <a:avLst/>
          </a:prstGeom>
        </p:spPr>
        <p:txBody>
          <a:bodyPr vert="horz"/>
          <a:lstStyle>
            <a:lvl1pPr algn="ctr" defTabSz="457200" rtl="0" eaLnBrk="1" latinLnBrk="0" hangingPunct="1">
              <a:spcBef>
                <a:spcPct val="0"/>
              </a:spcBef>
              <a:buNone/>
              <a:defRPr sz="3200" b="0" i="0" kern="1200">
                <a:solidFill>
                  <a:schemeClr val="tx1"/>
                </a:solidFill>
                <a:latin typeface="Futura LT Heavy"/>
                <a:ea typeface="+mj-ea"/>
                <a:cs typeface="Futura LT Heavy"/>
              </a:defRPr>
            </a:lvl1pPr>
          </a:lstStyle>
          <a:p>
            <a:r>
              <a:rPr lang="en-US" dirty="0"/>
              <a:t>The idea of discussing sexual orientation or gender identity in therapy with Black clients makes me </a:t>
            </a:r>
            <a:r>
              <a:rPr lang="en-US" dirty="0">
                <a:solidFill>
                  <a:srgbClr val="50FFFE"/>
                </a:solidFill>
              </a:rPr>
              <a:t>nervous</a:t>
            </a:r>
            <a:r>
              <a:rPr lang="en-US" dirty="0"/>
              <a:t> or </a:t>
            </a:r>
            <a:r>
              <a:rPr lang="en-US" dirty="0">
                <a:solidFill>
                  <a:srgbClr val="50FFFE"/>
                </a:solidFill>
              </a:rPr>
              <a:t>uncomfortable</a:t>
            </a:r>
            <a:r>
              <a:rPr lang="en-US" dirty="0"/>
              <a:t> because it is such a controversial issue in the Black community.</a:t>
            </a:r>
          </a:p>
        </p:txBody>
      </p:sp>
    </p:spTree>
    <p:extLst>
      <p:ext uri="{BB962C8B-B14F-4D97-AF65-F5344CB8AC3E}">
        <p14:creationId xmlns:p14="http://schemas.microsoft.com/office/powerpoint/2010/main" val="669795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4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7">
            <a:extLst>
              <a:ext uri="{FF2B5EF4-FFF2-40B4-BE49-F238E27FC236}">
                <a16:creationId xmlns:a16="http://schemas.microsoft.com/office/drawing/2014/main" id="{8A923372-ACFC-532B-5A2E-977561F46D51}"/>
              </a:ext>
            </a:extLst>
          </p:cNvPr>
          <p:cNvSpPr txBox="1">
            <a:spLocks/>
          </p:cNvSpPr>
          <p:nvPr/>
        </p:nvSpPr>
        <p:spPr>
          <a:xfrm>
            <a:off x="1190391" y="2494304"/>
            <a:ext cx="6763217" cy="542397"/>
          </a:xfrm>
          <a:prstGeom prst="rect">
            <a:avLst/>
          </a:prstGeom>
        </p:spPr>
        <p:txBody>
          <a:bodyPr vert="horz"/>
          <a:lstStyle>
            <a:lvl1pPr algn="ctr" defTabSz="457200" rtl="0" eaLnBrk="1" latinLnBrk="0" hangingPunct="1">
              <a:spcBef>
                <a:spcPct val="0"/>
              </a:spcBef>
              <a:buNone/>
              <a:defRPr sz="3200" b="0" i="0" kern="1200">
                <a:solidFill>
                  <a:schemeClr val="tx1"/>
                </a:solidFill>
                <a:latin typeface="Futura LT Heavy"/>
                <a:ea typeface="+mj-ea"/>
                <a:cs typeface="Futura LT Heavy"/>
              </a:defRPr>
            </a:lvl1pPr>
          </a:lstStyle>
          <a:p>
            <a:r>
              <a:rPr lang="en-US" dirty="0"/>
              <a:t>I </a:t>
            </a:r>
            <a:r>
              <a:rPr lang="en-US" dirty="0">
                <a:solidFill>
                  <a:srgbClr val="50FFFE"/>
                </a:solidFill>
              </a:rPr>
              <a:t>rarely</a:t>
            </a:r>
            <a:r>
              <a:rPr lang="en-US" dirty="0"/>
              <a:t> think about the issue of sexual orientation.</a:t>
            </a:r>
          </a:p>
        </p:txBody>
      </p:sp>
    </p:spTree>
    <p:extLst>
      <p:ext uri="{BB962C8B-B14F-4D97-AF65-F5344CB8AC3E}">
        <p14:creationId xmlns:p14="http://schemas.microsoft.com/office/powerpoint/2010/main" val="3145556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4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7">
            <a:extLst>
              <a:ext uri="{FF2B5EF4-FFF2-40B4-BE49-F238E27FC236}">
                <a16:creationId xmlns:a16="http://schemas.microsoft.com/office/drawing/2014/main" id="{8A923372-ACFC-532B-5A2E-977561F46D51}"/>
              </a:ext>
            </a:extLst>
          </p:cNvPr>
          <p:cNvSpPr txBox="1">
            <a:spLocks/>
          </p:cNvSpPr>
          <p:nvPr/>
        </p:nvSpPr>
        <p:spPr>
          <a:xfrm>
            <a:off x="1190391" y="2159767"/>
            <a:ext cx="6763217" cy="542397"/>
          </a:xfrm>
          <a:prstGeom prst="rect">
            <a:avLst/>
          </a:prstGeom>
        </p:spPr>
        <p:txBody>
          <a:bodyPr vert="horz"/>
          <a:lstStyle>
            <a:lvl1pPr algn="ctr" defTabSz="457200" rtl="0" eaLnBrk="1" latinLnBrk="0" hangingPunct="1">
              <a:spcBef>
                <a:spcPct val="0"/>
              </a:spcBef>
              <a:buNone/>
              <a:defRPr sz="3200" b="0" i="0" kern="1200">
                <a:solidFill>
                  <a:schemeClr val="tx1"/>
                </a:solidFill>
                <a:latin typeface="Futura LT Heavy"/>
                <a:ea typeface="+mj-ea"/>
                <a:cs typeface="Futura LT Heavy"/>
              </a:defRPr>
            </a:lvl1pPr>
          </a:lstStyle>
          <a:p>
            <a:r>
              <a:rPr lang="en-US" dirty="0"/>
              <a:t>I generally assume my Black/African American patients are </a:t>
            </a:r>
            <a:r>
              <a:rPr lang="en-US" dirty="0">
                <a:solidFill>
                  <a:srgbClr val="50FFFE"/>
                </a:solidFill>
              </a:rPr>
              <a:t>heterosexual</a:t>
            </a:r>
            <a:r>
              <a:rPr lang="en-US" dirty="0"/>
              <a:t>, unless I know otherwise.</a:t>
            </a:r>
          </a:p>
          <a:p>
            <a:pPr lvl="0"/>
            <a:endParaRPr lang="en-US" i="1" dirty="0">
              <a:solidFill>
                <a:prstClr val="white"/>
              </a:solidFill>
            </a:endParaRPr>
          </a:p>
        </p:txBody>
      </p:sp>
    </p:spTree>
    <p:extLst>
      <p:ext uri="{BB962C8B-B14F-4D97-AF65-F5344CB8AC3E}">
        <p14:creationId xmlns:p14="http://schemas.microsoft.com/office/powerpoint/2010/main" val="930515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4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7">
            <a:extLst>
              <a:ext uri="{FF2B5EF4-FFF2-40B4-BE49-F238E27FC236}">
                <a16:creationId xmlns:a16="http://schemas.microsoft.com/office/drawing/2014/main" id="{8A923372-ACFC-532B-5A2E-977561F46D51}"/>
              </a:ext>
            </a:extLst>
          </p:cNvPr>
          <p:cNvSpPr txBox="1">
            <a:spLocks/>
          </p:cNvSpPr>
          <p:nvPr/>
        </p:nvSpPr>
        <p:spPr>
          <a:xfrm>
            <a:off x="1190391" y="2494304"/>
            <a:ext cx="6763217" cy="542397"/>
          </a:xfrm>
          <a:prstGeom prst="rect">
            <a:avLst/>
          </a:prstGeom>
        </p:spPr>
        <p:txBody>
          <a:bodyPr vert="horz"/>
          <a:lstStyle>
            <a:lvl1pPr algn="ctr" defTabSz="457200" rtl="0" eaLnBrk="1" latinLnBrk="0" hangingPunct="1">
              <a:spcBef>
                <a:spcPct val="0"/>
              </a:spcBef>
              <a:buNone/>
              <a:defRPr sz="3200" b="0" i="0" kern="1200">
                <a:solidFill>
                  <a:schemeClr val="tx1"/>
                </a:solidFill>
                <a:latin typeface="Futura LT Heavy"/>
                <a:ea typeface="+mj-ea"/>
                <a:cs typeface="Futura LT Heavy"/>
              </a:defRPr>
            </a:lvl1pPr>
          </a:lstStyle>
          <a:p>
            <a:r>
              <a:rPr lang="en-US" dirty="0"/>
              <a:t>It is sometimes difficult to </a:t>
            </a:r>
            <a:r>
              <a:rPr lang="en-US" dirty="0">
                <a:solidFill>
                  <a:srgbClr val="50FFFE"/>
                </a:solidFill>
              </a:rPr>
              <a:t>reconcile</a:t>
            </a:r>
            <a:r>
              <a:rPr lang="en-US" dirty="0"/>
              <a:t> my </a:t>
            </a:r>
            <a:r>
              <a:rPr lang="en-US" dirty="0">
                <a:solidFill>
                  <a:srgbClr val="50FFFE"/>
                </a:solidFill>
              </a:rPr>
              <a:t>religious beliefs </a:t>
            </a:r>
            <a:r>
              <a:rPr lang="en-US" dirty="0"/>
              <a:t>with my desire to be </a:t>
            </a:r>
            <a:r>
              <a:rPr lang="en-US" dirty="0">
                <a:solidFill>
                  <a:srgbClr val="50FFFE"/>
                </a:solidFill>
              </a:rPr>
              <a:t>inclusive</a:t>
            </a:r>
            <a:r>
              <a:rPr lang="en-US" dirty="0"/>
              <a:t> of LGBTQ+ patients.</a:t>
            </a:r>
          </a:p>
          <a:p>
            <a:pPr lvl="0"/>
            <a:endParaRPr lang="en-US" i="1" dirty="0">
              <a:solidFill>
                <a:prstClr val="white"/>
              </a:solidFill>
            </a:endParaRPr>
          </a:p>
        </p:txBody>
      </p:sp>
    </p:spTree>
    <p:extLst>
      <p:ext uri="{BB962C8B-B14F-4D97-AF65-F5344CB8AC3E}">
        <p14:creationId xmlns:p14="http://schemas.microsoft.com/office/powerpoint/2010/main" val="365403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4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7">
            <a:extLst>
              <a:ext uri="{FF2B5EF4-FFF2-40B4-BE49-F238E27FC236}">
                <a16:creationId xmlns:a16="http://schemas.microsoft.com/office/drawing/2014/main" id="{8A923372-ACFC-532B-5A2E-977561F46D51}"/>
              </a:ext>
            </a:extLst>
          </p:cNvPr>
          <p:cNvSpPr txBox="1">
            <a:spLocks/>
          </p:cNvSpPr>
          <p:nvPr/>
        </p:nvSpPr>
        <p:spPr>
          <a:xfrm>
            <a:off x="1190391" y="1568753"/>
            <a:ext cx="6763217" cy="542397"/>
          </a:xfrm>
          <a:prstGeom prst="rect">
            <a:avLst/>
          </a:prstGeom>
        </p:spPr>
        <p:txBody>
          <a:bodyPr vert="horz"/>
          <a:lstStyle>
            <a:lvl1pPr algn="ctr" defTabSz="457200" rtl="0" eaLnBrk="1" latinLnBrk="0" hangingPunct="1">
              <a:spcBef>
                <a:spcPct val="0"/>
              </a:spcBef>
              <a:buNone/>
              <a:defRPr sz="3200" b="0" i="0" kern="1200">
                <a:solidFill>
                  <a:schemeClr val="tx1"/>
                </a:solidFill>
                <a:latin typeface="Futura LT Heavy"/>
                <a:ea typeface="+mj-ea"/>
                <a:cs typeface="Futura LT Heavy"/>
              </a:defRPr>
            </a:lvl1pPr>
          </a:lstStyle>
          <a:p>
            <a:r>
              <a:rPr lang="en-US" dirty="0"/>
              <a:t>Sometimes I worry that, by training to be inclusive of LGBTQ+ clients (e.g., assessing sexual orientation and gender identity during clinical assessments), I might </a:t>
            </a:r>
            <a:r>
              <a:rPr lang="en-US" dirty="0">
                <a:solidFill>
                  <a:srgbClr val="50FFFE"/>
                </a:solidFill>
              </a:rPr>
              <a:t>offend, confuse, or alienate</a:t>
            </a:r>
            <a:r>
              <a:rPr lang="en-US" dirty="0"/>
              <a:t> some of my non-LGBTQ+ clients.</a:t>
            </a:r>
          </a:p>
          <a:p>
            <a:pPr lvl="0"/>
            <a:endParaRPr lang="en-US" i="1" dirty="0">
              <a:solidFill>
                <a:prstClr val="white"/>
              </a:solidFill>
            </a:endParaRPr>
          </a:p>
        </p:txBody>
      </p:sp>
    </p:spTree>
    <p:extLst>
      <p:ext uri="{BB962C8B-B14F-4D97-AF65-F5344CB8AC3E}">
        <p14:creationId xmlns:p14="http://schemas.microsoft.com/office/powerpoint/2010/main" val="2565408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4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7">
            <a:extLst>
              <a:ext uri="{FF2B5EF4-FFF2-40B4-BE49-F238E27FC236}">
                <a16:creationId xmlns:a16="http://schemas.microsoft.com/office/drawing/2014/main" id="{8A923372-ACFC-532B-5A2E-977561F46D51}"/>
              </a:ext>
            </a:extLst>
          </p:cNvPr>
          <p:cNvSpPr txBox="1">
            <a:spLocks/>
          </p:cNvSpPr>
          <p:nvPr/>
        </p:nvSpPr>
        <p:spPr>
          <a:xfrm>
            <a:off x="1190391" y="2048255"/>
            <a:ext cx="6763217" cy="542397"/>
          </a:xfrm>
          <a:prstGeom prst="rect">
            <a:avLst/>
          </a:prstGeom>
        </p:spPr>
        <p:txBody>
          <a:bodyPr vert="horz"/>
          <a:lstStyle>
            <a:lvl1pPr algn="ctr" defTabSz="457200" rtl="0" eaLnBrk="1" latinLnBrk="0" hangingPunct="1">
              <a:spcBef>
                <a:spcPct val="0"/>
              </a:spcBef>
              <a:buNone/>
              <a:defRPr sz="3200" b="0" i="0" kern="1200">
                <a:solidFill>
                  <a:schemeClr val="tx1"/>
                </a:solidFill>
                <a:latin typeface="Futura LT Heavy"/>
                <a:ea typeface="+mj-ea"/>
                <a:cs typeface="Futura LT Heavy"/>
              </a:defRPr>
            </a:lvl1pPr>
          </a:lstStyle>
          <a:p>
            <a:r>
              <a:rPr lang="en-US" dirty="0"/>
              <a:t>For the most part, </a:t>
            </a:r>
            <a:r>
              <a:rPr lang="en-US" dirty="0">
                <a:solidFill>
                  <a:srgbClr val="50FFFE"/>
                </a:solidFill>
              </a:rPr>
              <a:t>I would feel comfortable </a:t>
            </a:r>
            <a:r>
              <a:rPr lang="en-US" dirty="0"/>
              <a:t>if some of my Black/African American patients weren’t sure if I were gay or not.</a:t>
            </a:r>
          </a:p>
          <a:p>
            <a:pPr lvl="0"/>
            <a:endParaRPr lang="en-US" i="1" dirty="0">
              <a:solidFill>
                <a:prstClr val="white"/>
              </a:solidFill>
            </a:endParaRPr>
          </a:p>
        </p:txBody>
      </p:sp>
    </p:spTree>
    <p:extLst>
      <p:ext uri="{BB962C8B-B14F-4D97-AF65-F5344CB8AC3E}">
        <p14:creationId xmlns:p14="http://schemas.microsoft.com/office/powerpoint/2010/main" val="3330178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4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7">
            <a:extLst>
              <a:ext uri="{FF2B5EF4-FFF2-40B4-BE49-F238E27FC236}">
                <a16:creationId xmlns:a16="http://schemas.microsoft.com/office/drawing/2014/main" id="{8A923372-ACFC-532B-5A2E-977561F46D51}"/>
              </a:ext>
            </a:extLst>
          </p:cNvPr>
          <p:cNvSpPr txBox="1">
            <a:spLocks/>
          </p:cNvSpPr>
          <p:nvPr/>
        </p:nvSpPr>
        <p:spPr>
          <a:xfrm>
            <a:off x="1190391" y="2081709"/>
            <a:ext cx="6763217" cy="542397"/>
          </a:xfrm>
          <a:prstGeom prst="rect">
            <a:avLst/>
          </a:prstGeom>
        </p:spPr>
        <p:txBody>
          <a:bodyPr vert="horz"/>
          <a:lstStyle>
            <a:lvl1pPr algn="ctr" defTabSz="457200" rtl="0" eaLnBrk="1" latinLnBrk="0" hangingPunct="1">
              <a:spcBef>
                <a:spcPct val="0"/>
              </a:spcBef>
              <a:buNone/>
              <a:defRPr sz="3200" b="0" i="0" kern="1200">
                <a:solidFill>
                  <a:schemeClr val="tx1"/>
                </a:solidFill>
                <a:latin typeface="Futura LT Heavy"/>
                <a:ea typeface="+mj-ea"/>
                <a:cs typeface="Futura LT Heavy"/>
              </a:defRPr>
            </a:lvl1pPr>
          </a:lstStyle>
          <a:p>
            <a:r>
              <a:rPr lang="en-US" dirty="0"/>
              <a:t>I’m </a:t>
            </a:r>
            <a:r>
              <a:rPr lang="en-US" dirty="0">
                <a:solidFill>
                  <a:srgbClr val="50FFFE"/>
                </a:solidFill>
              </a:rPr>
              <a:t>confident</a:t>
            </a:r>
            <a:r>
              <a:rPr lang="en-US" dirty="0"/>
              <a:t> a patient of mine would feel comfortable with me </a:t>
            </a:r>
            <a:r>
              <a:rPr lang="en-US" dirty="0">
                <a:solidFill>
                  <a:srgbClr val="50FFFE"/>
                </a:solidFill>
              </a:rPr>
              <a:t>knowing</a:t>
            </a:r>
            <a:r>
              <a:rPr lang="en-US" dirty="0"/>
              <a:t> they were LGBTQ+ or were questioning their sexual orientation or gender identity.</a:t>
            </a:r>
          </a:p>
          <a:p>
            <a:pPr lvl="0"/>
            <a:endParaRPr lang="en-US" i="1" dirty="0">
              <a:solidFill>
                <a:prstClr val="white"/>
              </a:solidFill>
            </a:endParaRPr>
          </a:p>
        </p:txBody>
      </p:sp>
    </p:spTree>
    <p:extLst>
      <p:ext uri="{BB962C8B-B14F-4D97-AF65-F5344CB8AC3E}">
        <p14:creationId xmlns:p14="http://schemas.microsoft.com/office/powerpoint/2010/main" val="2678364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4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7">
            <a:extLst>
              <a:ext uri="{FF2B5EF4-FFF2-40B4-BE49-F238E27FC236}">
                <a16:creationId xmlns:a16="http://schemas.microsoft.com/office/drawing/2014/main" id="{8A923372-ACFC-532B-5A2E-977561F46D51}"/>
              </a:ext>
            </a:extLst>
          </p:cNvPr>
          <p:cNvSpPr txBox="1">
            <a:spLocks/>
          </p:cNvSpPr>
          <p:nvPr/>
        </p:nvSpPr>
        <p:spPr>
          <a:xfrm>
            <a:off x="1190391" y="2037104"/>
            <a:ext cx="6763217" cy="542397"/>
          </a:xfrm>
          <a:prstGeom prst="rect">
            <a:avLst/>
          </a:prstGeom>
        </p:spPr>
        <p:txBody>
          <a:bodyPr vert="horz"/>
          <a:lstStyle>
            <a:lvl1pPr algn="ctr" defTabSz="457200" rtl="0" eaLnBrk="1" latinLnBrk="0" hangingPunct="1">
              <a:spcBef>
                <a:spcPct val="0"/>
              </a:spcBef>
              <a:buNone/>
              <a:defRPr sz="3200" b="0" i="0" kern="1200">
                <a:solidFill>
                  <a:schemeClr val="tx1"/>
                </a:solidFill>
                <a:latin typeface="Futura LT Heavy"/>
                <a:ea typeface="+mj-ea"/>
                <a:cs typeface="Futura LT Heavy"/>
              </a:defRPr>
            </a:lvl1pPr>
          </a:lstStyle>
          <a:p>
            <a:r>
              <a:rPr lang="en-US" dirty="0"/>
              <a:t>I’m </a:t>
            </a:r>
            <a:r>
              <a:rPr lang="en-US" dirty="0">
                <a:solidFill>
                  <a:srgbClr val="50FFFE"/>
                </a:solidFill>
              </a:rPr>
              <a:t>confident</a:t>
            </a:r>
            <a:r>
              <a:rPr lang="en-US" dirty="0"/>
              <a:t> a patient of mine would tell me if they were </a:t>
            </a:r>
            <a:r>
              <a:rPr lang="en-US" dirty="0">
                <a:solidFill>
                  <a:srgbClr val="50FFFE"/>
                </a:solidFill>
              </a:rPr>
              <a:t>struggling</a:t>
            </a:r>
            <a:r>
              <a:rPr lang="en-US" dirty="0"/>
              <a:t> with their sexual orientation or gender identity.</a:t>
            </a:r>
          </a:p>
          <a:p>
            <a:pPr lvl="0"/>
            <a:endParaRPr lang="en-US" i="1" dirty="0">
              <a:solidFill>
                <a:prstClr val="white"/>
              </a:solidFill>
            </a:endParaRPr>
          </a:p>
        </p:txBody>
      </p:sp>
    </p:spTree>
    <p:extLst>
      <p:ext uri="{BB962C8B-B14F-4D97-AF65-F5344CB8AC3E}">
        <p14:creationId xmlns:p14="http://schemas.microsoft.com/office/powerpoint/2010/main" val="4263822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4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7">
            <a:extLst>
              <a:ext uri="{FF2B5EF4-FFF2-40B4-BE49-F238E27FC236}">
                <a16:creationId xmlns:a16="http://schemas.microsoft.com/office/drawing/2014/main" id="{8A923372-ACFC-532B-5A2E-977561F46D51}"/>
              </a:ext>
            </a:extLst>
          </p:cNvPr>
          <p:cNvSpPr txBox="1">
            <a:spLocks/>
          </p:cNvSpPr>
          <p:nvPr/>
        </p:nvSpPr>
        <p:spPr>
          <a:xfrm>
            <a:off x="1292146" y="1925591"/>
            <a:ext cx="6559707" cy="542397"/>
          </a:xfrm>
          <a:prstGeom prst="rect">
            <a:avLst/>
          </a:prstGeom>
        </p:spPr>
        <p:txBody>
          <a:bodyPr vert="horz"/>
          <a:lstStyle>
            <a:lvl1pPr algn="ctr" defTabSz="457200" rtl="0" eaLnBrk="1" latinLnBrk="0" hangingPunct="1">
              <a:spcBef>
                <a:spcPct val="0"/>
              </a:spcBef>
              <a:buNone/>
              <a:defRPr sz="3200" b="0" i="0" kern="1200">
                <a:solidFill>
                  <a:schemeClr val="tx1"/>
                </a:solidFill>
                <a:latin typeface="Futura LT Heavy"/>
                <a:ea typeface="+mj-ea"/>
                <a:cs typeface="Futura LT Heavy"/>
              </a:defRPr>
            </a:lvl1pPr>
          </a:lstStyle>
          <a:p>
            <a:r>
              <a:rPr lang="en-US" dirty="0"/>
              <a:t>I believe there is an age-appropriate way to discuss this form of diversity with Black/African American patients of </a:t>
            </a:r>
            <a:r>
              <a:rPr lang="en-US" dirty="0">
                <a:solidFill>
                  <a:srgbClr val="50FFFE"/>
                </a:solidFill>
              </a:rPr>
              <a:t>nearly any age</a:t>
            </a:r>
            <a:r>
              <a:rPr lang="en-US" dirty="0"/>
              <a:t>.</a:t>
            </a:r>
          </a:p>
          <a:p>
            <a:pPr lvl="0"/>
            <a:endParaRPr lang="en-US" i="1" dirty="0">
              <a:solidFill>
                <a:prstClr val="white"/>
              </a:solidFill>
            </a:endParaRPr>
          </a:p>
        </p:txBody>
      </p:sp>
    </p:spTree>
    <p:extLst>
      <p:ext uri="{BB962C8B-B14F-4D97-AF65-F5344CB8AC3E}">
        <p14:creationId xmlns:p14="http://schemas.microsoft.com/office/powerpoint/2010/main" val="1324411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4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7">
            <a:extLst>
              <a:ext uri="{FF2B5EF4-FFF2-40B4-BE49-F238E27FC236}">
                <a16:creationId xmlns:a16="http://schemas.microsoft.com/office/drawing/2014/main" id="{8A923372-ACFC-532B-5A2E-977561F46D51}"/>
              </a:ext>
            </a:extLst>
          </p:cNvPr>
          <p:cNvSpPr txBox="1">
            <a:spLocks/>
          </p:cNvSpPr>
          <p:nvPr/>
        </p:nvSpPr>
        <p:spPr>
          <a:xfrm>
            <a:off x="1190391" y="1936743"/>
            <a:ext cx="6763217" cy="542397"/>
          </a:xfrm>
          <a:prstGeom prst="rect">
            <a:avLst/>
          </a:prstGeom>
        </p:spPr>
        <p:txBody>
          <a:bodyPr vert="horz"/>
          <a:lstStyle>
            <a:lvl1pPr algn="ctr" defTabSz="457200" rtl="0" eaLnBrk="1" latinLnBrk="0" hangingPunct="1">
              <a:spcBef>
                <a:spcPct val="0"/>
              </a:spcBef>
              <a:buNone/>
              <a:defRPr sz="3200" b="0" i="0" kern="1200">
                <a:solidFill>
                  <a:schemeClr val="tx1"/>
                </a:solidFill>
                <a:latin typeface="Futura LT Heavy"/>
                <a:ea typeface="+mj-ea"/>
                <a:cs typeface="Futura LT Heavy"/>
              </a:defRPr>
            </a:lvl1pPr>
          </a:lstStyle>
          <a:p>
            <a:r>
              <a:rPr lang="en-US" dirty="0"/>
              <a:t>I think that most of the parents of my child patients would </a:t>
            </a:r>
            <a:r>
              <a:rPr lang="en-US" dirty="0">
                <a:solidFill>
                  <a:srgbClr val="50FFFE"/>
                </a:solidFill>
              </a:rPr>
              <a:t>disapprove</a:t>
            </a:r>
            <a:r>
              <a:rPr lang="en-US" dirty="0"/>
              <a:t> me having affirming discussions regarding their child’s sexual orientation or gender identity.</a:t>
            </a:r>
          </a:p>
          <a:p>
            <a:pPr lvl="0"/>
            <a:endParaRPr lang="en-US" i="1" dirty="0">
              <a:solidFill>
                <a:prstClr val="white"/>
              </a:solidFill>
            </a:endParaRPr>
          </a:p>
        </p:txBody>
      </p:sp>
    </p:spTree>
    <p:extLst>
      <p:ext uri="{BB962C8B-B14F-4D97-AF65-F5344CB8AC3E}">
        <p14:creationId xmlns:p14="http://schemas.microsoft.com/office/powerpoint/2010/main" val="2083719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4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7">
            <a:extLst>
              <a:ext uri="{FF2B5EF4-FFF2-40B4-BE49-F238E27FC236}">
                <a16:creationId xmlns:a16="http://schemas.microsoft.com/office/drawing/2014/main" id="{8A923372-ACFC-532B-5A2E-977561F46D51}"/>
              </a:ext>
            </a:extLst>
          </p:cNvPr>
          <p:cNvSpPr txBox="1">
            <a:spLocks/>
          </p:cNvSpPr>
          <p:nvPr/>
        </p:nvSpPr>
        <p:spPr>
          <a:xfrm>
            <a:off x="1392507" y="2248977"/>
            <a:ext cx="6358985" cy="542397"/>
          </a:xfrm>
          <a:prstGeom prst="rect">
            <a:avLst/>
          </a:prstGeom>
        </p:spPr>
        <p:txBody>
          <a:bodyPr vert="horz"/>
          <a:lstStyle>
            <a:lvl1pPr algn="ctr" defTabSz="457200" rtl="0" eaLnBrk="1" latinLnBrk="0" hangingPunct="1">
              <a:spcBef>
                <a:spcPct val="0"/>
              </a:spcBef>
              <a:buNone/>
              <a:defRPr sz="3200" b="0" i="0" kern="1200">
                <a:solidFill>
                  <a:schemeClr val="tx1"/>
                </a:solidFill>
                <a:latin typeface="Futura LT Heavy"/>
                <a:ea typeface="+mj-ea"/>
                <a:cs typeface="Futura LT Heavy"/>
              </a:defRPr>
            </a:lvl1pPr>
          </a:lstStyle>
          <a:p>
            <a:r>
              <a:rPr lang="en-US" dirty="0"/>
              <a:t>My place of work has taken </a:t>
            </a:r>
            <a:r>
              <a:rPr lang="en-US" dirty="0">
                <a:solidFill>
                  <a:srgbClr val="50FFFE"/>
                </a:solidFill>
              </a:rPr>
              <a:t>tangible action </a:t>
            </a:r>
            <a:r>
              <a:rPr lang="en-US" dirty="0"/>
              <a:t>to ensure it is safe, inclusive, and affirming for Black LGBTQ+ patients.</a:t>
            </a:r>
          </a:p>
          <a:p>
            <a:pPr lvl="0"/>
            <a:endParaRPr lang="en-US" i="1" dirty="0">
              <a:solidFill>
                <a:prstClr val="white"/>
              </a:solidFill>
            </a:endParaRPr>
          </a:p>
        </p:txBody>
      </p:sp>
    </p:spTree>
    <p:extLst>
      <p:ext uri="{BB962C8B-B14F-4D97-AF65-F5344CB8AC3E}">
        <p14:creationId xmlns:p14="http://schemas.microsoft.com/office/powerpoint/2010/main" val="272522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4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7">
            <a:extLst>
              <a:ext uri="{FF2B5EF4-FFF2-40B4-BE49-F238E27FC236}">
                <a16:creationId xmlns:a16="http://schemas.microsoft.com/office/drawing/2014/main" id="{8A923372-ACFC-532B-5A2E-977561F46D51}"/>
              </a:ext>
            </a:extLst>
          </p:cNvPr>
          <p:cNvSpPr txBox="1">
            <a:spLocks/>
          </p:cNvSpPr>
          <p:nvPr/>
        </p:nvSpPr>
        <p:spPr>
          <a:xfrm>
            <a:off x="1275420" y="1814079"/>
            <a:ext cx="6593160" cy="542397"/>
          </a:xfrm>
          <a:prstGeom prst="rect">
            <a:avLst/>
          </a:prstGeom>
        </p:spPr>
        <p:txBody>
          <a:bodyPr vert="horz"/>
          <a:lstStyle>
            <a:lvl1pPr algn="ctr" defTabSz="457200" rtl="0" eaLnBrk="1" latinLnBrk="0" hangingPunct="1">
              <a:spcBef>
                <a:spcPct val="0"/>
              </a:spcBef>
              <a:buNone/>
              <a:defRPr sz="3200" b="0" i="0" kern="1200">
                <a:solidFill>
                  <a:schemeClr val="tx1"/>
                </a:solidFill>
                <a:latin typeface="Futura LT Heavy"/>
                <a:ea typeface="+mj-ea"/>
                <a:cs typeface="Futura LT Heavy"/>
              </a:defRPr>
            </a:lvl1pPr>
          </a:lstStyle>
          <a:p>
            <a:r>
              <a:rPr lang="en-US" dirty="0"/>
              <a:t>Sexual and gender diversity is </a:t>
            </a:r>
            <a:r>
              <a:rPr lang="en-US" dirty="0">
                <a:solidFill>
                  <a:srgbClr val="50FFFE"/>
                </a:solidFill>
              </a:rPr>
              <a:t>visible</a:t>
            </a:r>
            <a:r>
              <a:rPr lang="en-US" dirty="0"/>
              <a:t> within the </a:t>
            </a:r>
            <a:r>
              <a:rPr lang="en-US" dirty="0">
                <a:solidFill>
                  <a:srgbClr val="50FFFE"/>
                </a:solidFill>
              </a:rPr>
              <a:t>physical space </a:t>
            </a:r>
            <a:r>
              <a:rPr lang="en-US" dirty="0"/>
              <a:t>in which I work (e.g., gay-friendly posters, LGBTQ+ pride flag, etc.).</a:t>
            </a:r>
          </a:p>
          <a:p>
            <a:pPr lvl="0"/>
            <a:endParaRPr lang="en-US" i="1" dirty="0">
              <a:solidFill>
                <a:prstClr val="white"/>
              </a:solidFill>
            </a:endParaRPr>
          </a:p>
        </p:txBody>
      </p:sp>
    </p:spTree>
    <p:extLst>
      <p:ext uri="{BB962C8B-B14F-4D97-AF65-F5344CB8AC3E}">
        <p14:creationId xmlns:p14="http://schemas.microsoft.com/office/powerpoint/2010/main" val="4228338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4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7">
            <a:extLst>
              <a:ext uri="{FF2B5EF4-FFF2-40B4-BE49-F238E27FC236}">
                <a16:creationId xmlns:a16="http://schemas.microsoft.com/office/drawing/2014/main" id="{8A923372-ACFC-532B-5A2E-977561F46D51}"/>
              </a:ext>
            </a:extLst>
          </p:cNvPr>
          <p:cNvSpPr txBox="1">
            <a:spLocks/>
          </p:cNvSpPr>
          <p:nvPr/>
        </p:nvSpPr>
        <p:spPr>
          <a:xfrm>
            <a:off x="1403659" y="2391961"/>
            <a:ext cx="6336682" cy="542397"/>
          </a:xfrm>
          <a:prstGeom prst="rect">
            <a:avLst/>
          </a:prstGeom>
        </p:spPr>
        <p:txBody>
          <a:bodyPr vert="horz"/>
          <a:lstStyle>
            <a:lvl1pPr algn="ctr" defTabSz="457200" rtl="0" eaLnBrk="1" latinLnBrk="0" hangingPunct="1">
              <a:spcBef>
                <a:spcPct val="0"/>
              </a:spcBef>
              <a:buNone/>
              <a:defRPr sz="3200" b="0" i="0" kern="1200">
                <a:solidFill>
                  <a:schemeClr val="tx1"/>
                </a:solidFill>
                <a:latin typeface="Futura LT Heavy"/>
                <a:ea typeface="+mj-ea"/>
                <a:cs typeface="Futura LT Heavy"/>
              </a:defRPr>
            </a:lvl1pPr>
          </a:lstStyle>
          <a:p>
            <a:r>
              <a:rPr lang="en-US" dirty="0"/>
              <a:t>I have strong </a:t>
            </a:r>
            <a:r>
              <a:rPr lang="en-US" dirty="0">
                <a:solidFill>
                  <a:srgbClr val="50FFFE"/>
                </a:solidFill>
              </a:rPr>
              <a:t>personal views </a:t>
            </a:r>
            <a:r>
              <a:rPr lang="en-US" dirty="0"/>
              <a:t>about LGBTQ+ issues.</a:t>
            </a:r>
          </a:p>
          <a:p>
            <a:pPr lvl="0"/>
            <a:endParaRPr lang="en-US" i="1" dirty="0">
              <a:solidFill>
                <a:prstClr val="white"/>
              </a:solidFill>
            </a:endParaRPr>
          </a:p>
        </p:txBody>
      </p:sp>
    </p:spTree>
    <p:extLst>
      <p:ext uri="{BB962C8B-B14F-4D97-AF65-F5344CB8AC3E}">
        <p14:creationId xmlns:p14="http://schemas.microsoft.com/office/powerpoint/2010/main" val="84386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4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7">
            <a:extLst>
              <a:ext uri="{FF2B5EF4-FFF2-40B4-BE49-F238E27FC236}">
                <a16:creationId xmlns:a16="http://schemas.microsoft.com/office/drawing/2014/main" id="{8A923372-ACFC-532B-5A2E-977561F46D51}"/>
              </a:ext>
            </a:extLst>
          </p:cNvPr>
          <p:cNvSpPr txBox="1">
            <a:spLocks/>
          </p:cNvSpPr>
          <p:nvPr/>
        </p:nvSpPr>
        <p:spPr>
          <a:xfrm>
            <a:off x="1403659" y="3157801"/>
            <a:ext cx="6336682" cy="542397"/>
          </a:xfrm>
          <a:prstGeom prst="rect">
            <a:avLst/>
          </a:prstGeom>
        </p:spPr>
        <p:txBody>
          <a:bodyPr vert="horz"/>
          <a:lstStyle>
            <a:lvl1pPr algn="ctr" defTabSz="457200" rtl="0" eaLnBrk="1" latinLnBrk="0" hangingPunct="1">
              <a:spcBef>
                <a:spcPct val="0"/>
              </a:spcBef>
              <a:buNone/>
              <a:defRPr sz="3200" b="0" i="0" kern="1200">
                <a:solidFill>
                  <a:schemeClr val="tx1"/>
                </a:solidFill>
                <a:latin typeface="Futura LT Heavy"/>
                <a:ea typeface="+mj-ea"/>
                <a:cs typeface="Futura LT Heavy"/>
              </a:defRPr>
            </a:lvl1pPr>
          </a:lstStyle>
          <a:p>
            <a:r>
              <a:rPr lang="en-US" dirty="0"/>
              <a:t>Thank you for </a:t>
            </a:r>
            <a:r>
              <a:rPr lang="en-US" dirty="0">
                <a:solidFill>
                  <a:srgbClr val="50FFFE"/>
                </a:solidFill>
              </a:rPr>
              <a:t>reflecting</a:t>
            </a:r>
          </a:p>
          <a:p>
            <a:pPr lvl="0"/>
            <a:endParaRPr lang="en-US" i="1" dirty="0">
              <a:solidFill>
                <a:prstClr val="white"/>
              </a:solidFill>
            </a:endParaRPr>
          </a:p>
        </p:txBody>
      </p:sp>
    </p:spTree>
    <p:extLst>
      <p:ext uri="{BB962C8B-B14F-4D97-AF65-F5344CB8AC3E}">
        <p14:creationId xmlns:p14="http://schemas.microsoft.com/office/powerpoint/2010/main" val="3865579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4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0.xml><?xml version="1.0" encoding="utf-8"?>
<p:sld xmlns:a="http://schemas.openxmlformats.org/drawingml/2006/main" xmlns:r="http://schemas.openxmlformats.org/officeDocument/2006/relationships" xmlns:p="http://schemas.openxmlformats.org/presentationml/2006/main">
  <p:cSld>
    <p:bg>
      <p:bgPr>
        <a:solidFill>
          <a:srgbClr val="034B55"/>
        </a:solidFill>
        <a:effectLst/>
      </p:bgPr>
    </p:bg>
    <p:spTree>
      <p:nvGrpSpPr>
        <p:cNvPr id="1" name=""/>
        <p:cNvGrpSpPr/>
        <p:nvPr/>
      </p:nvGrpSpPr>
      <p:grpSpPr>
        <a:xfrm>
          <a:off x="0" y="0"/>
          <a:ext cx="0" cy="0"/>
          <a:chOff x="0" y="0"/>
          <a:chExt cx="0" cy="0"/>
        </a:xfrm>
      </p:grpSpPr>
      <p:sp>
        <p:nvSpPr>
          <p:cNvPr id="185" name="Understand Getty’s organization wide commitment to to putting in place antiracist structures and systems that will lead to enduring change…"/>
          <p:cNvSpPr txBox="1"/>
          <p:nvPr/>
        </p:nvSpPr>
        <p:spPr>
          <a:xfrm>
            <a:off x="462985" y="1454302"/>
            <a:ext cx="8102278" cy="50244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spAutoFit/>
          </a:bodyPr>
          <a:lstStyle/>
          <a:p>
            <a:pPr marL="0" marR="0" lvl="0" indent="0" algn="l" defTabSz="457200" rtl="0" eaLnBrk="1" fontAlgn="base" latinLnBrk="0" hangingPunct="1">
              <a:lnSpc>
                <a:spcPct val="100000"/>
              </a:lnSpc>
              <a:spcBef>
                <a:spcPts val="0"/>
              </a:spcBef>
              <a:spcAft>
                <a:spcPts val="1800"/>
              </a:spcAft>
              <a:buClrTx/>
              <a:buSzTx/>
              <a:buFontTx/>
              <a:buNone/>
              <a:tabLst/>
              <a:defRPr/>
            </a:pPr>
            <a:r>
              <a:rPr kumimoji="0" lang="en-US" sz="1800" b="1" i="0" u="none" strike="noStrike" kern="1200" cap="none" spc="0" normalizeH="0" baseline="0" noProof="0" dirty="0">
                <a:ln>
                  <a:noFill/>
                </a:ln>
                <a:solidFill>
                  <a:srgbClr val="FFD932">
                    <a:lumMod val="40000"/>
                    <a:lumOff val="60000"/>
                  </a:srgbClr>
                </a:solidFill>
                <a:effectLst/>
                <a:uLnTx/>
                <a:uFillTx/>
                <a:latin typeface="Helvetica Neue"/>
                <a:ea typeface="Times New Roman" panose="02020603050405020304" pitchFamily="18" charset="0"/>
                <a:cs typeface="Helvetica Neue"/>
              </a:rPr>
              <a:t>You now should be able to…</a:t>
            </a:r>
          </a:p>
          <a:p>
            <a:pPr marL="342900" marR="0" lvl="0" indent="-342900" algn="l" defTabSz="457200" rtl="0" eaLnBrk="1" fontAlgn="base" latinLnBrk="0" hangingPunct="1">
              <a:lnSpc>
                <a:spcPct val="100000"/>
              </a:lnSpc>
              <a:spcBef>
                <a:spcPts val="0"/>
              </a:spcBef>
              <a:spcAft>
                <a:spcPts val="1800"/>
              </a:spcAft>
              <a:buClrTx/>
              <a:buSzTx/>
              <a:buFont typeface="Wingdings" pitchFamily="2" charset="2"/>
              <a:buChar char="ü"/>
              <a:tabLst/>
              <a:defRPr/>
            </a:pPr>
            <a:r>
              <a:rPr kumimoji="0" lang="en-US" sz="1800" b="1" i="0" u="sng" strike="noStrike" kern="1200" cap="none" spc="0" normalizeH="0" baseline="0" noProof="0" dirty="0">
                <a:ln>
                  <a:noFill/>
                </a:ln>
                <a:solidFill>
                  <a:srgbClr val="FFD932">
                    <a:lumMod val="40000"/>
                    <a:lumOff val="60000"/>
                  </a:srgbClr>
                </a:solidFill>
                <a:effectLst/>
                <a:uLnTx/>
                <a:uFillTx/>
                <a:latin typeface="Helvetica Neue"/>
                <a:ea typeface="Times New Roman" panose="02020603050405020304" pitchFamily="18" charset="0"/>
                <a:cs typeface="Helvetica Neue"/>
              </a:rPr>
              <a:t>Articulate</a:t>
            </a:r>
            <a:r>
              <a:rPr kumimoji="0" lang="en-US" sz="1800" b="0" i="0" u="none" strike="noStrike" kern="1200" cap="none" spc="0" normalizeH="0" baseline="0" noProof="0" dirty="0">
                <a:ln>
                  <a:noFill/>
                </a:ln>
                <a:solidFill>
                  <a:srgbClr val="FFFFFF"/>
                </a:solidFill>
                <a:effectLst/>
                <a:uLnTx/>
                <a:uFillTx/>
                <a:latin typeface="Helvetica Neue"/>
                <a:ea typeface="Times New Roman" panose="02020603050405020304" pitchFamily="18" charset="0"/>
                <a:cs typeface="Helvetica Neue"/>
              </a:rPr>
              <a:t> the dominant theory explaining the mental health disparities between LGBTQ+ people and their cisgender/heterosexual counterparts.</a:t>
            </a:r>
          </a:p>
          <a:p>
            <a:pPr marL="342900" marR="0" lvl="0" indent="-342900" algn="l" defTabSz="457200" rtl="0" eaLnBrk="1" fontAlgn="base" latinLnBrk="0" hangingPunct="1">
              <a:lnSpc>
                <a:spcPct val="100000"/>
              </a:lnSpc>
              <a:spcBef>
                <a:spcPts val="0"/>
              </a:spcBef>
              <a:spcAft>
                <a:spcPts val="1800"/>
              </a:spcAft>
              <a:buClrTx/>
              <a:buSzTx/>
              <a:buFont typeface="Wingdings" pitchFamily="2" charset="2"/>
              <a:buChar char="ü"/>
              <a:tabLst/>
              <a:defRPr/>
            </a:pPr>
            <a:r>
              <a:rPr kumimoji="0" lang="en-US" sz="1800" b="1" i="0" u="sng" strike="noStrike" kern="1200" cap="none" spc="0" normalizeH="0" baseline="0" noProof="0" dirty="0">
                <a:ln>
                  <a:noFill/>
                </a:ln>
                <a:solidFill>
                  <a:srgbClr val="FFD932">
                    <a:lumMod val="40000"/>
                    <a:lumOff val="60000"/>
                  </a:srgbClr>
                </a:solidFill>
                <a:effectLst/>
                <a:uLnTx/>
                <a:uFillTx/>
                <a:latin typeface="Helvetica Neue"/>
                <a:ea typeface="Times New Roman" panose="02020603050405020304" pitchFamily="18" charset="0"/>
                <a:cs typeface="Helvetica Neue"/>
              </a:rPr>
              <a:t>Rank</a:t>
            </a:r>
            <a:r>
              <a:rPr kumimoji="0" lang="en-US" sz="1800" b="0" i="0" u="none" strike="noStrike" kern="1200" cap="none" spc="0" normalizeH="0" baseline="0" noProof="0" dirty="0">
                <a:ln>
                  <a:noFill/>
                </a:ln>
                <a:solidFill>
                  <a:srgbClr val="FFFFFF"/>
                </a:solidFill>
                <a:effectLst/>
                <a:uLnTx/>
                <a:uFillTx/>
                <a:latin typeface="Helvetica Neue"/>
                <a:ea typeface="Times New Roman" panose="02020603050405020304" pitchFamily="18" charset="0"/>
                <a:cs typeface="Helvetica Neue"/>
              </a:rPr>
              <a:t> how the mental health of Black LGBTQ+ individuals compares to their Black cisgender and heterosexual counterparts.</a:t>
            </a:r>
          </a:p>
          <a:p>
            <a:pPr marL="342900" marR="0" lvl="0" indent="-342900" algn="l" defTabSz="457200" rtl="0" eaLnBrk="1" fontAlgn="base" latinLnBrk="0" hangingPunct="1">
              <a:lnSpc>
                <a:spcPct val="100000"/>
              </a:lnSpc>
              <a:spcBef>
                <a:spcPts val="0"/>
              </a:spcBef>
              <a:spcAft>
                <a:spcPts val="1800"/>
              </a:spcAft>
              <a:buClrTx/>
              <a:buSzTx/>
              <a:buFont typeface="Wingdings" pitchFamily="2" charset="2"/>
              <a:buChar char="ü"/>
              <a:tabLst/>
              <a:defRPr/>
            </a:pPr>
            <a:r>
              <a:rPr kumimoji="0" lang="en-US" sz="1800" b="1" i="0" u="sng" strike="noStrike" kern="1200" cap="none" spc="0" normalizeH="0" baseline="0" noProof="0" dirty="0">
                <a:ln>
                  <a:noFill/>
                </a:ln>
                <a:solidFill>
                  <a:srgbClr val="FFD932">
                    <a:lumMod val="40000"/>
                    <a:lumOff val="60000"/>
                  </a:srgbClr>
                </a:solidFill>
                <a:effectLst/>
                <a:uLnTx/>
                <a:uFillTx/>
                <a:latin typeface="Helvetica Neue"/>
                <a:ea typeface="Times New Roman" panose="02020603050405020304" pitchFamily="18" charset="0"/>
                <a:cs typeface="Helvetica Neue"/>
              </a:rPr>
              <a:t>Distinguish</a:t>
            </a:r>
            <a:r>
              <a:rPr kumimoji="0" lang="en-US" sz="1800" b="0" i="0" u="none" strike="noStrike" kern="1200" cap="none" spc="0" normalizeH="0" baseline="0" noProof="0" dirty="0">
                <a:ln>
                  <a:noFill/>
                </a:ln>
                <a:solidFill>
                  <a:srgbClr val="FFD932">
                    <a:lumMod val="40000"/>
                    <a:lumOff val="60000"/>
                  </a:srgbClr>
                </a:solidFill>
                <a:effectLst/>
                <a:uLnTx/>
                <a:uFillTx/>
                <a:latin typeface="Helvetica Neue"/>
                <a:ea typeface="Times New Roman" panose="02020603050405020304" pitchFamily="18" charset="0"/>
                <a:cs typeface="Helvetica Neue"/>
              </a:rPr>
              <a:t> </a:t>
            </a:r>
            <a:r>
              <a:rPr kumimoji="0" lang="en-US" sz="1800" b="0" i="0" u="none" strike="noStrike" kern="1200" cap="none" spc="0" normalizeH="0" baseline="0" noProof="0" dirty="0">
                <a:ln>
                  <a:noFill/>
                </a:ln>
                <a:solidFill>
                  <a:srgbClr val="FFFFFF"/>
                </a:solidFill>
                <a:effectLst/>
                <a:uLnTx/>
                <a:uFillTx/>
                <a:latin typeface="Helvetica Neue"/>
                <a:ea typeface="Times New Roman" panose="02020603050405020304" pitchFamily="18" charset="0"/>
                <a:cs typeface="Helvetica Neue"/>
              </a:rPr>
              <a:t>between distal LGBTQ+ minority stressors and proximal LGBTQ+ minority stressors.</a:t>
            </a:r>
          </a:p>
          <a:p>
            <a:pPr marL="342900" marR="0" lvl="0" indent="-342900" algn="l" defTabSz="457200" rtl="0" eaLnBrk="1" fontAlgn="base" latinLnBrk="0" hangingPunct="1">
              <a:lnSpc>
                <a:spcPct val="100000"/>
              </a:lnSpc>
              <a:spcBef>
                <a:spcPts val="0"/>
              </a:spcBef>
              <a:spcAft>
                <a:spcPts val="1800"/>
              </a:spcAft>
              <a:buClrTx/>
              <a:buSzTx/>
              <a:buFont typeface="Wingdings" pitchFamily="2" charset="2"/>
              <a:buChar char="ü"/>
              <a:tabLst/>
              <a:defRPr/>
            </a:pPr>
            <a:r>
              <a:rPr kumimoji="0" lang="en-US" sz="1800" b="1" i="0" u="sng" strike="noStrike" kern="1200" cap="none" spc="0" normalizeH="0" baseline="0" noProof="0" dirty="0">
                <a:ln>
                  <a:noFill/>
                </a:ln>
                <a:solidFill>
                  <a:srgbClr val="FFD932">
                    <a:lumMod val="40000"/>
                    <a:lumOff val="60000"/>
                  </a:srgbClr>
                </a:solidFill>
                <a:effectLst/>
                <a:uLnTx/>
                <a:uFillTx/>
                <a:latin typeface="Helvetica Neue"/>
                <a:ea typeface="Times New Roman" panose="02020603050405020304" pitchFamily="18" charset="0"/>
                <a:cs typeface="Helvetica Neue"/>
              </a:rPr>
              <a:t>Identify</a:t>
            </a:r>
            <a:r>
              <a:rPr kumimoji="0" lang="en-US" sz="1800" b="0" i="0" u="none" strike="noStrike" kern="1200" cap="none" spc="0" normalizeH="0" baseline="0" noProof="0" dirty="0">
                <a:ln>
                  <a:noFill/>
                </a:ln>
                <a:solidFill>
                  <a:srgbClr val="FFFFFF"/>
                </a:solidFill>
                <a:effectLst/>
                <a:uLnTx/>
                <a:uFillTx/>
                <a:latin typeface="Helvetica Neue"/>
                <a:ea typeface="Times New Roman" panose="02020603050405020304" pitchFamily="18" charset="0"/>
                <a:cs typeface="Helvetica Neue"/>
              </a:rPr>
              <a:t> the two dominant forms </a:t>
            </a:r>
            <a:r>
              <a:rPr kumimoji="0" lang="en-US" sz="1800" b="0" i="0" u="none" strike="noStrike" kern="1200" cap="none" spc="0" normalizeH="0" baseline="0" noProof="0">
                <a:ln>
                  <a:noFill/>
                </a:ln>
                <a:solidFill>
                  <a:srgbClr val="FFFFFF"/>
                </a:solidFill>
                <a:effectLst/>
                <a:uLnTx/>
                <a:uFillTx/>
                <a:latin typeface="Helvetica Neue"/>
                <a:ea typeface="Times New Roman" panose="02020603050405020304" pitchFamily="18" charset="0"/>
                <a:cs typeface="Helvetica Neue"/>
              </a:rPr>
              <a:t>of intracommunity </a:t>
            </a:r>
            <a:r>
              <a:rPr kumimoji="0" lang="en-US" sz="1800" b="0" i="0" u="none" strike="noStrike" kern="1200" cap="none" spc="0" normalizeH="0" baseline="0" noProof="0" dirty="0">
                <a:ln>
                  <a:noFill/>
                </a:ln>
                <a:solidFill>
                  <a:srgbClr val="FFFFFF"/>
                </a:solidFill>
                <a:effectLst/>
                <a:uLnTx/>
                <a:uFillTx/>
                <a:latin typeface="Helvetica Neue"/>
                <a:ea typeface="Times New Roman" panose="02020603050405020304" pitchFamily="18" charset="0"/>
                <a:cs typeface="Helvetica Neue"/>
              </a:rPr>
              <a:t>stigma that shape the lives of Black LGBTQ+ people.</a:t>
            </a:r>
          </a:p>
          <a:p>
            <a:pPr marL="342900" marR="0" lvl="0" indent="-342900" algn="l" defTabSz="457200" rtl="0" eaLnBrk="1" fontAlgn="base" latinLnBrk="0" hangingPunct="1">
              <a:lnSpc>
                <a:spcPct val="100000"/>
              </a:lnSpc>
              <a:spcBef>
                <a:spcPts val="0"/>
              </a:spcBef>
              <a:spcAft>
                <a:spcPts val="1800"/>
              </a:spcAft>
              <a:buClrTx/>
              <a:buSzTx/>
              <a:buFont typeface="Wingdings" pitchFamily="2" charset="2"/>
              <a:buChar char="ü"/>
              <a:tabLst/>
              <a:defRPr/>
            </a:pPr>
            <a:r>
              <a:rPr kumimoji="0" lang="en-US" sz="1800" b="1" i="0" u="sng" strike="noStrike" kern="1200" cap="none" spc="0" normalizeH="0" baseline="0" noProof="0" dirty="0">
                <a:ln>
                  <a:noFill/>
                </a:ln>
                <a:solidFill>
                  <a:srgbClr val="FFD932">
                    <a:lumMod val="40000"/>
                    <a:lumOff val="60000"/>
                  </a:srgbClr>
                </a:solidFill>
                <a:effectLst/>
                <a:uLnTx/>
                <a:uFillTx/>
                <a:latin typeface="Helvetica Neue"/>
                <a:ea typeface="Times New Roman" panose="02020603050405020304" pitchFamily="18" charset="0"/>
                <a:cs typeface="Helvetica Neue"/>
              </a:rPr>
              <a:t>Recall</a:t>
            </a:r>
            <a:r>
              <a:rPr kumimoji="0" lang="en-US" sz="1800" b="0" i="0" u="none" strike="noStrike" kern="1200" cap="none" spc="0" normalizeH="0" baseline="0" noProof="0" dirty="0">
                <a:ln>
                  <a:noFill/>
                </a:ln>
                <a:solidFill>
                  <a:srgbClr val="FFFFFF"/>
                </a:solidFill>
                <a:effectLst/>
                <a:uLnTx/>
                <a:uFillTx/>
                <a:latin typeface="Helvetica Neue"/>
                <a:ea typeface="Times New Roman" panose="02020603050405020304" pitchFamily="18" charset="0"/>
                <a:cs typeface="Helvetica Neue"/>
              </a:rPr>
              <a:t> three studies that incorporate intersectional theory to study the behavioral health of Black LGBTQ+ people.</a:t>
            </a:r>
          </a:p>
          <a:p>
            <a:pPr marL="342900" marR="0" lvl="0" indent="-342900" algn="l" defTabSz="457200" rtl="0" eaLnBrk="1" fontAlgn="base" latinLnBrk="0" hangingPunct="1">
              <a:lnSpc>
                <a:spcPct val="100000"/>
              </a:lnSpc>
              <a:spcBef>
                <a:spcPts val="0"/>
              </a:spcBef>
              <a:spcAft>
                <a:spcPts val="1800"/>
              </a:spcAft>
              <a:buClrTx/>
              <a:buSzTx/>
              <a:buFont typeface="Wingdings" pitchFamily="2" charset="2"/>
              <a:buChar char="ü"/>
              <a:tabLst/>
              <a:defRPr/>
            </a:pPr>
            <a:r>
              <a:rPr kumimoji="0" lang="en-US" sz="1800" b="1" i="0" u="sng" strike="noStrike" kern="1200" cap="none" spc="0" normalizeH="0" baseline="0" noProof="0" dirty="0">
                <a:ln>
                  <a:noFill/>
                </a:ln>
                <a:solidFill>
                  <a:srgbClr val="FFD932">
                    <a:lumMod val="40000"/>
                    <a:lumOff val="60000"/>
                  </a:srgbClr>
                </a:solidFill>
                <a:effectLst/>
                <a:uLnTx/>
                <a:uFillTx/>
                <a:latin typeface="Helvetica Neue"/>
                <a:ea typeface="Times New Roman" panose="02020603050405020304" pitchFamily="18" charset="0"/>
                <a:cs typeface="Helvetica Neue"/>
              </a:rPr>
              <a:t>Provide</a:t>
            </a:r>
            <a:r>
              <a:rPr kumimoji="0" lang="en-US" sz="1800" b="0" i="0" u="none" strike="noStrike" kern="1200" cap="none" spc="0" normalizeH="0" baseline="0" noProof="0" dirty="0">
                <a:ln>
                  <a:noFill/>
                </a:ln>
                <a:solidFill>
                  <a:srgbClr val="FFFFFF"/>
                </a:solidFill>
                <a:effectLst/>
                <a:uLnTx/>
                <a:uFillTx/>
                <a:latin typeface="Helvetica Neue"/>
                <a:ea typeface="Times New Roman" panose="02020603050405020304" pitchFamily="18" charset="0"/>
                <a:cs typeface="Helvetica Neue"/>
              </a:rPr>
              <a:t> an example of how intersectionality can be applied an evidence-based treatment to address the unique needs of Black LGBTQ+ people.</a:t>
            </a:r>
          </a:p>
        </p:txBody>
      </p:sp>
      <p:sp>
        <p:nvSpPr>
          <p:cNvPr id="5" name="Title 1">
            <a:extLst>
              <a:ext uri="{FF2B5EF4-FFF2-40B4-BE49-F238E27FC236}">
                <a16:creationId xmlns:a16="http://schemas.microsoft.com/office/drawing/2014/main" id="{D79E9D49-8F08-70F7-A750-254206E2FC30}"/>
              </a:ext>
            </a:extLst>
          </p:cNvPr>
          <p:cNvSpPr txBox="1">
            <a:spLocks/>
          </p:cNvSpPr>
          <p:nvPr/>
        </p:nvSpPr>
        <p:spPr>
          <a:xfrm>
            <a:off x="366675" y="274638"/>
            <a:ext cx="8385175" cy="11430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100" normalizeH="0" baseline="0" noProof="0" dirty="0">
                <a:ln>
                  <a:noFill/>
                </a:ln>
                <a:solidFill>
                  <a:srgbClr val="FFFFFF"/>
                </a:solidFill>
                <a:effectLst/>
                <a:uLnTx/>
                <a:uFillTx/>
                <a:latin typeface="Cambria" panose="02040503050406030204" pitchFamily="18" charset="0"/>
                <a:ea typeface="Helvetica Neue"/>
                <a:cs typeface="Calibri"/>
              </a:rPr>
              <a:t>Today’s Learning Objectives</a:t>
            </a:r>
          </a:p>
        </p:txBody>
      </p:sp>
    </p:spTree>
    <p:extLst>
      <p:ext uri="{BB962C8B-B14F-4D97-AF65-F5344CB8AC3E}">
        <p14:creationId xmlns:p14="http://schemas.microsoft.com/office/powerpoint/2010/main" val="28255341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85">
                                            <p:txEl>
                                              <p:pRg st="0" end="0"/>
                                            </p:txEl>
                                          </p:spTgt>
                                        </p:tgtEl>
                                        <p:attrNameLst>
                                          <p:attrName>style.visibility</p:attrName>
                                        </p:attrNameLst>
                                      </p:cBhvr>
                                      <p:to>
                                        <p:strVal val="visible"/>
                                      </p:to>
                                    </p:set>
                                    <p:animEffect transition="in" filter="fade">
                                      <p:cBhvr>
                                        <p:cTn id="7" dur="1500"/>
                                        <p:tgtEl>
                                          <p:spTgt spid="185">
                                            <p:txEl>
                                              <p:pRg st="0" end="0"/>
                                            </p:txEl>
                                          </p:spTgt>
                                        </p:tgtEl>
                                      </p:cBhvr>
                                    </p:animEffect>
                                  </p:childTnLst>
                                </p:cTn>
                              </p:par>
                            </p:childTnLst>
                          </p:cTn>
                        </p:par>
                        <p:par>
                          <p:cTn id="8" fill="hold">
                            <p:stCondLst>
                              <p:cond delay="1500"/>
                            </p:stCondLst>
                            <p:childTnLst>
                              <p:par>
                                <p:cTn id="9" presetID="10" presetClass="entr" presetSubtype="0" fill="hold" nodeType="afterEffect">
                                  <p:stCondLst>
                                    <p:cond delay="0"/>
                                  </p:stCondLst>
                                  <p:childTnLst>
                                    <p:set>
                                      <p:cBhvr>
                                        <p:cTn id="10" dur="1" fill="hold">
                                          <p:stCondLst>
                                            <p:cond delay="0"/>
                                          </p:stCondLst>
                                        </p:cTn>
                                        <p:tgtEl>
                                          <p:spTgt spid="185">
                                            <p:txEl>
                                              <p:pRg st="1" end="1"/>
                                            </p:txEl>
                                          </p:spTgt>
                                        </p:tgtEl>
                                        <p:attrNameLst>
                                          <p:attrName>style.visibility</p:attrName>
                                        </p:attrNameLst>
                                      </p:cBhvr>
                                      <p:to>
                                        <p:strVal val="visible"/>
                                      </p:to>
                                    </p:set>
                                    <p:animEffect transition="in" filter="fade">
                                      <p:cBhvr>
                                        <p:cTn id="11" dur="1500"/>
                                        <p:tgtEl>
                                          <p:spTgt spid="185">
                                            <p:txEl>
                                              <p:pRg st="1" end="1"/>
                                            </p:txEl>
                                          </p:spTgt>
                                        </p:tgtEl>
                                      </p:cBhvr>
                                    </p:animEffect>
                                  </p:childTnLst>
                                </p:cTn>
                              </p:par>
                            </p:childTnLst>
                          </p:cTn>
                        </p:par>
                        <p:par>
                          <p:cTn id="12" fill="hold">
                            <p:stCondLst>
                              <p:cond delay="3000"/>
                            </p:stCondLst>
                            <p:childTnLst>
                              <p:par>
                                <p:cTn id="13" presetID="10" presetClass="entr" presetSubtype="0" fill="hold" nodeType="afterEffect">
                                  <p:stCondLst>
                                    <p:cond delay="0"/>
                                  </p:stCondLst>
                                  <p:childTnLst>
                                    <p:set>
                                      <p:cBhvr>
                                        <p:cTn id="14" dur="1" fill="hold">
                                          <p:stCondLst>
                                            <p:cond delay="0"/>
                                          </p:stCondLst>
                                        </p:cTn>
                                        <p:tgtEl>
                                          <p:spTgt spid="185">
                                            <p:txEl>
                                              <p:pRg st="2" end="2"/>
                                            </p:txEl>
                                          </p:spTgt>
                                        </p:tgtEl>
                                        <p:attrNameLst>
                                          <p:attrName>style.visibility</p:attrName>
                                        </p:attrNameLst>
                                      </p:cBhvr>
                                      <p:to>
                                        <p:strVal val="visible"/>
                                      </p:to>
                                    </p:set>
                                    <p:animEffect transition="in" filter="fade">
                                      <p:cBhvr>
                                        <p:cTn id="15" dur="1500"/>
                                        <p:tgtEl>
                                          <p:spTgt spid="185">
                                            <p:txEl>
                                              <p:pRg st="2" end="2"/>
                                            </p:txEl>
                                          </p:spTgt>
                                        </p:tgtEl>
                                      </p:cBhvr>
                                    </p:animEffect>
                                  </p:childTnLst>
                                </p:cTn>
                              </p:par>
                            </p:childTnLst>
                          </p:cTn>
                        </p:par>
                        <p:par>
                          <p:cTn id="16" fill="hold">
                            <p:stCondLst>
                              <p:cond delay="4500"/>
                            </p:stCondLst>
                            <p:childTnLst>
                              <p:par>
                                <p:cTn id="17" presetID="10" presetClass="entr" presetSubtype="0" fill="hold" nodeType="afterEffect">
                                  <p:stCondLst>
                                    <p:cond delay="0"/>
                                  </p:stCondLst>
                                  <p:childTnLst>
                                    <p:set>
                                      <p:cBhvr>
                                        <p:cTn id="18" dur="1" fill="hold">
                                          <p:stCondLst>
                                            <p:cond delay="0"/>
                                          </p:stCondLst>
                                        </p:cTn>
                                        <p:tgtEl>
                                          <p:spTgt spid="185">
                                            <p:txEl>
                                              <p:pRg st="3" end="3"/>
                                            </p:txEl>
                                          </p:spTgt>
                                        </p:tgtEl>
                                        <p:attrNameLst>
                                          <p:attrName>style.visibility</p:attrName>
                                        </p:attrNameLst>
                                      </p:cBhvr>
                                      <p:to>
                                        <p:strVal val="visible"/>
                                      </p:to>
                                    </p:set>
                                    <p:animEffect transition="in" filter="fade">
                                      <p:cBhvr>
                                        <p:cTn id="19" dur="1500"/>
                                        <p:tgtEl>
                                          <p:spTgt spid="185">
                                            <p:txEl>
                                              <p:pRg st="3" end="3"/>
                                            </p:txEl>
                                          </p:spTgt>
                                        </p:tgtEl>
                                      </p:cBhvr>
                                    </p:animEffect>
                                  </p:childTnLst>
                                </p:cTn>
                              </p:par>
                            </p:childTnLst>
                          </p:cTn>
                        </p:par>
                        <p:par>
                          <p:cTn id="20" fill="hold">
                            <p:stCondLst>
                              <p:cond delay="6000"/>
                            </p:stCondLst>
                            <p:childTnLst>
                              <p:par>
                                <p:cTn id="21" presetID="10" presetClass="entr" presetSubtype="0" fill="hold" nodeType="afterEffect">
                                  <p:stCondLst>
                                    <p:cond delay="0"/>
                                  </p:stCondLst>
                                  <p:childTnLst>
                                    <p:set>
                                      <p:cBhvr>
                                        <p:cTn id="22" dur="1" fill="hold">
                                          <p:stCondLst>
                                            <p:cond delay="0"/>
                                          </p:stCondLst>
                                        </p:cTn>
                                        <p:tgtEl>
                                          <p:spTgt spid="185">
                                            <p:txEl>
                                              <p:pRg st="4" end="4"/>
                                            </p:txEl>
                                          </p:spTgt>
                                        </p:tgtEl>
                                        <p:attrNameLst>
                                          <p:attrName>style.visibility</p:attrName>
                                        </p:attrNameLst>
                                      </p:cBhvr>
                                      <p:to>
                                        <p:strVal val="visible"/>
                                      </p:to>
                                    </p:set>
                                    <p:animEffect transition="in" filter="fade">
                                      <p:cBhvr>
                                        <p:cTn id="23" dur="1500"/>
                                        <p:tgtEl>
                                          <p:spTgt spid="185">
                                            <p:txEl>
                                              <p:pRg st="4" end="4"/>
                                            </p:txEl>
                                          </p:spTgt>
                                        </p:tgtEl>
                                      </p:cBhvr>
                                    </p:animEffect>
                                  </p:childTnLst>
                                </p:cTn>
                              </p:par>
                            </p:childTnLst>
                          </p:cTn>
                        </p:par>
                        <p:par>
                          <p:cTn id="24" fill="hold">
                            <p:stCondLst>
                              <p:cond delay="7500"/>
                            </p:stCondLst>
                            <p:childTnLst>
                              <p:par>
                                <p:cTn id="25" presetID="10" presetClass="entr" presetSubtype="0" fill="hold" nodeType="afterEffect">
                                  <p:stCondLst>
                                    <p:cond delay="0"/>
                                  </p:stCondLst>
                                  <p:childTnLst>
                                    <p:set>
                                      <p:cBhvr>
                                        <p:cTn id="26" dur="1" fill="hold">
                                          <p:stCondLst>
                                            <p:cond delay="0"/>
                                          </p:stCondLst>
                                        </p:cTn>
                                        <p:tgtEl>
                                          <p:spTgt spid="185">
                                            <p:txEl>
                                              <p:pRg st="5" end="5"/>
                                            </p:txEl>
                                          </p:spTgt>
                                        </p:tgtEl>
                                        <p:attrNameLst>
                                          <p:attrName>style.visibility</p:attrName>
                                        </p:attrNameLst>
                                      </p:cBhvr>
                                      <p:to>
                                        <p:strVal val="visible"/>
                                      </p:to>
                                    </p:set>
                                    <p:animEffect transition="in" filter="fade">
                                      <p:cBhvr>
                                        <p:cTn id="27" dur="1500"/>
                                        <p:tgtEl>
                                          <p:spTgt spid="185">
                                            <p:txEl>
                                              <p:pRg st="5" end="5"/>
                                            </p:txEl>
                                          </p:spTgt>
                                        </p:tgtEl>
                                      </p:cBhvr>
                                    </p:animEffect>
                                  </p:childTnLst>
                                </p:cTn>
                              </p:par>
                            </p:childTnLst>
                          </p:cTn>
                        </p:par>
                        <p:par>
                          <p:cTn id="28" fill="hold">
                            <p:stCondLst>
                              <p:cond delay="9000"/>
                            </p:stCondLst>
                            <p:childTnLst>
                              <p:par>
                                <p:cTn id="29" presetID="10" presetClass="entr" presetSubtype="0" fill="hold" nodeType="afterEffect">
                                  <p:stCondLst>
                                    <p:cond delay="0"/>
                                  </p:stCondLst>
                                  <p:childTnLst>
                                    <p:set>
                                      <p:cBhvr>
                                        <p:cTn id="30" dur="1" fill="hold">
                                          <p:stCondLst>
                                            <p:cond delay="0"/>
                                          </p:stCondLst>
                                        </p:cTn>
                                        <p:tgtEl>
                                          <p:spTgt spid="185">
                                            <p:txEl>
                                              <p:pRg st="6" end="6"/>
                                            </p:txEl>
                                          </p:spTgt>
                                        </p:tgtEl>
                                        <p:attrNameLst>
                                          <p:attrName>style.visibility</p:attrName>
                                        </p:attrNameLst>
                                      </p:cBhvr>
                                      <p:to>
                                        <p:strVal val="visible"/>
                                      </p:to>
                                    </p:set>
                                    <p:animEffect transition="in" filter="fade">
                                      <p:cBhvr>
                                        <p:cTn id="31" dur="1500"/>
                                        <p:tgtEl>
                                          <p:spTgt spid="18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1.xml><?xml version="1.0" encoding="utf-8"?>
<p:sld xmlns:a="http://schemas.openxmlformats.org/drawingml/2006/main" xmlns:r="http://schemas.openxmlformats.org/officeDocument/2006/relationships" xmlns:p="http://schemas.openxmlformats.org/presentationml/2006/main">
  <p:cSld>
    <p:bg>
      <p:bgPr>
        <a:solidFill>
          <a:srgbClr val="034B55"/>
        </a:solidFill>
        <a:effectLst/>
      </p:bgPr>
    </p:bg>
    <p:spTree>
      <p:nvGrpSpPr>
        <p:cNvPr id="1" name=""/>
        <p:cNvGrpSpPr/>
        <p:nvPr/>
      </p:nvGrpSpPr>
      <p:grpSpPr>
        <a:xfrm>
          <a:off x="0" y="0"/>
          <a:ext cx="0" cy="0"/>
          <a:chOff x="0" y="0"/>
          <a:chExt cx="0" cy="0"/>
        </a:xfrm>
      </p:grpSpPr>
      <p:sp>
        <p:nvSpPr>
          <p:cNvPr id="8" name="Oval 7"/>
          <p:cNvSpPr>
            <a:spLocks noChangeAspect="1"/>
          </p:cNvSpPr>
          <p:nvPr/>
        </p:nvSpPr>
        <p:spPr>
          <a:xfrm>
            <a:off x="228600" y="-1028531"/>
            <a:ext cx="8686800" cy="8686800"/>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Subtitle 2">
            <a:extLst>
              <a:ext uri="{FF2B5EF4-FFF2-40B4-BE49-F238E27FC236}">
                <a16:creationId xmlns:a16="http://schemas.microsoft.com/office/drawing/2014/main" id="{40E1C7DF-4B62-8722-5AE7-35D5E0D99638}"/>
              </a:ext>
            </a:extLst>
          </p:cNvPr>
          <p:cNvSpPr txBox="1">
            <a:spLocks/>
          </p:cNvSpPr>
          <p:nvPr/>
        </p:nvSpPr>
        <p:spPr>
          <a:xfrm>
            <a:off x="3656834" y="4527157"/>
            <a:ext cx="4373984" cy="160095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600" b="1" i="0" u="none" strike="noStrike" kern="1200" cap="none" spc="0" normalizeH="0" baseline="0" noProof="0" dirty="0">
                <a:ln>
                  <a:noFill/>
                </a:ln>
                <a:solidFill>
                  <a:srgbClr val="D19049">
                    <a:lumMod val="40000"/>
                    <a:lumOff val="60000"/>
                  </a:srgbClr>
                </a:solidFill>
                <a:effectLst/>
                <a:uLnTx/>
                <a:uFillTx/>
                <a:latin typeface="Helvetica Neue" panose="02000503000000020004" pitchFamily="2" charset="0"/>
                <a:ea typeface="Helvetica Neue" panose="02000503000000020004" pitchFamily="2" charset="0"/>
                <a:cs typeface="Helvetica Neue" panose="02000503000000020004" pitchFamily="2" charset="0"/>
              </a:rPr>
              <a:t>Skyler Jackson, PhD </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300" b="1" i="0" u="none" strike="noStrike" kern="1200" cap="none" spc="0" normalizeH="0" baseline="0" noProof="0" dirty="0">
                <a:ln>
                  <a:noFill/>
                </a:ln>
                <a:solidFill>
                  <a:prstClr val="white"/>
                </a:solidFill>
                <a:effectLst/>
                <a:uLnTx/>
                <a:uFillTx/>
                <a:latin typeface="Calibri"/>
                <a:ea typeface="+mn-ea"/>
                <a:cs typeface="+mn-cs"/>
              </a:rPr>
              <a:t>Assistant Professor </a:t>
            </a:r>
            <a:r>
              <a:rPr kumimoji="0" lang="en-US" sz="1300" b="0" i="0" u="none" strike="noStrike" kern="1200" cap="none" spc="0" normalizeH="0" baseline="0" noProof="0" dirty="0">
                <a:ln>
                  <a:noFill/>
                </a:ln>
                <a:solidFill>
                  <a:prstClr val="white"/>
                </a:solidFill>
                <a:effectLst/>
                <a:uLnTx/>
                <a:uFillTx/>
                <a:latin typeface="Calibri"/>
                <a:ea typeface="+mn-ea"/>
                <a:cs typeface="+mn-cs"/>
              </a:rPr>
              <a:t>(he/him)</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300" b="0" i="0" u="none" strike="noStrike" kern="1200" cap="none" spc="0" normalizeH="0" baseline="0" noProof="0" dirty="0">
                <a:ln>
                  <a:noFill/>
                </a:ln>
                <a:solidFill>
                  <a:prstClr val="white"/>
                </a:solidFill>
                <a:effectLst/>
                <a:uLnTx/>
                <a:uFillTx/>
                <a:latin typeface="Calibri"/>
                <a:ea typeface="+mn-ea"/>
                <a:cs typeface="+mn-cs"/>
              </a:rPr>
              <a:t>Department of Social and Behavioral Sciences</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300" b="0" i="0" u="none" strike="noStrike" kern="1200" cap="none" spc="0" normalizeH="0" baseline="0" noProof="0" dirty="0">
                <a:ln>
                  <a:noFill/>
                </a:ln>
                <a:solidFill>
                  <a:srgbClr val="FFFFFF"/>
                </a:solidFill>
                <a:effectLst/>
                <a:uLnTx/>
                <a:uFillTx/>
                <a:latin typeface="Calibri"/>
                <a:ea typeface="+mn-ea"/>
                <a:cs typeface="+mn-cs"/>
              </a:rPr>
              <a:t>Yale School of Public Health </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6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500" b="1" u="none" strike="noStrike" kern="1200" cap="none" spc="0" normalizeH="0" baseline="0" noProof="0" dirty="0">
                <a:ln>
                  <a:noFill/>
                </a:ln>
                <a:solidFill>
                  <a:srgbClr val="D19049">
                    <a:lumMod val="40000"/>
                    <a:lumOff val="60000"/>
                  </a:srgbClr>
                </a:solidFill>
                <a:effectLst/>
                <a:uLnTx/>
                <a:uFillTx/>
                <a:latin typeface="Helvetica Neue" panose="02000503000000020004" pitchFamily="2" charset="0"/>
                <a:ea typeface="Helvetica Neue" panose="02000503000000020004" pitchFamily="2" charset="0"/>
                <a:cs typeface="Helvetica Neue" panose="02000503000000020004" pitchFamily="2" charset="0"/>
              </a:rPr>
              <a:t>Pathways to Wellness</a:t>
            </a:r>
            <a:r>
              <a:rPr lang="en-US" sz="1500" b="1" dirty="0">
                <a:solidFill>
                  <a:srgbClr val="D19049">
                    <a:lumMod val="40000"/>
                    <a:lumOff val="60000"/>
                  </a:srgbClr>
                </a:solidFill>
                <a:latin typeface="Helvetica Neue" panose="02000503000000020004" pitchFamily="2" charset="0"/>
                <a:ea typeface="Helvetica Neue" panose="02000503000000020004" pitchFamily="2" charset="0"/>
                <a:cs typeface="Helvetica Neue" panose="02000503000000020004" pitchFamily="2" charset="0"/>
              </a:rPr>
              <a:t> </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250" b="1" u="none" strike="noStrike" kern="1200" cap="none" spc="0" normalizeH="0" baseline="0" noProof="0" dirty="0">
                <a:ln>
                  <a:noFill/>
                </a:ln>
                <a:effectLst/>
                <a:uLnTx/>
                <a:uFillTx/>
                <a:latin typeface="Calibri" panose="020F0502020204030204" pitchFamily="34" charset="0"/>
                <a:ea typeface="Helvetica Neue" panose="02000503000000020004" pitchFamily="2" charset="0"/>
                <a:cs typeface="Calibri" panose="020F0502020204030204" pitchFamily="34" charset="0"/>
              </a:rPr>
              <a:t>African American Training &amp; Tech Assistance Program</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250" b="0" i="0" u="none" strike="noStrike" kern="1200" cap="none" spc="0" normalizeH="0" baseline="0" noProof="0" dirty="0">
                <a:ln>
                  <a:noFill/>
                </a:ln>
                <a:solidFill>
                  <a:srgbClr val="FFFFFF"/>
                </a:solidFill>
                <a:effectLst/>
                <a:uLnTx/>
                <a:uFillTx/>
                <a:latin typeface="Calibri"/>
                <a:ea typeface="+mn-ea"/>
                <a:cs typeface="+mn-cs"/>
              </a:rPr>
              <a:t>Presented </a:t>
            </a:r>
            <a:r>
              <a:rPr lang="en-US" sz="1250" dirty="0">
                <a:solidFill>
                  <a:srgbClr val="FFFFFF"/>
                </a:solidFill>
                <a:latin typeface="Calibri"/>
              </a:rPr>
              <a:t>December</a:t>
            </a:r>
            <a:r>
              <a:rPr kumimoji="0" lang="en-US" sz="1250" b="0" i="0" u="none" strike="noStrike" kern="1200" cap="none" spc="0" normalizeH="0" baseline="0" noProof="0" dirty="0">
                <a:ln>
                  <a:noFill/>
                </a:ln>
                <a:solidFill>
                  <a:srgbClr val="FFFFFF"/>
                </a:solidFill>
                <a:effectLst/>
                <a:uLnTx/>
                <a:uFillTx/>
                <a:latin typeface="Calibri"/>
                <a:ea typeface="+mn-ea"/>
                <a:cs typeface="+mn-cs"/>
              </a:rPr>
              <a:t> 1, 2023</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500" b="0" i="0" u="none" strike="noStrike" kern="1200" cap="none" spc="0" normalizeH="0" baseline="0" noProof="0" dirty="0">
              <a:ln>
                <a:noFill/>
              </a:ln>
              <a:solidFill>
                <a:srgbClr val="FFFFFF"/>
              </a:solidFill>
              <a:effectLst/>
              <a:uLnTx/>
              <a:uFillTx/>
              <a:latin typeface="Calibri"/>
              <a:ea typeface="+mn-ea"/>
              <a:cs typeface="+mn-cs"/>
            </a:endParaRPr>
          </a:p>
        </p:txBody>
      </p:sp>
      <p:pic>
        <p:nvPicPr>
          <p:cNvPr id="4" name="Picture 3" descr="A picture containing art, drawing, flower, illustration&#10;&#10;Description automatically generated">
            <a:extLst>
              <a:ext uri="{FF2B5EF4-FFF2-40B4-BE49-F238E27FC236}">
                <a16:creationId xmlns:a16="http://schemas.microsoft.com/office/drawing/2014/main" id="{A1EAE04C-2C7E-BD26-7F25-FE772D90C2DA}"/>
              </a:ext>
            </a:extLst>
          </p:cNvPr>
          <p:cNvPicPr>
            <a:picLocks noChangeAspect="1"/>
          </p:cNvPicPr>
          <p:nvPr/>
        </p:nvPicPr>
        <p:blipFill>
          <a:blip r:embed="rId3"/>
          <a:stretch>
            <a:fillRect/>
          </a:stretch>
        </p:blipFill>
        <p:spPr>
          <a:xfrm>
            <a:off x="1795135" y="4341215"/>
            <a:ext cx="2109276" cy="2109276"/>
          </a:xfrm>
          <a:prstGeom prst="rect">
            <a:avLst/>
          </a:prstGeom>
        </p:spPr>
      </p:pic>
      <p:sp>
        <p:nvSpPr>
          <p:cNvPr id="11" name="Title 1">
            <a:extLst>
              <a:ext uri="{FF2B5EF4-FFF2-40B4-BE49-F238E27FC236}">
                <a16:creationId xmlns:a16="http://schemas.microsoft.com/office/drawing/2014/main" id="{2FAB5FBF-3146-AC26-395B-B4C8D05E4C57}"/>
              </a:ext>
            </a:extLst>
          </p:cNvPr>
          <p:cNvSpPr txBox="1">
            <a:spLocks/>
          </p:cNvSpPr>
          <p:nvPr/>
        </p:nvSpPr>
        <p:spPr>
          <a:xfrm>
            <a:off x="1107560" y="3481020"/>
            <a:ext cx="6946408" cy="686819"/>
          </a:xfrm>
          <a:prstGeom prst="rect">
            <a:avLst/>
          </a:prstGeom>
        </p:spPr>
        <p:txBody>
          <a:bodyPr vert="horz" lIns="91440" tIns="45720" rIns="91440" bIns="45720" rtlCol="0" anchor="b">
            <a:noAutofit/>
          </a:bodyPr>
          <a:lstStyle>
            <a:lvl1pPr algn="l" defTabSz="914400" rtl="0" eaLnBrk="1" latinLnBrk="0" hangingPunct="1">
              <a:spcBef>
                <a:spcPct val="0"/>
              </a:spcBef>
              <a:buNone/>
              <a:defRPr sz="6600" kern="1200" cap="none" spc="-100" baseline="0">
                <a:ln>
                  <a:noFill/>
                </a:ln>
                <a:solidFill>
                  <a:schemeClr val="tx2"/>
                </a:solidFill>
                <a:effectLst/>
                <a:latin typeface="+mj-lt"/>
                <a:ea typeface="+mj-ea"/>
                <a:cs typeface="+mj-cs"/>
              </a:defRPr>
            </a:lvl1pPr>
          </a:lstStyle>
          <a:p>
            <a:pPr algn="ctr">
              <a:lnSpc>
                <a:spcPct val="120000"/>
              </a:lnSpc>
              <a:defRPr/>
            </a:pPr>
            <a:r>
              <a:rPr kumimoji="0" lang="en-US" sz="3500" b="0" i="0" u="none" strike="noStrike" kern="1200" cap="none" spc="0" normalizeH="0" baseline="0" noProof="0" dirty="0">
                <a:ln>
                  <a:noFill/>
                </a:ln>
                <a:solidFill>
                  <a:srgbClr val="D19049">
                    <a:lumMod val="40000"/>
                    <a:lumOff val="60000"/>
                  </a:srgbClr>
                </a:solidFill>
                <a:effectLst/>
                <a:uLnTx/>
                <a:uFillTx/>
                <a:latin typeface="Calibri"/>
                <a:ea typeface="+mj-ea"/>
                <a:cs typeface="+mj-cs"/>
              </a:rPr>
              <a:t>Intersectional experiences, stigma-related stress, and behavioral health among Black LGBTQ+ individuals </a:t>
            </a:r>
          </a:p>
        </p:txBody>
      </p:sp>
      <p:sp>
        <p:nvSpPr>
          <p:cNvPr id="12" name="Title 1">
            <a:extLst>
              <a:ext uri="{FF2B5EF4-FFF2-40B4-BE49-F238E27FC236}">
                <a16:creationId xmlns:a16="http://schemas.microsoft.com/office/drawing/2014/main" id="{12232C3B-39BA-801A-0031-DA5048F392ED}"/>
              </a:ext>
            </a:extLst>
          </p:cNvPr>
          <p:cNvSpPr txBox="1">
            <a:spLocks/>
          </p:cNvSpPr>
          <p:nvPr/>
        </p:nvSpPr>
        <p:spPr>
          <a:xfrm>
            <a:off x="127393" y="1162827"/>
            <a:ext cx="8889282" cy="1127653"/>
          </a:xfrm>
          <a:prstGeom prst="rect">
            <a:avLst/>
          </a:prstGeom>
        </p:spPr>
        <p:txBody>
          <a:bodyPr vert="horz" lIns="91440" tIns="45720" rIns="91440" bIns="45720" rtlCol="0" anchor="b">
            <a:noAutofit/>
          </a:bodyPr>
          <a:lstStyle>
            <a:lvl1pPr algn="l" defTabSz="914400" rtl="0" eaLnBrk="1" latinLnBrk="0" hangingPunct="1">
              <a:spcBef>
                <a:spcPct val="0"/>
              </a:spcBef>
              <a:buNone/>
              <a:defRPr sz="6600" kern="1200" cap="none" spc="-100" baseline="0">
                <a:ln>
                  <a:noFill/>
                </a:ln>
                <a:solidFill>
                  <a:schemeClr val="tx2"/>
                </a:solidFill>
                <a:effectLst/>
                <a:latin typeface="+mj-lt"/>
                <a:ea typeface="+mj-ea"/>
                <a:cs typeface="+mj-cs"/>
              </a:defRPr>
            </a:lvl1pPr>
          </a:lstStyle>
          <a:p>
            <a:pPr marL="0" marR="0" lvl="0" indent="0" algn="ctr" defTabSz="914400" rtl="0" eaLnBrk="1" fontAlgn="auto" latinLnBrk="0" hangingPunct="1">
              <a:lnSpc>
                <a:spcPct val="120000"/>
              </a:lnSpc>
              <a:spcBef>
                <a:spcPct val="0"/>
              </a:spcBef>
              <a:spcAft>
                <a:spcPts val="0"/>
              </a:spcAft>
              <a:buClrTx/>
              <a:buSzTx/>
              <a:buFontTx/>
              <a:buNone/>
              <a:tabLst/>
              <a:defRPr/>
            </a:pPr>
            <a:r>
              <a:rPr kumimoji="0" lang="en-US" sz="4000" b="0" i="0" u="none" strike="noStrike" kern="1200" cap="small" spc="0" normalizeH="0" baseline="0" noProof="0" dirty="0">
                <a:ln>
                  <a:noFill/>
                </a:ln>
                <a:solidFill>
                  <a:srgbClr val="FFFFFF"/>
                </a:solidFill>
                <a:effectLst/>
                <a:uLnTx/>
                <a:uFillTx/>
                <a:latin typeface="Helvetica Neue UltraLight"/>
                <a:ea typeface="+mj-ea"/>
                <a:cs typeface="Helvetica Neue UltraLight"/>
              </a:rPr>
              <a:t> </a:t>
            </a:r>
            <a:r>
              <a:rPr kumimoji="0" lang="en-US" sz="4200" b="0" i="0" u="none" strike="noStrike" kern="1200" cap="small" spc="0" normalizeH="0" baseline="0" noProof="0" dirty="0">
                <a:ln>
                  <a:noFill/>
                </a:ln>
                <a:solidFill>
                  <a:srgbClr val="FFFFFF"/>
                </a:solidFill>
                <a:effectLst/>
                <a:uLnTx/>
                <a:uFillTx/>
                <a:latin typeface="Helvetica Neue UltraLight"/>
                <a:ea typeface="+mj-ea"/>
                <a:cs typeface="Helvetica Neue UltraLight"/>
              </a:rPr>
              <a:t>and a  </a:t>
            </a:r>
            <a:r>
              <a:rPr lang="en-US" sz="7500" cap="small" spc="200" dirty="0">
                <a:solidFill>
                  <a:srgbClr val="FFFFFF"/>
                </a:solidFill>
                <a:latin typeface="Helvetica Neue UltraLight"/>
                <a:cs typeface="Helvetica Neue UltraLight"/>
              </a:rPr>
              <a:t>hard place</a:t>
            </a:r>
            <a:endParaRPr kumimoji="0" lang="en-US" sz="7500" b="0" i="0" u="none" strike="noStrike" kern="1200" cap="small" spc="-100" normalizeH="0" baseline="0" noProof="0" dirty="0">
              <a:ln>
                <a:noFill/>
              </a:ln>
              <a:solidFill>
                <a:srgbClr val="FFFFFF"/>
              </a:solidFill>
              <a:effectLst/>
              <a:uLnTx/>
              <a:uFillTx/>
              <a:latin typeface="Helvetica Neue UltraLight"/>
              <a:ea typeface="+mj-ea"/>
              <a:cs typeface="Helvetica Neue UltraLight"/>
            </a:endParaRPr>
          </a:p>
        </p:txBody>
      </p:sp>
      <p:sp>
        <p:nvSpPr>
          <p:cNvPr id="13" name="Title 1">
            <a:extLst>
              <a:ext uri="{FF2B5EF4-FFF2-40B4-BE49-F238E27FC236}">
                <a16:creationId xmlns:a16="http://schemas.microsoft.com/office/drawing/2014/main" id="{4FA6780B-A8D6-F7E2-B45D-7B92BEE24F97}"/>
              </a:ext>
            </a:extLst>
          </p:cNvPr>
          <p:cNvSpPr txBox="1">
            <a:spLocks/>
          </p:cNvSpPr>
          <p:nvPr/>
        </p:nvSpPr>
        <p:spPr>
          <a:xfrm>
            <a:off x="127359" y="357876"/>
            <a:ext cx="8889282" cy="1368777"/>
          </a:xfrm>
          <a:prstGeom prst="rect">
            <a:avLst/>
          </a:prstGeom>
        </p:spPr>
        <p:txBody>
          <a:bodyPr vert="horz" lIns="91440" tIns="45720" rIns="91440" bIns="45720" rtlCol="0" anchor="t">
            <a:noAutofit/>
          </a:bodyPr>
          <a:lstStyle>
            <a:lvl1pPr algn="l" defTabSz="914400" rtl="0" eaLnBrk="1" latinLnBrk="0" hangingPunct="1">
              <a:spcBef>
                <a:spcPct val="0"/>
              </a:spcBef>
              <a:buNone/>
              <a:defRPr sz="6600" kern="1200" cap="none" spc="-100" baseline="0">
                <a:ln>
                  <a:noFill/>
                </a:ln>
                <a:solidFill>
                  <a:schemeClr val="tx2"/>
                </a:solidFill>
                <a:effectLst/>
                <a:latin typeface="+mj-lt"/>
                <a:ea typeface="+mj-ea"/>
                <a:cs typeface="+mj-cs"/>
              </a:defRPr>
            </a:lvl1pPr>
          </a:lstStyle>
          <a:p>
            <a:pPr marL="0" marR="0" lvl="0" indent="0" algn="ctr" defTabSz="914400" rtl="0" eaLnBrk="1" fontAlgn="auto" latinLnBrk="0" hangingPunct="1">
              <a:lnSpc>
                <a:spcPct val="120000"/>
              </a:lnSpc>
              <a:spcBef>
                <a:spcPct val="0"/>
              </a:spcBef>
              <a:spcAft>
                <a:spcPts val="0"/>
              </a:spcAft>
              <a:buClrTx/>
              <a:buSzTx/>
              <a:buFontTx/>
              <a:buNone/>
              <a:tabLst/>
              <a:defRPr/>
            </a:pPr>
            <a:r>
              <a:rPr lang="en-US" sz="6000" cap="small" spc="0" dirty="0">
                <a:solidFill>
                  <a:prstClr val="white"/>
                </a:solidFill>
                <a:latin typeface="Helvetica Neue UltraLight"/>
                <a:cs typeface="Helvetica Neue UltraLight"/>
              </a:rPr>
              <a:t>BETWEEN A </a:t>
            </a:r>
            <a:r>
              <a:rPr kumimoji="0" lang="en-US" sz="6000" b="0" i="0" u="none" strike="noStrike" kern="1200" cap="small" spc="0" normalizeH="0" baseline="0" noProof="0" dirty="0">
                <a:ln>
                  <a:noFill/>
                </a:ln>
                <a:solidFill>
                  <a:prstClr val="white"/>
                </a:solidFill>
                <a:effectLst/>
                <a:uLnTx/>
                <a:uFillTx/>
                <a:latin typeface="Helvetica Neue UltraLight"/>
                <a:ea typeface="+mj-ea"/>
                <a:cs typeface="Helvetica Neue UltraLight"/>
              </a:rPr>
              <a:t>ROCK</a:t>
            </a:r>
            <a:endParaRPr kumimoji="0" lang="en-US" sz="6000" b="0" i="0" u="none" strike="noStrike" kern="1200" cap="none" spc="0" normalizeH="0" baseline="0" noProof="0" dirty="0">
              <a:ln>
                <a:noFill/>
              </a:ln>
              <a:solidFill>
                <a:prstClr val="white"/>
              </a:solidFill>
              <a:effectLst/>
              <a:uLnTx/>
              <a:uFillTx/>
              <a:latin typeface="Helvetica Neue UltraLight"/>
              <a:ea typeface="+mj-ea"/>
              <a:cs typeface="Helvetica Neue UltraLight"/>
            </a:endParaRPr>
          </a:p>
        </p:txBody>
      </p:sp>
      <p:sp>
        <p:nvSpPr>
          <p:cNvPr id="14" name="Title 1">
            <a:extLst>
              <a:ext uri="{FF2B5EF4-FFF2-40B4-BE49-F238E27FC236}">
                <a16:creationId xmlns:a16="http://schemas.microsoft.com/office/drawing/2014/main" id="{D902371F-910F-38EA-E430-AC8E92E4DFE1}"/>
              </a:ext>
            </a:extLst>
          </p:cNvPr>
          <p:cNvSpPr txBox="1">
            <a:spLocks/>
          </p:cNvSpPr>
          <p:nvPr/>
        </p:nvSpPr>
        <p:spPr>
          <a:xfrm>
            <a:off x="1496383" y="1061628"/>
            <a:ext cx="1310550" cy="686819"/>
          </a:xfrm>
          <a:prstGeom prst="rect">
            <a:avLst/>
          </a:prstGeom>
        </p:spPr>
        <p:txBody>
          <a:bodyPr vert="horz" lIns="91440" tIns="45720" rIns="91440" bIns="45720" rtlCol="0" anchor="b">
            <a:noAutofit/>
          </a:bodyPr>
          <a:lstStyle>
            <a:lvl1pPr algn="l" defTabSz="914400" rtl="0" eaLnBrk="1" latinLnBrk="0" hangingPunct="1">
              <a:spcBef>
                <a:spcPct val="0"/>
              </a:spcBef>
              <a:buNone/>
              <a:defRPr sz="6600" kern="1200" cap="none" spc="-100" baseline="0">
                <a:ln>
                  <a:noFill/>
                </a:ln>
                <a:solidFill>
                  <a:schemeClr val="tx2"/>
                </a:solidFill>
                <a:effectLst/>
                <a:latin typeface="+mj-lt"/>
                <a:ea typeface="+mj-ea"/>
                <a:cs typeface="+mj-cs"/>
              </a:defRPr>
            </a:lvl1pPr>
          </a:lstStyle>
          <a:p>
            <a:pPr marL="0" marR="0" lvl="0" indent="0" algn="ctr" defTabSz="914400" rtl="0" eaLnBrk="1" fontAlgn="auto" latinLnBrk="0" hangingPunct="1">
              <a:lnSpc>
                <a:spcPct val="120000"/>
              </a:lnSpc>
              <a:spcBef>
                <a:spcPct val="0"/>
              </a:spcBef>
              <a:spcAft>
                <a:spcPts val="0"/>
              </a:spcAft>
              <a:buClrTx/>
              <a:buSzTx/>
              <a:buFontTx/>
              <a:buNone/>
              <a:tabLst/>
              <a:defRPr/>
            </a:pPr>
            <a:r>
              <a:rPr kumimoji="0" lang="en-US" sz="2300" b="0" i="0" u="none" strike="noStrike" kern="1200" cap="none" spc="0" normalizeH="0" baseline="0" noProof="0" dirty="0">
                <a:ln>
                  <a:noFill/>
                </a:ln>
                <a:solidFill>
                  <a:srgbClr val="8CADAE">
                    <a:lumMod val="75000"/>
                  </a:srgbClr>
                </a:solidFill>
                <a:effectLst/>
                <a:uLnTx/>
                <a:uFillTx/>
                <a:latin typeface="Wingdings"/>
                <a:ea typeface="Wingdings"/>
                <a:cs typeface="Wingdings"/>
                <a:sym typeface="Wingdings"/>
              </a:rPr>
              <a:t></a:t>
            </a:r>
            <a:r>
              <a:rPr kumimoji="0" lang="en-US" sz="2300" b="0" i="0" u="none" strike="noStrike" kern="1200" cap="none" spc="0" normalizeH="0" baseline="0" noProof="0" dirty="0">
                <a:ln>
                  <a:noFill/>
                </a:ln>
                <a:solidFill>
                  <a:srgbClr val="D19049">
                    <a:lumMod val="75000"/>
                  </a:srgbClr>
                </a:solidFill>
                <a:effectLst/>
                <a:uLnTx/>
                <a:uFillTx/>
                <a:latin typeface="Wingdings"/>
                <a:ea typeface="Wingdings"/>
                <a:cs typeface="Wingdings"/>
                <a:sym typeface="Wingdings"/>
              </a:rPr>
              <a:t> </a:t>
            </a:r>
            <a:r>
              <a:rPr kumimoji="0" lang="en-US" sz="2300" b="0" i="0" u="none" strike="noStrike" kern="1200" cap="none" spc="0" normalizeH="0" baseline="0" noProof="0" dirty="0">
                <a:ln>
                  <a:noFill/>
                </a:ln>
                <a:solidFill>
                  <a:srgbClr val="B96546"/>
                </a:solidFill>
                <a:effectLst/>
                <a:uLnTx/>
                <a:uFillTx/>
                <a:latin typeface="Wingdings"/>
                <a:ea typeface="Wingdings"/>
                <a:cs typeface="Wingdings"/>
                <a:sym typeface="Wingdings"/>
              </a:rPr>
              <a:t></a:t>
            </a:r>
            <a:r>
              <a:rPr kumimoji="0" lang="en-US" sz="2300" b="0" i="0" u="none" strike="noStrike" kern="1200" cap="none" spc="0" normalizeH="0" baseline="0" noProof="0" dirty="0">
                <a:ln>
                  <a:noFill/>
                </a:ln>
                <a:solidFill>
                  <a:srgbClr val="D19049">
                    <a:lumMod val="75000"/>
                  </a:srgbClr>
                </a:solidFill>
                <a:effectLst/>
                <a:uLnTx/>
                <a:uFillTx/>
                <a:latin typeface="Wingdings"/>
                <a:ea typeface="Wingdings"/>
                <a:cs typeface="Wingdings"/>
                <a:sym typeface="Wingdings"/>
              </a:rPr>
              <a:t> </a:t>
            </a:r>
            <a:r>
              <a:rPr kumimoji="0" lang="en-US" sz="2300" b="0" i="0" u="none" strike="noStrike" kern="1200" cap="none" spc="0" normalizeH="0" baseline="0" noProof="0" dirty="0">
                <a:ln>
                  <a:noFill/>
                </a:ln>
                <a:solidFill>
                  <a:srgbClr val="8FB08C"/>
                </a:solidFill>
                <a:effectLst/>
                <a:uLnTx/>
                <a:uFillTx/>
                <a:latin typeface="Wingdings"/>
                <a:ea typeface="Wingdings"/>
                <a:cs typeface="Wingdings"/>
                <a:sym typeface="Wingdings"/>
              </a:rPr>
              <a:t></a:t>
            </a:r>
            <a:endParaRPr kumimoji="0" lang="en-US" sz="2500" b="0" i="0" u="none" strike="noStrike" kern="1200" cap="none" spc="0" normalizeH="0" baseline="0" noProof="0" dirty="0">
              <a:ln>
                <a:noFill/>
              </a:ln>
              <a:solidFill>
                <a:srgbClr val="8FB08C"/>
              </a:solidFill>
              <a:effectLst/>
              <a:uLnTx/>
              <a:uFillTx/>
              <a:latin typeface="Calibri"/>
              <a:ea typeface="+mj-ea"/>
              <a:cs typeface="Calibri"/>
            </a:endParaRPr>
          </a:p>
        </p:txBody>
      </p:sp>
      <p:sp>
        <p:nvSpPr>
          <p:cNvPr id="2" name="TextBox 1">
            <a:extLst>
              <a:ext uri="{FF2B5EF4-FFF2-40B4-BE49-F238E27FC236}">
                <a16:creationId xmlns:a16="http://schemas.microsoft.com/office/drawing/2014/main" id="{7C2AF897-6741-AE23-A37F-8889A67D6CE0}"/>
              </a:ext>
            </a:extLst>
          </p:cNvPr>
          <p:cNvSpPr txBox="1"/>
          <p:nvPr/>
        </p:nvSpPr>
        <p:spPr>
          <a:xfrm>
            <a:off x="10313043" y="567159"/>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39434583"/>
      </p:ext>
    </p:extLst>
  </p:cSld>
  <p:clrMapOvr>
    <a:masterClrMapping/>
  </p:clrMapOvr>
  <mc:AlternateContent xmlns:mc="http://schemas.openxmlformats.org/markup-compatibility/2006" xmlns:p14="http://schemas.microsoft.com/office/powerpoint/2010/main">
    <mc:Choice Requires="p14">
      <p:transition p14:dur="0" advTm="6130"/>
    </mc:Choice>
    <mc:Fallback xmlns="">
      <p:transition advTm="6130"/>
    </mc:Fallback>
  </mc:AlternateContent>
</p:sld>
</file>

<file path=ppt/slides/slide1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286765" y="2718967"/>
          <a:ext cx="8002065" cy="3749472"/>
        </p:xfrm>
        <a:graphic>
          <a:graphicData uri="http://schemas.openxmlformats.org/drawingml/2006/table">
            <a:tbl>
              <a:tblPr firstRow="1" bandRow="1">
                <a:tableStyleId>{2D5ABB26-0587-4C30-8999-92F81FD0307C}</a:tableStyleId>
              </a:tblPr>
              <a:tblGrid>
                <a:gridCol w="2667355">
                  <a:extLst>
                    <a:ext uri="{9D8B030D-6E8A-4147-A177-3AD203B41FA5}">
                      <a16:colId xmlns:a16="http://schemas.microsoft.com/office/drawing/2014/main" val="20000"/>
                    </a:ext>
                  </a:extLst>
                </a:gridCol>
                <a:gridCol w="2667355">
                  <a:extLst>
                    <a:ext uri="{9D8B030D-6E8A-4147-A177-3AD203B41FA5}">
                      <a16:colId xmlns:a16="http://schemas.microsoft.com/office/drawing/2014/main" val="20001"/>
                    </a:ext>
                  </a:extLst>
                </a:gridCol>
                <a:gridCol w="2667355">
                  <a:extLst>
                    <a:ext uri="{9D8B030D-6E8A-4147-A177-3AD203B41FA5}">
                      <a16:colId xmlns:a16="http://schemas.microsoft.com/office/drawing/2014/main" val="20002"/>
                    </a:ext>
                  </a:extLst>
                </a:gridCol>
              </a:tblGrid>
              <a:tr h="577324">
                <a:tc>
                  <a:txBody>
                    <a:bodyPr/>
                    <a:lstStyle/>
                    <a:p>
                      <a:pPr algn="ctr"/>
                      <a:r>
                        <a:rPr lang="en-US" sz="2000" dirty="0">
                          <a:solidFill>
                            <a:schemeClr val="tx1"/>
                          </a:solidFill>
                        </a:rPr>
                        <a:t>Cisgender Woman  </a:t>
                      </a:r>
                    </a:p>
                  </a:txBody>
                  <a:tcPr/>
                </a:tc>
                <a:tc>
                  <a:txBody>
                    <a:bodyPr/>
                    <a:lstStyle/>
                    <a:p>
                      <a:pPr algn="ctr"/>
                      <a:r>
                        <a:rPr lang="en-US" sz="2000" dirty="0">
                          <a:solidFill>
                            <a:schemeClr val="tx1"/>
                          </a:solidFill>
                        </a:rPr>
                        <a:t>Asian</a:t>
                      </a:r>
                    </a:p>
                  </a:txBody>
                  <a:tcPr/>
                </a:tc>
                <a:tc>
                  <a:txBody>
                    <a:bodyPr/>
                    <a:lstStyle/>
                    <a:p>
                      <a:pPr algn="ctr"/>
                      <a:r>
                        <a:rPr lang="en-US" sz="2000" dirty="0">
                          <a:solidFill>
                            <a:schemeClr val="tx1"/>
                          </a:solidFill>
                        </a:rPr>
                        <a:t>Lesbian</a:t>
                      </a:r>
                    </a:p>
                  </a:txBody>
                  <a:tcPr/>
                </a:tc>
                <a:extLst>
                  <a:ext uri="{0D108BD9-81ED-4DB2-BD59-A6C34878D82A}">
                    <a16:rowId xmlns:a16="http://schemas.microsoft.com/office/drawing/2014/main" val="10000"/>
                  </a:ext>
                </a:extLst>
              </a:tr>
              <a:tr h="57732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rPr>
                        <a:t>Intersex</a:t>
                      </a:r>
                    </a:p>
                  </a:txBody>
                  <a:tcPr/>
                </a:tc>
                <a:tc>
                  <a:txBody>
                    <a:bodyPr/>
                    <a:lstStyle/>
                    <a:p>
                      <a:pPr algn="ctr"/>
                      <a:r>
                        <a:rPr lang="en-US" sz="2000" dirty="0">
                          <a:solidFill>
                            <a:schemeClr val="tx1"/>
                          </a:solidFill>
                        </a:rPr>
                        <a:t>Black</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rPr>
                        <a:t>Gay</a:t>
                      </a:r>
                    </a:p>
                  </a:txBody>
                  <a:tcPr/>
                </a:tc>
                <a:extLst>
                  <a:ext uri="{0D108BD9-81ED-4DB2-BD59-A6C34878D82A}">
                    <a16:rowId xmlns:a16="http://schemas.microsoft.com/office/drawing/2014/main" val="10001"/>
                  </a:ext>
                </a:extLst>
              </a:tr>
              <a:tr h="6725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rPr>
                        <a:t>Gender non-binary</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rPr>
                        <a:t>Multiracial</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rPr>
                        <a:t>Bisexual/Pansexual</a:t>
                      </a:r>
                    </a:p>
                  </a:txBody>
                  <a:tcPr/>
                </a:tc>
                <a:extLst>
                  <a:ext uri="{0D108BD9-81ED-4DB2-BD59-A6C34878D82A}">
                    <a16:rowId xmlns:a16="http://schemas.microsoft.com/office/drawing/2014/main" val="10002"/>
                  </a:ext>
                </a:extLst>
              </a:tr>
              <a:tr h="6725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rPr>
                        <a:t>Genderqueer</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rPr>
                        <a:t>Native/Indigenous</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rPr>
                        <a:t>Queer</a:t>
                      </a:r>
                    </a:p>
                  </a:txBody>
                  <a:tcPr/>
                </a:tc>
                <a:extLst>
                  <a:ext uri="{0D108BD9-81ED-4DB2-BD59-A6C34878D82A}">
                    <a16:rowId xmlns:a16="http://schemas.microsoft.com/office/drawing/2014/main" val="10003"/>
                  </a:ext>
                </a:extLst>
              </a:tr>
              <a:tr h="6725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rPr>
                        <a:t>Trans</a:t>
                      </a:r>
                      <a:r>
                        <a:rPr lang="en-US" sz="2000" baseline="0" dirty="0">
                          <a:solidFill>
                            <a:schemeClr val="tx1"/>
                          </a:solidFill>
                        </a:rPr>
                        <a:t> man</a:t>
                      </a:r>
                      <a:endParaRPr lang="en-US" sz="2000" dirty="0">
                        <a:solidFill>
                          <a:schemeClr val="tx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rPr>
                        <a:t>Latinx</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rPr>
                        <a:t>Same-gender loving</a:t>
                      </a:r>
                    </a:p>
                  </a:txBody>
                  <a:tcPr/>
                </a:tc>
                <a:extLst>
                  <a:ext uri="{0D108BD9-81ED-4DB2-BD59-A6C34878D82A}">
                    <a16:rowId xmlns:a16="http://schemas.microsoft.com/office/drawing/2014/main" val="10004"/>
                  </a:ext>
                </a:extLst>
              </a:tr>
              <a:tr h="57732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aseline="0" dirty="0">
                          <a:solidFill>
                            <a:schemeClr val="tx1"/>
                          </a:solidFill>
                        </a:rPr>
                        <a:t>Trans woman</a:t>
                      </a:r>
                      <a:endParaRPr lang="en-US" sz="2000" dirty="0">
                        <a:solidFill>
                          <a:schemeClr val="tx1"/>
                        </a:solidFill>
                      </a:endParaRPr>
                    </a:p>
                  </a:txBody>
                  <a:tcPr/>
                </a:tc>
                <a:tc>
                  <a:txBody>
                    <a:bodyPr/>
                    <a:lstStyle/>
                    <a:p>
                      <a:pPr algn="ctr"/>
                      <a:r>
                        <a:rPr lang="en-US" sz="2000" dirty="0">
                          <a:solidFill>
                            <a:schemeClr val="tx1"/>
                          </a:solidFill>
                        </a:rPr>
                        <a:t>Middle Eastern</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rPr>
                        <a:t>Asexual</a:t>
                      </a:r>
                    </a:p>
                  </a:txBody>
                  <a:tcPr/>
                </a:tc>
                <a:extLst>
                  <a:ext uri="{0D108BD9-81ED-4DB2-BD59-A6C34878D82A}">
                    <a16:rowId xmlns:a16="http://schemas.microsoft.com/office/drawing/2014/main" val="10005"/>
                  </a:ext>
                </a:extLst>
              </a:tr>
            </a:tbl>
          </a:graphicData>
        </a:graphic>
      </p:graphicFrame>
      <p:sp>
        <p:nvSpPr>
          <p:cNvPr id="5" name="TextBox 4"/>
          <p:cNvSpPr txBox="1"/>
          <p:nvPr/>
        </p:nvSpPr>
        <p:spPr>
          <a:xfrm>
            <a:off x="3265835" y="1592877"/>
            <a:ext cx="1884446" cy="55399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srgbClr val="D16349"/>
                </a:solidFill>
                <a:effectLst/>
                <a:uLnTx/>
                <a:uFillTx/>
                <a:latin typeface="Handwriting - Dakota"/>
                <a:ea typeface="+mn-ea"/>
                <a:cs typeface="Handwriting - Dakota"/>
              </a:rPr>
              <a:t>Race/</a:t>
            </a:r>
          </a:p>
        </p:txBody>
      </p:sp>
      <p:sp>
        <p:nvSpPr>
          <p:cNvPr id="6" name="TextBox 5"/>
          <p:cNvSpPr txBox="1"/>
          <p:nvPr/>
        </p:nvSpPr>
        <p:spPr>
          <a:xfrm>
            <a:off x="5817205" y="1547901"/>
            <a:ext cx="2403349" cy="55399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srgbClr val="D16349"/>
                </a:solidFill>
                <a:effectLst/>
                <a:uLnTx/>
                <a:uFillTx/>
                <a:latin typeface="Handwriting - Dakota"/>
                <a:ea typeface="+mn-ea"/>
                <a:cs typeface="Handwriting - Dakota"/>
              </a:rPr>
              <a:t>Sexual</a:t>
            </a:r>
          </a:p>
        </p:txBody>
      </p:sp>
      <p:sp>
        <p:nvSpPr>
          <p:cNvPr id="7" name="Title 1"/>
          <p:cNvSpPr>
            <a:spLocks noGrp="1"/>
          </p:cNvSpPr>
          <p:nvPr>
            <p:ph type="title"/>
          </p:nvPr>
        </p:nvSpPr>
        <p:spPr>
          <a:xfrm>
            <a:off x="457200" y="274638"/>
            <a:ext cx="7620000" cy="1143000"/>
          </a:xfrm>
        </p:spPr>
        <p:txBody>
          <a:bodyPr/>
          <a:lstStyle/>
          <a:p>
            <a:r>
              <a:rPr lang="en-US" dirty="0">
                <a:latin typeface="Calibri"/>
                <a:cs typeface="Calibri"/>
              </a:rPr>
              <a:t>Drawing Outside of the Lines</a:t>
            </a:r>
            <a:endParaRPr lang="en-US" sz="3600" dirty="0">
              <a:latin typeface="Calibri"/>
              <a:cs typeface="Calibri"/>
            </a:endParaRPr>
          </a:p>
        </p:txBody>
      </p:sp>
      <p:sp>
        <p:nvSpPr>
          <p:cNvPr id="12" name="TextBox 11"/>
          <p:cNvSpPr txBox="1"/>
          <p:nvPr/>
        </p:nvSpPr>
        <p:spPr>
          <a:xfrm>
            <a:off x="675680" y="1935531"/>
            <a:ext cx="1884446" cy="55399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srgbClr val="D16349"/>
                </a:solidFill>
                <a:effectLst/>
                <a:uLnTx/>
                <a:uFillTx/>
                <a:latin typeface="Handwriting - Dakota"/>
                <a:ea typeface="+mn-ea"/>
                <a:cs typeface="Handwriting - Dakota"/>
              </a:rPr>
              <a:t>Identity</a:t>
            </a:r>
          </a:p>
        </p:txBody>
      </p:sp>
      <p:sp>
        <p:nvSpPr>
          <p:cNvPr id="13" name="TextBox 12"/>
          <p:cNvSpPr txBox="1"/>
          <p:nvPr/>
        </p:nvSpPr>
        <p:spPr>
          <a:xfrm>
            <a:off x="3541135" y="1935531"/>
            <a:ext cx="1884446" cy="55399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srgbClr val="D16349"/>
                </a:solidFill>
                <a:effectLst/>
                <a:uLnTx/>
                <a:uFillTx/>
                <a:latin typeface="Handwriting - Dakota"/>
                <a:ea typeface="+mn-ea"/>
                <a:cs typeface="Handwriting - Dakota"/>
              </a:rPr>
              <a:t>ethnicity</a:t>
            </a:r>
          </a:p>
        </p:txBody>
      </p:sp>
      <p:sp>
        <p:nvSpPr>
          <p:cNvPr id="14" name="TextBox 13"/>
          <p:cNvSpPr txBox="1"/>
          <p:nvPr/>
        </p:nvSpPr>
        <p:spPr>
          <a:xfrm>
            <a:off x="5955955" y="1880911"/>
            <a:ext cx="2403349" cy="55399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srgbClr val="D16349"/>
                </a:solidFill>
                <a:effectLst/>
                <a:uLnTx/>
                <a:uFillTx/>
                <a:latin typeface="Handwriting - Dakota"/>
                <a:ea typeface="+mn-ea"/>
                <a:cs typeface="Handwriting - Dakota"/>
              </a:rPr>
              <a:t>Orientation</a:t>
            </a:r>
          </a:p>
        </p:txBody>
      </p:sp>
      <p:sp>
        <p:nvSpPr>
          <p:cNvPr id="15" name="TextBox 14"/>
          <p:cNvSpPr txBox="1"/>
          <p:nvPr/>
        </p:nvSpPr>
        <p:spPr>
          <a:xfrm>
            <a:off x="682771" y="1547901"/>
            <a:ext cx="1884446" cy="55399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srgbClr val="D16349"/>
                </a:solidFill>
                <a:effectLst/>
                <a:uLnTx/>
                <a:uFillTx/>
                <a:latin typeface="Handwriting - Dakota"/>
                <a:ea typeface="+mn-ea"/>
                <a:cs typeface="Handwriting - Dakota"/>
              </a:rPr>
              <a:t>Gender</a:t>
            </a:r>
          </a:p>
        </p:txBody>
      </p:sp>
      <p:sp>
        <p:nvSpPr>
          <p:cNvPr id="26" name="Freeform 25"/>
          <p:cNvSpPr/>
          <p:nvPr/>
        </p:nvSpPr>
        <p:spPr>
          <a:xfrm>
            <a:off x="2922254" y="2594358"/>
            <a:ext cx="154963" cy="4096374"/>
          </a:xfrm>
          <a:custGeom>
            <a:avLst/>
            <a:gdLst>
              <a:gd name="connsiteX0" fmla="*/ 81932 w 81932"/>
              <a:gd name="connsiteY0" fmla="*/ 0 h 3522875"/>
              <a:gd name="connsiteX1" fmla="*/ 68277 w 81932"/>
              <a:gd name="connsiteY1" fmla="*/ 2048183 h 3522875"/>
              <a:gd name="connsiteX2" fmla="*/ 40966 w 81932"/>
              <a:gd name="connsiteY2" fmla="*/ 2293965 h 3522875"/>
              <a:gd name="connsiteX3" fmla="*/ 13655 w 81932"/>
              <a:gd name="connsiteY3" fmla="*/ 2676292 h 3522875"/>
              <a:gd name="connsiteX4" fmla="*/ 0 w 81932"/>
              <a:gd name="connsiteY4" fmla="*/ 2771874 h 3522875"/>
              <a:gd name="connsiteX5" fmla="*/ 13655 w 81932"/>
              <a:gd name="connsiteY5" fmla="*/ 3236129 h 3522875"/>
              <a:gd name="connsiteX6" fmla="*/ 27311 w 81932"/>
              <a:gd name="connsiteY6" fmla="*/ 3522875 h 352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932" h="3522875">
                <a:moveTo>
                  <a:pt x="81932" y="0"/>
                </a:moveTo>
                <a:cubicBezTo>
                  <a:pt x="77380" y="682728"/>
                  <a:pt x="76758" y="1365493"/>
                  <a:pt x="68277" y="2048183"/>
                </a:cubicBezTo>
                <a:cubicBezTo>
                  <a:pt x="67375" y="2120759"/>
                  <a:pt x="51700" y="2218828"/>
                  <a:pt x="40966" y="2293965"/>
                </a:cubicBezTo>
                <a:cubicBezTo>
                  <a:pt x="36438" y="2361884"/>
                  <a:pt x="21220" y="2600649"/>
                  <a:pt x="13655" y="2676292"/>
                </a:cubicBezTo>
                <a:cubicBezTo>
                  <a:pt x="10452" y="2708316"/>
                  <a:pt x="4552" y="2740013"/>
                  <a:pt x="0" y="2771874"/>
                </a:cubicBezTo>
                <a:cubicBezTo>
                  <a:pt x="4552" y="2926626"/>
                  <a:pt x="6780" y="3081463"/>
                  <a:pt x="13655" y="3236129"/>
                </a:cubicBezTo>
                <a:cubicBezTo>
                  <a:pt x="31432" y="3636088"/>
                  <a:pt x="27311" y="3150972"/>
                  <a:pt x="27311" y="3522875"/>
                </a:cubicBezTo>
              </a:path>
            </a:pathLst>
          </a:custGeom>
          <a:solidFill>
            <a:srgbClr val="000000"/>
          </a:solidFill>
          <a:ln>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7" name="Freeform 26"/>
          <p:cNvSpPr/>
          <p:nvPr/>
        </p:nvSpPr>
        <p:spPr>
          <a:xfrm>
            <a:off x="5626027" y="2553389"/>
            <a:ext cx="109243" cy="4028101"/>
          </a:xfrm>
          <a:custGeom>
            <a:avLst/>
            <a:gdLst>
              <a:gd name="connsiteX0" fmla="*/ 0 w 109243"/>
              <a:gd name="connsiteY0" fmla="*/ 0 h 3604802"/>
              <a:gd name="connsiteX1" fmla="*/ 13655 w 109243"/>
              <a:gd name="connsiteY1" fmla="*/ 2171074 h 3604802"/>
              <a:gd name="connsiteX2" fmla="*/ 27310 w 109243"/>
              <a:gd name="connsiteY2" fmla="*/ 2471474 h 3604802"/>
              <a:gd name="connsiteX3" fmla="*/ 54621 w 109243"/>
              <a:gd name="connsiteY3" fmla="*/ 3304402 h 3604802"/>
              <a:gd name="connsiteX4" fmla="*/ 68277 w 109243"/>
              <a:gd name="connsiteY4" fmla="*/ 3536529 h 3604802"/>
              <a:gd name="connsiteX5" fmla="*/ 81932 w 109243"/>
              <a:gd name="connsiteY5" fmla="*/ 3577493 h 3604802"/>
              <a:gd name="connsiteX6" fmla="*/ 109243 w 109243"/>
              <a:gd name="connsiteY6" fmla="*/ 3604802 h 3604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243" h="3604802">
                <a:moveTo>
                  <a:pt x="0" y="0"/>
                </a:moveTo>
                <a:cubicBezTo>
                  <a:pt x="4552" y="723691"/>
                  <a:pt x="5658" y="1447413"/>
                  <a:pt x="13655" y="2171074"/>
                </a:cubicBezTo>
                <a:cubicBezTo>
                  <a:pt x="14763" y="2271305"/>
                  <a:pt x="24447" y="2371278"/>
                  <a:pt x="27310" y="2471474"/>
                </a:cubicBezTo>
                <a:cubicBezTo>
                  <a:pt x="63078" y="3723259"/>
                  <a:pt x="18536" y="2763172"/>
                  <a:pt x="54621" y="3304402"/>
                </a:cubicBezTo>
                <a:cubicBezTo>
                  <a:pt x="59777" y="3381740"/>
                  <a:pt x="60564" y="3459404"/>
                  <a:pt x="68277" y="3536529"/>
                </a:cubicBezTo>
                <a:cubicBezTo>
                  <a:pt x="69709" y="3550851"/>
                  <a:pt x="74526" y="3565151"/>
                  <a:pt x="81932" y="3577493"/>
                </a:cubicBezTo>
                <a:cubicBezTo>
                  <a:pt x="88556" y="3588532"/>
                  <a:pt x="100139" y="3595699"/>
                  <a:pt x="109243" y="3604802"/>
                </a:cubicBezTo>
              </a:path>
            </a:pathLst>
          </a:custGeom>
          <a:solidFill>
            <a:schemeClr val="tx1"/>
          </a:solidFill>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2"/>
          <p:cNvSpPr/>
          <p:nvPr/>
        </p:nvSpPr>
        <p:spPr>
          <a:xfrm>
            <a:off x="434911" y="2696233"/>
            <a:ext cx="4610055" cy="1232079"/>
          </a:xfrm>
          <a:custGeom>
            <a:avLst/>
            <a:gdLst>
              <a:gd name="connsiteX0" fmla="*/ 1165561 w 4610055"/>
              <a:gd name="connsiteY0" fmla="*/ 0 h 1232079"/>
              <a:gd name="connsiteX1" fmla="*/ 452307 w 4610055"/>
              <a:gd name="connsiteY1" fmla="*/ 17395 h 1232079"/>
              <a:gd name="connsiteX2" fmla="*/ 208757 w 4610055"/>
              <a:gd name="connsiteY2" fmla="*/ 86976 h 1232079"/>
              <a:gd name="connsiteX3" fmla="*/ 104378 w 4610055"/>
              <a:gd name="connsiteY3" fmla="*/ 156556 h 1232079"/>
              <a:gd name="connsiteX4" fmla="*/ 34793 w 4610055"/>
              <a:gd name="connsiteY4" fmla="*/ 260926 h 1232079"/>
              <a:gd name="connsiteX5" fmla="*/ 0 w 4610055"/>
              <a:gd name="connsiteY5" fmla="*/ 365296 h 1232079"/>
              <a:gd name="connsiteX6" fmla="*/ 17396 w 4610055"/>
              <a:gd name="connsiteY6" fmla="*/ 452272 h 1232079"/>
              <a:gd name="connsiteX7" fmla="*/ 226153 w 4610055"/>
              <a:gd name="connsiteY7" fmla="*/ 556642 h 1232079"/>
              <a:gd name="connsiteX8" fmla="*/ 347928 w 4610055"/>
              <a:gd name="connsiteY8" fmla="*/ 591432 h 1232079"/>
              <a:gd name="connsiteX9" fmla="*/ 2174554 w 4610055"/>
              <a:gd name="connsiteY9" fmla="*/ 608827 h 1232079"/>
              <a:gd name="connsiteX10" fmla="*/ 2261536 w 4610055"/>
              <a:gd name="connsiteY10" fmla="*/ 626222 h 1232079"/>
              <a:gd name="connsiteX11" fmla="*/ 2365915 w 4610055"/>
              <a:gd name="connsiteY11" fmla="*/ 661012 h 1232079"/>
              <a:gd name="connsiteX12" fmla="*/ 2418104 w 4610055"/>
              <a:gd name="connsiteY12" fmla="*/ 678407 h 1232079"/>
              <a:gd name="connsiteX13" fmla="*/ 2470293 w 4610055"/>
              <a:gd name="connsiteY13" fmla="*/ 695803 h 1232079"/>
              <a:gd name="connsiteX14" fmla="*/ 2522483 w 4610055"/>
              <a:gd name="connsiteY14" fmla="*/ 713198 h 1232079"/>
              <a:gd name="connsiteX15" fmla="*/ 2679050 w 4610055"/>
              <a:gd name="connsiteY15" fmla="*/ 800173 h 1232079"/>
              <a:gd name="connsiteX16" fmla="*/ 2783429 w 4610055"/>
              <a:gd name="connsiteY16" fmla="*/ 869753 h 1232079"/>
              <a:gd name="connsiteX17" fmla="*/ 2887808 w 4610055"/>
              <a:gd name="connsiteY17" fmla="*/ 921938 h 1232079"/>
              <a:gd name="connsiteX18" fmla="*/ 3009583 w 4610055"/>
              <a:gd name="connsiteY18" fmla="*/ 991518 h 1232079"/>
              <a:gd name="connsiteX19" fmla="*/ 3113961 w 4610055"/>
              <a:gd name="connsiteY19" fmla="*/ 1026309 h 1232079"/>
              <a:gd name="connsiteX20" fmla="*/ 3218340 w 4610055"/>
              <a:gd name="connsiteY20" fmla="*/ 1061099 h 1232079"/>
              <a:gd name="connsiteX21" fmla="*/ 3270529 w 4610055"/>
              <a:gd name="connsiteY21" fmla="*/ 1078494 h 1232079"/>
              <a:gd name="connsiteX22" fmla="*/ 3374908 w 4610055"/>
              <a:gd name="connsiteY22" fmla="*/ 1130679 h 1232079"/>
              <a:gd name="connsiteX23" fmla="*/ 3618458 w 4610055"/>
              <a:gd name="connsiteY23" fmla="*/ 1182864 h 1232079"/>
              <a:gd name="connsiteX24" fmla="*/ 3809819 w 4610055"/>
              <a:gd name="connsiteY24" fmla="*/ 1200259 h 1232079"/>
              <a:gd name="connsiteX25" fmla="*/ 4401297 w 4610055"/>
              <a:gd name="connsiteY25" fmla="*/ 1200259 h 1232079"/>
              <a:gd name="connsiteX26" fmla="*/ 4557865 w 4610055"/>
              <a:gd name="connsiteY26" fmla="*/ 1130679 h 1232079"/>
              <a:gd name="connsiteX27" fmla="*/ 4610055 w 4610055"/>
              <a:gd name="connsiteY27" fmla="*/ 1026309 h 1232079"/>
              <a:gd name="connsiteX28" fmla="*/ 4592658 w 4610055"/>
              <a:gd name="connsiteY28" fmla="*/ 747988 h 1232079"/>
              <a:gd name="connsiteX29" fmla="*/ 4523072 w 4610055"/>
              <a:gd name="connsiteY29" fmla="*/ 661012 h 1232079"/>
              <a:gd name="connsiteX30" fmla="*/ 4401297 w 4610055"/>
              <a:gd name="connsiteY30" fmla="*/ 574037 h 1232079"/>
              <a:gd name="connsiteX31" fmla="*/ 4331712 w 4610055"/>
              <a:gd name="connsiteY31" fmla="*/ 556642 h 1232079"/>
              <a:gd name="connsiteX32" fmla="*/ 4279522 w 4610055"/>
              <a:gd name="connsiteY32" fmla="*/ 521852 h 1232079"/>
              <a:gd name="connsiteX33" fmla="*/ 4157747 w 4610055"/>
              <a:gd name="connsiteY33" fmla="*/ 487062 h 1232079"/>
              <a:gd name="connsiteX34" fmla="*/ 4105558 w 4610055"/>
              <a:gd name="connsiteY34" fmla="*/ 469667 h 1232079"/>
              <a:gd name="connsiteX35" fmla="*/ 3322718 w 4610055"/>
              <a:gd name="connsiteY35" fmla="*/ 452272 h 1232079"/>
              <a:gd name="connsiteX36" fmla="*/ 3253133 w 4610055"/>
              <a:gd name="connsiteY36" fmla="*/ 434877 h 1232079"/>
              <a:gd name="connsiteX37" fmla="*/ 3148754 w 4610055"/>
              <a:gd name="connsiteY37" fmla="*/ 400087 h 1232079"/>
              <a:gd name="connsiteX38" fmla="*/ 3079168 w 4610055"/>
              <a:gd name="connsiteY38" fmla="*/ 382692 h 1232079"/>
              <a:gd name="connsiteX39" fmla="*/ 2905204 w 4610055"/>
              <a:gd name="connsiteY39" fmla="*/ 295716 h 1232079"/>
              <a:gd name="connsiteX40" fmla="*/ 2853015 w 4610055"/>
              <a:gd name="connsiteY40" fmla="*/ 260926 h 1232079"/>
              <a:gd name="connsiteX41" fmla="*/ 2696447 w 4610055"/>
              <a:gd name="connsiteY41" fmla="*/ 208741 h 1232079"/>
              <a:gd name="connsiteX42" fmla="*/ 2609465 w 4610055"/>
              <a:gd name="connsiteY42" fmla="*/ 156556 h 1232079"/>
              <a:gd name="connsiteX43" fmla="*/ 2505086 w 4610055"/>
              <a:gd name="connsiteY43" fmla="*/ 121766 h 1232079"/>
              <a:gd name="connsiteX44" fmla="*/ 2383311 w 4610055"/>
              <a:gd name="connsiteY44" fmla="*/ 86976 h 1232079"/>
              <a:gd name="connsiteX45" fmla="*/ 2331122 w 4610055"/>
              <a:gd name="connsiteY45" fmla="*/ 69581 h 1232079"/>
              <a:gd name="connsiteX46" fmla="*/ 2174554 w 4610055"/>
              <a:gd name="connsiteY46" fmla="*/ 52186 h 1232079"/>
              <a:gd name="connsiteX47" fmla="*/ 2017986 w 4610055"/>
              <a:gd name="connsiteY47" fmla="*/ 17395 h 1232079"/>
              <a:gd name="connsiteX48" fmla="*/ 1896211 w 4610055"/>
              <a:gd name="connsiteY48" fmla="*/ 0 h 1232079"/>
              <a:gd name="connsiteX49" fmla="*/ 1165561 w 4610055"/>
              <a:gd name="connsiteY49" fmla="*/ 17395 h 1232079"/>
              <a:gd name="connsiteX50" fmla="*/ 974200 w 4610055"/>
              <a:gd name="connsiteY50" fmla="*/ 34790 h 1232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4610055" h="1232079">
                <a:moveTo>
                  <a:pt x="1165561" y="0"/>
                </a:moveTo>
                <a:cubicBezTo>
                  <a:pt x="927810" y="5798"/>
                  <a:pt x="689685" y="2863"/>
                  <a:pt x="452307" y="17395"/>
                </a:cubicBezTo>
                <a:cubicBezTo>
                  <a:pt x="439538" y="18177"/>
                  <a:pt x="234266" y="69972"/>
                  <a:pt x="208757" y="86976"/>
                </a:cubicBezTo>
                <a:lnTo>
                  <a:pt x="104378" y="156556"/>
                </a:lnTo>
                <a:cubicBezTo>
                  <a:pt x="81183" y="191346"/>
                  <a:pt x="48017" y="221259"/>
                  <a:pt x="34793" y="260926"/>
                </a:cubicBezTo>
                <a:lnTo>
                  <a:pt x="0" y="365296"/>
                </a:lnTo>
                <a:cubicBezTo>
                  <a:pt x="5799" y="394288"/>
                  <a:pt x="-757" y="428935"/>
                  <a:pt x="17396" y="452272"/>
                </a:cubicBezTo>
                <a:cubicBezTo>
                  <a:pt x="64608" y="512969"/>
                  <a:pt x="159009" y="534263"/>
                  <a:pt x="226153" y="556642"/>
                </a:cubicBezTo>
                <a:cubicBezTo>
                  <a:pt x="251738" y="565170"/>
                  <a:pt x="324814" y="591008"/>
                  <a:pt x="347928" y="591432"/>
                </a:cubicBezTo>
                <a:lnTo>
                  <a:pt x="2174554" y="608827"/>
                </a:lnTo>
                <a:cubicBezTo>
                  <a:pt x="2203548" y="614625"/>
                  <a:pt x="2233010" y="618443"/>
                  <a:pt x="2261536" y="626222"/>
                </a:cubicBezTo>
                <a:cubicBezTo>
                  <a:pt x="2296919" y="635871"/>
                  <a:pt x="2331122" y="649415"/>
                  <a:pt x="2365915" y="661012"/>
                </a:cubicBezTo>
                <a:lnTo>
                  <a:pt x="2418104" y="678407"/>
                </a:lnTo>
                <a:lnTo>
                  <a:pt x="2470293" y="695803"/>
                </a:lnTo>
                <a:lnTo>
                  <a:pt x="2522483" y="713198"/>
                </a:lnTo>
                <a:cubicBezTo>
                  <a:pt x="2642119" y="792949"/>
                  <a:pt x="2587192" y="769556"/>
                  <a:pt x="2679050" y="800173"/>
                </a:cubicBezTo>
                <a:cubicBezTo>
                  <a:pt x="2777985" y="899098"/>
                  <a:pt x="2682724" y="819404"/>
                  <a:pt x="2783429" y="869753"/>
                </a:cubicBezTo>
                <a:cubicBezTo>
                  <a:pt x="2918321" y="937194"/>
                  <a:pt x="2756629" y="878216"/>
                  <a:pt x="2887808" y="921938"/>
                </a:cubicBezTo>
                <a:cubicBezTo>
                  <a:pt x="2934885" y="953320"/>
                  <a:pt x="2954402" y="969447"/>
                  <a:pt x="3009583" y="991518"/>
                </a:cubicBezTo>
                <a:cubicBezTo>
                  <a:pt x="3043635" y="1005138"/>
                  <a:pt x="3079168" y="1014712"/>
                  <a:pt x="3113961" y="1026309"/>
                </a:cubicBezTo>
                <a:lnTo>
                  <a:pt x="3218340" y="1061099"/>
                </a:lnTo>
                <a:cubicBezTo>
                  <a:pt x="3235736" y="1066897"/>
                  <a:pt x="3255271" y="1068323"/>
                  <a:pt x="3270529" y="1078494"/>
                </a:cubicBezTo>
                <a:cubicBezTo>
                  <a:pt x="3325344" y="1115034"/>
                  <a:pt x="3313963" y="1114059"/>
                  <a:pt x="3374908" y="1130679"/>
                </a:cubicBezTo>
                <a:cubicBezTo>
                  <a:pt x="3457950" y="1153325"/>
                  <a:pt x="3533557" y="1172877"/>
                  <a:pt x="3618458" y="1182864"/>
                </a:cubicBezTo>
                <a:cubicBezTo>
                  <a:pt x="3682069" y="1190347"/>
                  <a:pt x="3746032" y="1194461"/>
                  <a:pt x="3809819" y="1200259"/>
                </a:cubicBezTo>
                <a:cubicBezTo>
                  <a:pt x="4044972" y="1247286"/>
                  <a:pt x="3963010" y="1237823"/>
                  <a:pt x="4401297" y="1200259"/>
                </a:cubicBezTo>
                <a:cubicBezTo>
                  <a:pt x="4472568" y="1194151"/>
                  <a:pt x="4505341" y="1165692"/>
                  <a:pt x="4557865" y="1130679"/>
                </a:cubicBezTo>
                <a:cubicBezTo>
                  <a:pt x="4575455" y="1104297"/>
                  <a:pt x="4610055" y="1062317"/>
                  <a:pt x="4610055" y="1026309"/>
                </a:cubicBezTo>
                <a:cubicBezTo>
                  <a:pt x="4610055" y="933354"/>
                  <a:pt x="4607157" y="839805"/>
                  <a:pt x="4592658" y="747988"/>
                </a:cubicBezTo>
                <a:cubicBezTo>
                  <a:pt x="4589253" y="726426"/>
                  <a:pt x="4540888" y="675857"/>
                  <a:pt x="4523072" y="661012"/>
                </a:cubicBezTo>
                <a:cubicBezTo>
                  <a:pt x="4516778" y="655767"/>
                  <a:pt x="4419909" y="582013"/>
                  <a:pt x="4401297" y="574037"/>
                </a:cubicBezTo>
                <a:cubicBezTo>
                  <a:pt x="4379321" y="564620"/>
                  <a:pt x="4354907" y="562440"/>
                  <a:pt x="4331712" y="556642"/>
                </a:cubicBezTo>
                <a:cubicBezTo>
                  <a:pt x="4314315" y="545045"/>
                  <a:pt x="4298223" y="531202"/>
                  <a:pt x="4279522" y="521852"/>
                </a:cubicBezTo>
                <a:cubicBezTo>
                  <a:pt x="4251714" y="507949"/>
                  <a:pt x="4183759" y="494493"/>
                  <a:pt x="4157747" y="487062"/>
                </a:cubicBezTo>
                <a:cubicBezTo>
                  <a:pt x="4140115" y="482025"/>
                  <a:pt x="4123879" y="470430"/>
                  <a:pt x="4105558" y="469667"/>
                </a:cubicBezTo>
                <a:cubicBezTo>
                  <a:pt x="3844773" y="458802"/>
                  <a:pt x="3583665" y="458070"/>
                  <a:pt x="3322718" y="452272"/>
                </a:cubicBezTo>
                <a:cubicBezTo>
                  <a:pt x="3299523" y="446474"/>
                  <a:pt x="3276034" y="441747"/>
                  <a:pt x="3253133" y="434877"/>
                </a:cubicBezTo>
                <a:cubicBezTo>
                  <a:pt x="3218005" y="424339"/>
                  <a:pt x="3184334" y="408981"/>
                  <a:pt x="3148754" y="400087"/>
                </a:cubicBezTo>
                <a:lnTo>
                  <a:pt x="3079168" y="382692"/>
                </a:lnTo>
                <a:cubicBezTo>
                  <a:pt x="2954896" y="299849"/>
                  <a:pt x="3015357" y="323252"/>
                  <a:pt x="2905204" y="295716"/>
                </a:cubicBezTo>
                <a:cubicBezTo>
                  <a:pt x="2887808" y="284119"/>
                  <a:pt x="2872232" y="269161"/>
                  <a:pt x="2853015" y="260926"/>
                </a:cubicBezTo>
                <a:cubicBezTo>
                  <a:pt x="2620465" y="161270"/>
                  <a:pt x="2978905" y="349959"/>
                  <a:pt x="2696447" y="208741"/>
                </a:cubicBezTo>
                <a:cubicBezTo>
                  <a:pt x="2666204" y="193621"/>
                  <a:pt x="2640247" y="170546"/>
                  <a:pt x="2609465" y="156556"/>
                </a:cubicBezTo>
                <a:cubicBezTo>
                  <a:pt x="2576077" y="141381"/>
                  <a:pt x="2539879" y="133363"/>
                  <a:pt x="2505086" y="121766"/>
                </a:cubicBezTo>
                <a:cubicBezTo>
                  <a:pt x="2379950" y="80057"/>
                  <a:pt x="2536225" y="130662"/>
                  <a:pt x="2383311" y="86976"/>
                </a:cubicBezTo>
                <a:cubicBezTo>
                  <a:pt x="2365679" y="81939"/>
                  <a:pt x="2349210" y="72595"/>
                  <a:pt x="2331122" y="69581"/>
                </a:cubicBezTo>
                <a:cubicBezTo>
                  <a:pt x="2279326" y="60949"/>
                  <a:pt x="2226537" y="59612"/>
                  <a:pt x="2174554" y="52186"/>
                </a:cubicBezTo>
                <a:cubicBezTo>
                  <a:pt x="2013425" y="29169"/>
                  <a:pt x="2157256" y="42715"/>
                  <a:pt x="2017986" y="17395"/>
                </a:cubicBezTo>
                <a:cubicBezTo>
                  <a:pt x="1977644" y="10061"/>
                  <a:pt x="1936803" y="5798"/>
                  <a:pt x="1896211" y="0"/>
                </a:cubicBezTo>
                <a:lnTo>
                  <a:pt x="1165561" y="17395"/>
                </a:lnTo>
                <a:cubicBezTo>
                  <a:pt x="633649" y="39556"/>
                  <a:pt x="1424375" y="34790"/>
                  <a:pt x="974200" y="34790"/>
                </a:cubicBezTo>
              </a:path>
            </a:pathLst>
          </a:custGeom>
          <a:ln>
            <a:solidFill>
              <a:schemeClr val="accent3"/>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Freeform 9"/>
          <p:cNvSpPr/>
          <p:nvPr/>
        </p:nvSpPr>
        <p:spPr>
          <a:xfrm>
            <a:off x="591480" y="4522714"/>
            <a:ext cx="7149933" cy="1245875"/>
          </a:xfrm>
          <a:custGeom>
            <a:avLst/>
            <a:gdLst>
              <a:gd name="connsiteX0" fmla="*/ 5601651 w 7149934"/>
              <a:gd name="connsiteY0" fmla="*/ 313111 h 1346459"/>
              <a:gd name="connsiteX1" fmla="*/ 5793012 w 7149934"/>
              <a:gd name="connsiteY1" fmla="*/ 173950 h 1346459"/>
              <a:gd name="connsiteX2" fmla="*/ 5845201 w 7149934"/>
              <a:gd name="connsiteY2" fmla="*/ 139160 h 1346459"/>
              <a:gd name="connsiteX3" fmla="*/ 5897390 w 7149934"/>
              <a:gd name="connsiteY3" fmla="*/ 104370 h 1346459"/>
              <a:gd name="connsiteX4" fmla="*/ 6053958 w 7149934"/>
              <a:gd name="connsiteY4" fmla="*/ 52185 h 1346459"/>
              <a:gd name="connsiteX5" fmla="*/ 6106148 w 7149934"/>
              <a:gd name="connsiteY5" fmla="*/ 34790 h 1346459"/>
              <a:gd name="connsiteX6" fmla="*/ 6158337 w 7149934"/>
              <a:gd name="connsiteY6" fmla="*/ 17395 h 1346459"/>
              <a:gd name="connsiteX7" fmla="*/ 6297508 w 7149934"/>
              <a:gd name="connsiteY7" fmla="*/ 0 h 1346459"/>
              <a:gd name="connsiteX8" fmla="*/ 6784609 w 7149934"/>
              <a:gd name="connsiteY8" fmla="*/ 17395 h 1346459"/>
              <a:gd name="connsiteX9" fmla="*/ 6958573 w 7149934"/>
              <a:gd name="connsiteY9" fmla="*/ 69580 h 1346459"/>
              <a:gd name="connsiteX10" fmla="*/ 7062951 w 7149934"/>
              <a:gd name="connsiteY10" fmla="*/ 139160 h 1346459"/>
              <a:gd name="connsiteX11" fmla="*/ 7149934 w 7149934"/>
              <a:gd name="connsiteY11" fmla="*/ 295716 h 1346459"/>
              <a:gd name="connsiteX12" fmla="*/ 7132537 w 7149934"/>
              <a:gd name="connsiteY12" fmla="*/ 400086 h 1346459"/>
              <a:gd name="connsiteX13" fmla="*/ 6993366 w 7149934"/>
              <a:gd name="connsiteY13" fmla="*/ 521851 h 1346459"/>
              <a:gd name="connsiteX14" fmla="*/ 6836798 w 7149934"/>
              <a:gd name="connsiteY14" fmla="*/ 591432 h 1346459"/>
              <a:gd name="connsiteX15" fmla="*/ 6680230 w 7149934"/>
              <a:gd name="connsiteY15" fmla="*/ 643617 h 1346459"/>
              <a:gd name="connsiteX16" fmla="*/ 6628041 w 7149934"/>
              <a:gd name="connsiteY16" fmla="*/ 661012 h 1346459"/>
              <a:gd name="connsiteX17" fmla="*/ 6419283 w 7149934"/>
              <a:gd name="connsiteY17" fmla="*/ 695802 h 1346459"/>
              <a:gd name="connsiteX18" fmla="*/ 6245319 w 7149934"/>
              <a:gd name="connsiteY18" fmla="*/ 713197 h 1346459"/>
              <a:gd name="connsiteX19" fmla="*/ 6106148 w 7149934"/>
              <a:gd name="connsiteY19" fmla="*/ 730592 h 1346459"/>
              <a:gd name="connsiteX20" fmla="*/ 5879994 w 7149934"/>
              <a:gd name="connsiteY20" fmla="*/ 747987 h 1346459"/>
              <a:gd name="connsiteX21" fmla="*/ 5758219 w 7149934"/>
              <a:gd name="connsiteY21" fmla="*/ 765382 h 1346459"/>
              <a:gd name="connsiteX22" fmla="*/ 5427687 w 7149934"/>
              <a:gd name="connsiteY22" fmla="*/ 800172 h 1346459"/>
              <a:gd name="connsiteX23" fmla="*/ 5097155 w 7149934"/>
              <a:gd name="connsiteY23" fmla="*/ 782777 h 1346459"/>
              <a:gd name="connsiteX24" fmla="*/ 5010172 w 7149934"/>
              <a:gd name="connsiteY24" fmla="*/ 765382 h 1346459"/>
              <a:gd name="connsiteX25" fmla="*/ 4836208 w 7149934"/>
              <a:gd name="connsiteY25" fmla="*/ 747987 h 1346459"/>
              <a:gd name="connsiteX26" fmla="*/ 4140351 w 7149934"/>
              <a:gd name="connsiteY26" fmla="*/ 765382 h 1346459"/>
              <a:gd name="connsiteX27" fmla="*/ 4035972 w 7149934"/>
              <a:gd name="connsiteY27" fmla="*/ 800172 h 1346459"/>
              <a:gd name="connsiteX28" fmla="*/ 3705440 w 7149934"/>
              <a:gd name="connsiteY28" fmla="*/ 817567 h 1346459"/>
              <a:gd name="connsiteX29" fmla="*/ 3653251 w 7149934"/>
              <a:gd name="connsiteY29" fmla="*/ 834962 h 1346459"/>
              <a:gd name="connsiteX30" fmla="*/ 3409701 w 7149934"/>
              <a:gd name="connsiteY30" fmla="*/ 869752 h 1346459"/>
              <a:gd name="connsiteX31" fmla="*/ 3340115 w 7149934"/>
              <a:gd name="connsiteY31" fmla="*/ 887147 h 1346459"/>
              <a:gd name="connsiteX32" fmla="*/ 3235736 w 7149934"/>
              <a:gd name="connsiteY32" fmla="*/ 921938 h 1346459"/>
              <a:gd name="connsiteX33" fmla="*/ 3131358 w 7149934"/>
              <a:gd name="connsiteY33" fmla="*/ 956728 h 1346459"/>
              <a:gd name="connsiteX34" fmla="*/ 3079168 w 7149934"/>
              <a:gd name="connsiteY34" fmla="*/ 974123 h 1346459"/>
              <a:gd name="connsiteX35" fmla="*/ 2939997 w 7149934"/>
              <a:gd name="connsiteY35" fmla="*/ 1008913 h 1346459"/>
              <a:gd name="connsiteX36" fmla="*/ 2818222 w 7149934"/>
              <a:gd name="connsiteY36" fmla="*/ 1043703 h 1346459"/>
              <a:gd name="connsiteX37" fmla="*/ 2226743 w 7149934"/>
              <a:gd name="connsiteY37" fmla="*/ 1078493 h 1346459"/>
              <a:gd name="connsiteX38" fmla="*/ 2104968 w 7149934"/>
              <a:gd name="connsiteY38" fmla="*/ 1095888 h 1346459"/>
              <a:gd name="connsiteX39" fmla="*/ 1931004 w 7149934"/>
              <a:gd name="connsiteY39" fmla="*/ 1113283 h 1346459"/>
              <a:gd name="connsiteX40" fmla="*/ 1791832 w 7149934"/>
              <a:gd name="connsiteY40" fmla="*/ 1148073 h 1346459"/>
              <a:gd name="connsiteX41" fmla="*/ 1670057 w 7149934"/>
              <a:gd name="connsiteY41" fmla="*/ 1182863 h 1346459"/>
              <a:gd name="connsiteX42" fmla="*/ 1565679 w 7149934"/>
              <a:gd name="connsiteY42" fmla="*/ 1200258 h 1346459"/>
              <a:gd name="connsiteX43" fmla="*/ 1322129 w 7149934"/>
              <a:gd name="connsiteY43" fmla="*/ 1235049 h 1346459"/>
              <a:gd name="connsiteX44" fmla="*/ 1182957 w 7149934"/>
              <a:gd name="connsiteY44" fmla="*/ 1269839 h 1346459"/>
              <a:gd name="connsiteX45" fmla="*/ 991596 w 7149934"/>
              <a:gd name="connsiteY45" fmla="*/ 1304629 h 1346459"/>
              <a:gd name="connsiteX46" fmla="*/ 939407 w 7149934"/>
              <a:gd name="connsiteY46" fmla="*/ 1322024 h 1346459"/>
              <a:gd name="connsiteX47" fmla="*/ 260946 w 7149934"/>
              <a:gd name="connsiteY47" fmla="*/ 1322024 h 1346459"/>
              <a:gd name="connsiteX48" fmla="*/ 104378 w 7149934"/>
              <a:gd name="connsiteY48" fmla="*/ 1252444 h 1346459"/>
              <a:gd name="connsiteX49" fmla="*/ 52189 w 7149934"/>
              <a:gd name="connsiteY49" fmla="*/ 1200258 h 1346459"/>
              <a:gd name="connsiteX50" fmla="*/ 17396 w 7149934"/>
              <a:gd name="connsiteY50" fmla="*/ 1148073 h 1346459"/>
              <a:gd name="connsiteX51" fmla="*/ 0 w 7149934"/>
              <a:gd name="connsiteY51" fmla="*/ 1095888 h 1346459"/>
              <a:gd name="connsiteX52" fmla="*/ 52189 w 7149934"/>
              <a:gd name="connsiteY52" fmla="*/ 991518 h 1346459"/>
              <a:gd name="connsiteX53" fmla="*/ 104378 w 7149934"/>
              <a:gd name="connsiteY53" fmla="*/ 921938 h 1346459"/>
              <a:gd name="connsiteX54" fmla="*/ 260946 w 7149934"/>
              <a:gd name="connsiteY54" fmla="*/ 834962 h 1346459"/>
              <a:gd name="connsiteX55" fmla="*/ 330532 w 7149934"/>
              <a:gd name="connsiteY55" fmla="*/ 817567 h 1346459"/>
              <a:gd name="connsiteX56" fmla="*/ 382721 w 7149934"/>
              <a:gd name="connsiteY56" fmla="*/ 782777 h 1346459"/>
              <a:gd name="connsiteX57" fmla="*/ 434911 w 7149934"/>
              <a:gd name="connsiteY57" fmla="*/ 765382 h 1346459"/>
              <a:gd name="connsiteX58" fmla="*/ 591478 w 7149934"/>
              <a:gd name="connsiteY58" fmla="*/ 713197 h 1346459"/>
              <a:gd name="connsiteX59" fmla="*/ 643668 w 7149934"/>
              <a:gd name="connsiteY59" fmla="*/ 695802 h 1346459"/>
              <a:gd name="connsiteX60" fmla="*/ 817632 w 7149934"/>
              <a:gd name="connsiteY60" fmla="*/ 661012 h 1346459"/>
              <a:gd name="connsiteX61" fmla="*/ 956804 w 7149934"/>
              <a:gd name="connsiteY61" fmla="*/ 626222 h 1346459"/>
              <a:gd name="connsiteX62" fmla="*/ 1008993 w 7149934"/>
              <a:gd name="connsiteY62" fmla="*/ 608827 h 1346459"/>
              <a:gd name="connsiteX63" fmla="*/ 1130768 w 7149934"/>
              <a:gd name="connsiteY63" fmla="*/ 591432 h 1346459"/>
              <a:gd name="connsiteX64" fmla="*/ 1200354 w 7149934"/>
              <a:gd name="connsiteY64" fmla="*/ 574037 h 1346459"/>
              <a:gd name="connsiteX65" fmla="*/ 1374318 w 7149934"/>
              <a:gd name="connsiteY65" fmla="*/ 556641 h 1346459"/>
              <a:gd name="connsiteX66" fmla="*/ 1791832 w 7149934"/>
              <a:gd name="connsiteY66" fmla="*/ 521851 h 1346459"/>
              <a:gd name="connsiteX67" fmla="*/ 1931004 w 7149934"/>
              <a:gd name="connsiteY67" fmla="*/ 504456 h 1346459"/>
              <a:gd name="connsiteX68" fmla="*/ 2122365 w 7149934"/>
              <a:gd name="connsiteY68" fmla="*/ 487061 h 1346459"/>
              <a:gd name="connsiteX69" fmla="*/ 2226743 w 7149934"/>
              <a:gd name="connsiteY69" fmla="*/ 469666 h 1346459"/>
              <a:gd name="connsiteX70" fmla="*/ 2661654 w 7149934"/>
              <a:gd name="connsiteY70" fmla="*/ 452271 h 1346459"/>
              <a:gd name="connsiteX71" fmla="*/ 4957983 w 7149934"/>
              <a:gd name="connsiteY71" fmla="*/ 417481 h 1346459"/>
              <a:gd name="connsiteX72" fmla="*/ 5218930 w 7149934"/>
              <a:gd name="connsiteY72" fmla="*/ 400086 h 1346459"/>
              <a:gd name="connsiteX73" fmla="*/ 5392894 w 7149934"/>
              <a:gd name="connsiteY73" fmla="*/ 365296 h 1346459"/>
              <a:gd name="connsiteX74" fmla="*/ 5549462 w 7149934"/>
              <a:gd name="connsiteY74" fmla="*/ 330506 h 1346459"/>
              <a:gd name="connsiteX75" fmla="*/ 5601651 w 7149934"/>
              <a:gd name="connsiteY75" fmla="*/ 313111 h 1346459"/>
              <a:gd name="connsiteX76" fmla="*/ 5671237 w 7149934"/>
              <a:gd name="connsiteY76" fmla="*/ 295716 h 1346459"/>
              <a:gd name="connsiteX77" fmla="*/ 5740823 w 7149934"/>
              <a:gd name="connsiteY77" fmla="*/ 278321 h 1346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7149934" h="1346459">
                <a:moveTo>
                  <a:pt x="5601651" y="313111"/>
                </a:moveTo>
                <a:cubicBezTo>
                  <a:pt x="5721288" y="217408"/>
                  <a:pt x="5657736" y="264126"/>
                  <a:pt x="5793012" y="173950"/>
                </a:cubicBezTo>
                <a:lnTo>
                  <a:pt x="5845201" y="139160"/>
                </a:lnTo>
                <a:cubicBezTo>
                  <a:pt x="5862597" y="127563"/>
                  <a:pt x="5877555" y="110981"/>
                  <a:pt x="5897390" y="104370"/>
                </a:cubicBezTo>
                <a:lnTo>
                  <a:pt x="6053958" y="52185"/>
                </a:lnTo>
                <a:lnTo>
                  <a:pt x="6106148" y="34790"/>
                </a:lnTo>
                <a:cubicBezTo>
                  <a:pt x="6123544" y="28992"/>
                  <a:pt x="6140141" y="19669"/>
                  <a:pt x="6158337" y="17395"/>
                </a:cubicBezTo>
                <a:lnTo>
                  <a:pt x="6297508" y="0"/>
                </a:lnTo>
                <a:cubicBezTo>
                  <a:pt x="6459875" y="5798"/>
                  <a:pt x="6622455" y="7261"/>
                  <a:pt x="6784609" y="17395"/>
                </a:cubicBezTo>
                <a:cubicBezTo>
                  <a:pt x="6811435" y="19071"/>
                  <a:pt x="6951680" y="64985"/>
                  <a:pt x="6958573" y="69580"/>
                </a:cubicBezTo>
                <a:lnTo>
                  <a:pt x="7062951" y="139160"/>
                </a:lnTo>
                <a:cubicBezTo>
                  <a:pt x="7142709" y="258786"/>
                  <a:pt x="7119313" y="203863"/>
                  <a:pt x="7149934" y="295716"/>
                </a:cubicBezTo>
                <a:cubicBezTo>
                  <a:pt x="7144135" y="330506"/>
                  <a:pt x="7143691" y="366626"/>
                  <a:pt x="7132537" y="400086"/>
                </a:cubicBezTo>
                <a:cubicBezTo>
                  <a:pt x="7111827" y="462211"/>
                  <a:pt x="7040581" y="490377"/>
                  <a:pt x="6993366" y="521851"/>
                </a:cubicBezTo>
                <a:cubicBezTo>
                  <a:pt x="6839859" y="624181"/>
                  <a:pt x="7085205" y="467239"/>
                  <a:pt x="6836798" y="591432"/>
                </a:cubicBezTo>
                <a:cubicBezTo>
                  <a:pt x="6721047" y="649303"/>
                  <a:pt x="6815124" y="609896"/>
                  <a:pt x="6680230" y="643617"/>
                </a:cubicBezTo>
                <a:cubicBezTo>
                  <a:pt x="6662440" y="648064"/>
                  <a:pt x="6645831" y="656565"/>
                  <a:pt x="6628041" y="661012"/>
                </a:cubicBezTo>
                <a:cubicBezTo>
                  <a:pt x="6569649" y="675609"/>
                  <a:pt x="6474924" y="689257"/>
                  <a:pt x="6419283" y="695802"/>
                </a:cubicBezTo>
                <a:cubicBezTo>
                  <a:pt x="6361405" y="702611"/>
                  <a:pt x="6303240" y="706762"/>
                  <a:pt x="6245319" y="713197"/>
                </a:cubicBezTo>
                <a:cubicBezTo>
                  <a:pt x="6198854" y="718359"/>
                  <a:pt x="6152689" y="726160"/>
                  <a:pt x="6106148" y="730592"/>
                </a:cubicBezTo>
                <a:cubicBezTo>
                  <a:pt x="6030881" y="737760"/>
                  <a:pt x="5955226" y="740464"/>
                  <a:pt x="5879994" y="747987"/>
                </a:cubicBezTo>
                <a:cubicBezTo>
                  <a:pt x="5839194" y="752067"/>
                  <a:pt x="5798952" y="760682"/>
                  <a:pt x="5758219" y="765382"/>
                </a:cubicBezTo>
                <a:cubicBezTo>
                  <a:pt x="5648163" y="778080"/>
                  <a:pt x="5427687" y="800172"/>
                  <a:pt x="5427687" y="800172"/>
                </a:cubicBezTo>
                <a:cubicBezTo>
                  <a:pt x="5317510" y="794374"/>
                  <a:pt x="5207104" y="791939"/>
                  <a:pt x="5097155" y="782777"/>
                </a:cubicBezTo>
                <a:cubicBezTo>
                  <a:pt x="5067689" y="780322"/>
                  <a:pt x="5039481" y="769290"/>
                  <a:pt x="5010172" y="765382"/>
                </a:cubicBezTo>
                <a:cubicBezTo>
                  <a:pt x="4952406" y="757681"/>
                  <a:pt x="4894196" y="753785"/>
                  <a:pt x="4836208" y="747987"/>
                </a:cubicBezTo>
                <a:cubicBezTo>
                  <a:pt x="4604256" y="753785"/>
                  <a:pt x="4371884" y="750283"/>
                  <a:pt x="4140351" y="765382"/>
                </a:cubicBezTo>
                <a:cubicBezTo>
                  <a:pt x="4103754" y="767769"/>
                  <a:pt x="4072596" y="798245"/>
                  <a:pt x="4035972" y="800172"/>
                </a:cubicBezTo>
                <a:lnTo>
                  <a:pt x="3705440" y="817567"/>
                </a:lnTo>
                <a:cubicBezTo>
                  <a:pt x="3688044" y="823365"/>
                  <a:pt x="3671152" y="830984"/>
                  <a:pt x="3653251" y="834962"/>
                </a:cubicBezTo>
                <a:cubicBezTo>
                  <a:pt x="3554697" y="856861"/>
                  <a:pt x="3515030" y="852199"/>
                  <a:pt x="3409701" y="869752"/>
                </a:cubicBezTo>
                <a:cubicBezTo>
                  <a:pt x="3386117" y="873682"/>
                  <a:pt x="3363016" y="880277"/>
                  <a:pt x="3340115" y="887147"/>
                </a:cubicBezTo>
                <a:cubicBezTo>
                  <a:pt x="3304987" y="897685"/>
                  <a:pt x="3270529" y="910341"/>
                  <a:pt x="3235736" y="921938"/>
                </a:cubicBezTo>
                <a:lnTo>
                  <a:pt x="3131358" y="956728"/>
                </a:lnTo>
                <a:cubicBezTo>
                  <a:pt x="3113961" y="962526"/>
                  <a:pt x="3096958" y="969676"/>
                  <a:pt x="3079168" y="974123"/>
                </a:cubicBezTo>
                <a:cubicBezTo>
                  <a:pt x="3032778" y="985720"/>
                  <a:pt x="2985361" y="993793"/>
                  <a:pt x="2939997" y="1008913"/>
                </a:cubicBezTo>
                <a:cubicBezTo>
                  <a:pt x="2898632" y="1022700"/>
                  <a:pt x="2861911" y="1036422"/>
                  <a:pt x="2818222" y="1043703"/>
                </a:cubicBezTo>
                <a:cubicBezTo>
                  <a:pt x="2623223" y="1076200"/>
                  <a:pt x="2422763" y="1070954"/>
                  <a:pt x="2226743" y="1078493"/>
                </a:cubicBezTo>
                <a:cubicBezTo>
                  <a:pt x="2186151" y="1084291"/>
                  <a:pt x="2145691" y="1091097"/>
                  <a:pt x="2104968" y="1095888"/>
                </a:cubicBezTo>
                <a:cubicBezTo>
                  <a:pt x="2047090" y="1102697"/>
                  <a:pt x="1988488" y="1103703"/>
                  <a:pt x="1931004" y="1113283"/>
                </a:cubicBezTo>
                <a:cubicBezTo>
                  <a:pt x="1883836" y="1121144"/>
                  <a:pt x="1837197" y="1132953"/>
                  <a:pt x="1791832" y="1148073"/>
                </a:cubicBezTo>
                <a:cubicBezTo>
                  <a:pt x="1742090" y="1164652"/>
                  <a:pt x="1724668" y="1171942"/>
                  <a:pt x="1670057" y="1182863"/>
                </a:cubicBezTo>
                <a:cubicBezTo>
                  <a:pt x="1635469" y="1189780"/>
                  <a:pt x="1600597" y="1195270"/>
                  <a:pt x="1565679" y="1200258"/>
                </a:cubicBezTo>
                <a:cubicBezTo>
                  <a:pt x="1480953" y="1212361"/>
                  <a:pt x="1405139" y="1217263"/>
                  <a:pt x="1322129" y="1235049"/>
                </a:cubicBezTo>
                <a:cubicBezTo>
                  <a:pt x="1275372" y="1245068"/>
                  <a:pt x="1229847" y="1260462"/>
                  <a:pt x="1182957" y="1269839"/>
                </a:cubicBezTo>
                <a:cubicBezTo>
                  <a:pt x="1061387" y="1294151"/>
                  <a:pt x="1125141" y="1282373"/>
                  <a:pt x="991596" y="1304629"/>
                </a:cubicBezTo>
                <a:cubicBezTo>
                  <a:pt x="974200" y="1310427"/>
                  <a:pt x="957308" y="1318046"/>
                  <a:pt x="939407" y="1322024"/>
                </a:cubicBezTo>
                <a:cubicBezTo>
                  <a:pt x="710694" y="1372845"/>
                  <a:pt x="520149" y="1329878"/>
                  <a:pt x="260946" y="1322024"/>
                </a:cubicBezTo>
                <a:cubicBezTo>
                  <a:pt x="185096" y="1296743"/>
                  <a:pt x="159513" y="1298386"/>
                  <a:pt x="104378" y="1252444"/>
                </a:cubicBezTo>
                <a:cubicBezTo>
                  <a:pt x="85478" y="1236695"/>
                  <a:pt x="67939" y="1219157"/>
                  <a:pt x="52189" y="1200258"/>
                </a:cubicBezTo>
                <a:cubicBezTo>
                  <a:pt x="38804" y="1184197"/>
                  <a:pt x="28994" y="1165468"/>
                  <a:pt x="17396" y="1148073"/>
                </a:cubicBezTo>
                <a:cubicBezTo>
                  <a:pt x="11597" y="1130678"/>
                  <a:pt x="0" y="1114224"/>
                  <a:pt x="0" y="1095888"/>
                </a:cubicBezTo>
                <a:cubicBezTo>
                  <a:pt x="0" y="1061420"/>
                  <a:pt x="34598" y="1016144"/>
                  <a:pt x="52189" y="991518"/>
                </a:cubicBezTo>
                <a:cubicBezTo>
                  <a:pt x="69041" y="967927"/>
                  <a:pt x="82708" y="941199"/>
                  <a:pt x="104378" y="921938"/>
                </a:cubicBezTo>
                <a:cubicBezTo>
                  <a:pt x="163401" y="869477"/>
                  <a:pt x="195668" y="853611"/>
                  <a:pt x="260946" y="834962"/>
                </a:cubicBezTo>
                <a:cubicBezTo>
                  <a:pt x="283935" y="828394"/>
                  <a:pt x="307337" y="823365"/>
                  <a:pt x="330532" y="817567"/>
                </a:cubicBezTo>
                <a:cubicBezTo>
                  <a:pt x="347928" y="805970"/>
                  <a:pt x="364021" y="792126"/>
                  <a:pt x="382721" y="782777"/>
                </a:cubicBezTo>
                <a:cubicBezTo>
                  <a:pt x="399123" y="774577"/>
                  <a:pt x="417741" y="771820"/>
                  <a:pt x="434911" y="765382"/>
                </a:cubicBezTo>
                <a:cubicBezTo>
                  <a:pt x="626844" y="693413"/>
                  <a:pt x="428240" y="759833"/>
                  <a:pt x="591478" y="713197"/>
                </a:cubicBezTo>
                <a:cubicBezTo>
                  <a:pt x="609110" y="708160"/>
                  <a:pt x="625800" y="699925"/>
                  <a:pt x="643668" y="695802"/>
                </a:cubicBezTo>
                <a:cubicBezTo>
                  <a:pt x="701290" y="682506"/>
                  <a:pt x="761530" y="679711"/>
                  <a:pt x="817632" y="661012"/>
                </a:cubicBezTo>
                <a:cubicBezTo>
                  <a:pt x="936929" y="621250"/>
                  <a:pt x="788862" y="668204"/>
                  <a:pt x="956804" y="626222"/>
                </a:cubicBezTo>
                <a:cubicBezTo>
                  <a:pt x="974594" y="621775"/>
                  <a:pt x="991012" y="612423"/>
                  <a:pt x="1008993" y="608827"/>
                </a:cubicBezTo>
                <a:cubicBezTo>
                  <a:pt x="1049201" y="600786"/>
                  <a:pt x="1090426" y="598766"/>
                  <a:pt x="1130768" y="591432"/>
                </a:cubicBezTo>
                <a:cubicBezTo>
                  <a:pt x="1154291" y="587155"/>
                  <a:pt x="1176685" y="577418"/>
                  <a:pt x="1200354" y="574037"/>
                </a:cubicBezTo>
                <a:cubicBezTo>
                  <a:pt x="1258046" y="565796"/>
                  <a:pt x="1316440" y="563450"/>
                  <a:pt x="1374318" y="556641"/>
                </a:cubicBezTo>
                <a:cubicBezTo>
                  <a:pt x="1687918" y="519749"/>
                  <a:pt x="1228617" y="554979"/>
                  <a:pt x="1791832" y="521851"/>
                </a:cubicBezTo>
                <a:lnTo>
                  <a:pt x="1931004" y="504456"/>
                </a:lnTo>
                <a:cubicBezTo>
                  <a:pt x="1994702" y="497752"/>
                  <a:pt x="2058754" y="494544"/>
                  <a:pt x="2122365" y="487061"/>
                </a:cubicBezTo>
                <a:cubicBezTo>
                  <a:pt x="2157396" y="482940"/>
                  <a:pt x="2191544" y="471937"/>
                  <a:pt x="2226743" y="469666"/>
                </a:cubicBezTo>
                <a:cubicBezTo>
                  <a:pt x="2371528" y="460326"/>
                  <a:pt x="2516684" y="458069"/>
                  <a:pt x="2661654" y="452271"/>
                </a:cubicBezTo>
                <a:cubicBezTo>
                  <a:pt x="3553051" y="363138"/>
                  <a:pt x="2613879" y="451699"/>
                  <a:pt x="4957983" y="417481"/>
                </a:cubicBezTo>
                <a:cubicBezTo>
                  <a:pt x="5045149" y="416209"/>
                  <a:pt x="5131948" y="405884"/>
                  <a:pt x="5218930" y="400086"/>
                </a:cubicBezTo>
                <a:cubicBezTo>
                  <a:pt x="5423462" y="366000"/>
                  <a:pt x="5237186" y="399895"/>
                  <a:pt x="5392894" y="365296"/>
                </a:cubicBezTo>
                <a:cubicBezTo>
                  <a:pt x="5473606" y="347361"/>
                  <a:pt x="5475218" y="351717"/>
                  <a:pt x="5549462" y="330506"/>
                </a:cubicBezTo>
                <a:cubicBezTo>
                  <a:pt x="5567094" y="325469"/>
                  <a:pt x="5584019" y="318148"/>
                  <a:pt x="5601651" y="313111"/>
                </a:cubicBezTo>
                <a:cubicBezTo>
                  <a:pt x="5624640" y="306543"/>
                  <a:pt x="5648248" y="302284"/>
                  <a:pt x="5671237" y="295716"/>
                </a:cubicBezTo>
                <a:cubicBezTo>
                  <a:pt x="5738543" y="276487"/>
                  <a:pt x="5702048" y="278321"/>
                  <a:pt x="5740823" y="278321"/>
                </a:cubicBezTo>
              </a:path>
            </a:pathLst>
          </a:custGeom>
          <a:ln>
            <a:solidFill>
              <a:srgbClr val="8CADAE"/>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4" name="Freeform 23"/>
          <p:cNvSpPr/>
          <p:nvPr/>
        </p:nvSpPr>
        <p:spPr>
          <a:xfrm>
            <a:off x="3670647" y="2487493"/>
            <a:ext cx="4088162" cy="765382"/>
          </a:xfrm>
          <a:custGeom>
            <a:avLst/>
            <a:gdLst>
              <a:gd name="connsiteX0" fmla="*/ 226154 w 4088162"/>
              <a:gd name="connsiteY0" fmla="*/ 139160 h 765382"/>
              <a:gd name="connsiteX1" fmla="*/ 1182958 w 4088162"/>
              <a:gd name="connsiteY1" fmla="*/ 121765 h 765382"/>
              <a:gd name="connsiteX2" fmla="*/ 1322129 w 4088162"/>
              <a:gd name="connsiteY2" fmla="*/ 104370 h 765382"/>
              <a:gd name="connsiteX3" fmla="*/ 1513490 w 4088162"/>
              <a:gd name="connsiteY3" fmla="*/ 86975 h 765382"/>
              <a:gd name="connsiteX4" fmla="*/ 1617869 w 4088162"/>
              <a:gd name="connsiteY4" fmla="*/ 69580 h 765382"/>
              <a:gd name="connsiteX5" fmla="*/ 1757040 w 4088162"/>
              <a:gd name="connsiteY5" fmla="*/ 52185 h 765382"/>
              <a:gd name="connsiteX6" fmla="*/ 1861419 w 4088162"/>
              <a:gd name="connsiteY6" fmla="*/ 34790 h 765382"/>
              <a:gd name="connsiteX7" fmla="*/ 2278933 w 4088162"/>
              <a:gd name="connsiteY7" fmla="*/ 0 h 765382"/>
              <a:gd name="connsiteX8" fmla="*/ 2870412 w 4088162"/>
              <a:gd name="connsiteY8" fmla="*/ 17395 h 765382"/>
              <a:gd name="connsiteX9" fmla="*/ 3218340 w 4088162"/>
              <a:gd name="connsiteY9" fmla="*/ 69580 h 765382"/>
              <a:gd name="connsiteX10" fmla="*/ 3392305 w 4088162"/>
              <a:gd name="connsiteY10" fmla="*/ 86975 h 765382"/>
              <a:gd name="connsiteX11" fmla="*/ 3444494 w 4088162"/>
              <a:gd name="connsiteY11" fmla="*/ 104370 h 765382"/>
              <a:gd name="connsiteX12" fmla="*/ 3670648 w 4088162"/>
              <a:gd name="connsiteY12" fmla="*/ 139160 h 765382"/>
              <a:gd name="connsiteX13" fmla="*/ 3722837 w 4088162"/>
              <a:gd name="connsiteY13" fmla="*/ 156555 h 765382"/>
              <a:gd name="connsiteX14" fmla="*/ 3792423 w 4088162"/>
              <a:gd name="connsiteY14" fmla="*/ 173950 h 765382"/>
              <a:gd name="connsiteX15" fmla="*/ 3844612 w 4088162"/>
              <a:gd name="connsiteY15" fmla="*/ 208740 h 765382"/>
              <a:gd name="connsiteX16" fmla="*/ 3948991 w 4088162"/>
              <a:gd name="connsiteY16" fmla="*/ 243530 h 765382"/>
              <a:gd name="connsiteX17" fmla="*/ 4053369 w 4088162"/>
              <a:gd name="connsiteY17" fmla="*/ 330506 h 765382"/>
              <a:gd name="connsiteX18" fmla="*/ 4088162 w 4088162"/>
              <a:gd name="connsiteY18" fmla="*/ 382691 h 765382"/>
              <a:gd name="connsiteX19" fmla="*/ 4070766 w 4088162"/>
              <a:gd name="connsiteY19" fmla="*/ 608827 h 765382"/>
              <a:gd name="connsiteX20" fmla="*/ 4018576 w 4088162"/>
              <a:gd name="connsiteY20" fmla="*/ 643617 h 765382"/>
              <a:gd name="connsiteX21" fmla="*/ 3914198 w 4088162"/>
              <a:gd name="connsiteY21" fmla="*/ 678407 h 765382"/>
              <a:gd name="connsiteX22" fmla="*/ 3844612 w 4088162"/>
              <a:gd name="connsiteY22" fmla="*/ 695802 h 765382"/>
              <a:gd name="connsiteX23" fmla="*/ 3740233 w 4088162"/>
              <a:gd name="connsiteY23" fmla="*/ 730592 h 765382"/>
              <a:gd name="connsiteX24" fmla="*/ 3688044 w 4088162"/>
              <a:gd name="connsiteY24" fmla="*/ 747987 h 765382"/>
              <a:gd name="connsiteX25" fmla="*/ 3618458 w 4088162"/>
              <a:gd name="connsiteY25" fmla="*/ 765382 h 765382"/>
              <a:gd name="connsiteX26" fmla="*/ 2696447 w 4088162"/>
              <a:gd name="connsiteY26" fmla="*/ 747987 h 765382"/>
              <a:gd name="connsiteX27" fmla="*/ 2539880 w 4088162"/>
              <a:gd name="connsiteY27" fmla="*/ 730592 h 765382"/>
              <a:gd name="connsiteX28" fmla="*/ 1983194 w 4088162"/>
              <a:gd name="connsiteY28" fmla="*/ 695802 h 765382"/>
              <a:gd name="connsiteX29" fmla="*/ 1739644 w 4088162"/>
              <a:gd name="connsiteY29" fmla="*/ 678407 h 765382"/>
              <a:gd name="connsiteX30" fmla="*/ 504497 w 4088162"/>
              <a:gd name="connsiteY30" fmla="*/ 661012 h 765382"/>
              <a:gd name="connsiteX31" fmla="*/ 347929 w 4088162"/>
              <a:gd name="connsiteY31" fmla="*/ 626222 h 765382"/>
              <a:gd name="connsiteX32" fmla="*/ 243550 w 4088162"/>
              <a:gd name="connsiteY32" fmla="*/ 591432 h 765382"/>
              <a:gd name="connsiteX33" fmla="*/ 139172 w 4088162"/>
              <a:gd name="connsiteY33" fmla="*/ 521851 h 765382"/>
              <a:gd name="connsiteX34" fmla="*/ 34793 w 4088162"/>
              <a:gd name="connsiteY34" fmla="*/ 434876 h 765382"/>
              <a:gd name="connsiteX35" fmla="*/ 0 w 4088162"/>
              <a:gd name="connsiteY35" fmla="*/ 365296 h 765382"/>
              <a:gd name="connsiteX36" fmla="*/ 86982 w 4088162"/>
              <a:gd name="connsiteY36" fmla="*/ 139160 h 765382"/>
              <a:gd name="connsiteX37" fmla="*/ 191361 w 4088162"/>
              <a:gd name="connsiteY37" fmla="*/ 104370 h 765382"/>
              <a:gd name="connsiteX38" fmla="*/ 400118 w 4088162"/>
              <a:gd name="connsiteY38" fmla="*/ 139160 h 765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088162" h="765382">
                <a:moveTo>
                  <a:pt x="226154" y="139160"/>
                </a:moveTo>
                <a:lnTo>
                  <a:pt x="1182958" y="121765"/>
                </a:lnTo>
                <a:cubicBezTo>
                  <a:pt x="1229686" y="120282"/>
                  <a:pt x="1275635" y="109264"/>
                  <a:pt x="1322129" y="104370"/>
                </a:cubicBezTo>
                <a:cubicBezTo>
                  <a:pt x="1385827" y="97665"/>
                  <a:pt x="1449879" y="94458"/>
                  <a:pt x="1513490" y="86975"/>
                </a:cubicBezTo>
                <a:cubicBezTo>
                  <a:pt x="1548521" y="82854"/>
                  <a:pt x="1582951" y="74568"/>
                  <a:pt x="1617869" y="69580"/>
                </a:cubicBezTo>
                <a:cubicBezTo>
                  <a:pt x="1664150" y="62969"/>
                  <a:pt x="1710759" y="58796"/>
                  <a:pt x="1757040" y="52185"/>
                </a:cubicBezTo>
                <a:cubicBezTo>
                  <a:pt x="1791958" y="47197"/>
                  <a:pt x="1826388" y="38911"/>
                  <a:pt x="1861419" y="34790"/>
                </a:cubicBezTo>
                <a:cubicBezTo>
                  <a:pt x="1953001" y="24017"/>
                  <a:pt x="2195585" y="6411"/>
                  <a:pt x="2278933" y="0"/>
                </a:cubicBezTo>
                <a:lnTo>
                  <a:pt x="2870412" y="17395"/>
                </a:lnTo>
                <a:cubicBezTo>
                  <a:pt x="2985552" y="22877"/>
                  <a:pt x="3105357" y="58283"/>
                  <a:pt x="3218340" y="69580"/>
                </a:cubicBezTo>
                <a:lnTo>
                  <a:pt x="3392305" y="86975"/>
                </a:lnTo>
                <a:cubicBezTo>
                  <a:pt x="3409701" y="92773"/>
                  <a:pt x="3426593" y="100392"/>
                  <a:pt x="3444494" y="104370"/>
                </a:cubicBezTo>
                <a:cubicBezTo>
                  <a:pt x="3487940" y="114024"/>
                  <a:pt x="3631804" y="133611"/>
                  <a:pt x="3670648" y="139160"/>
                </a:cubicBezTo>
                <a:cubicBezTo>
                  <a:pt x="3688044" y="144958"/>
                  <a:pt x="3705205" y="151518"/>
                  <a:pt x="3722837" y="156555"/>
                </a:cubicBezTo>
                <a:cubicBezTo>
                  <a:pt x="3745826" y="163123"/>
                  <a:pt x="3770447" y="164532"/>
                  <a:pt x="3792423" y="173950"/>
                </a:cubicBezTo>
                <a:cubicBezTo>
                  <a:pt x="3811640" y="182185"/>
                  <a:pt x="3825506" y="200249"/>
                  <a:pt x="3844612" y="208740"/>
                </a:cubicBezTo>
                <a:cubicBezTo>
                  <a:pt x="3878126" y="223634"/>
                  <a:pt x="3948991" y="243530"/>
                  <a:pt x="3948991" y="243530"/>
                </a:cubicBezTo>
                <a:cubicBezTo>
                  <a:pt x="4000305" y="277738"/>
                  <a:pt x="4011511" y="280281"/>
                  <a:pt x="4053369" y="330506"/>
                </a:cubicBezTo>
                <a:cubicBezTo>
                  <a:pt x="4066754" y="346566"/>
                  <a:pt x="4076564" y="365296"/>
                  <a:pt x="4088162" y="382691"/>
                </a:cubicBezTo>
                <a:cubicBezTo>
                  <a:pt x="4082363" y="458070"/>
                  <a:pt x="4090247" y="535779"/>
                  <a:pt x="4070766" y="608827"/>
                </a:cubicBezTo>
                <a:cubicBezTo>
                  <a:pt x="4065378" y="629029"/>
                  <a:pt x="4037682" y="635126"/>
                  <a:pt x="4018576" y="643617"/>
                </a:cubicBezTo>
                <a:cubicBezTo>
                  <a:pt x="3985062" y="658511"/>
                  <a:pt x="3949326" y="667869"/>
                  <a:pt x="3914198" y="678407"/>
                </a:cubicBezTo>
                <a:cubicBezTo>
                  <a:pt x="3891297" y="685277"/>
                  <a:pt x="3867513" y="688932"/>
                  <a:pt x="3844612" y="695802"/>
                </a:cubicBezTo>
                <a:cubicBezTo>
                  <a:pt x="3809484" y="706340"/>
                  <a:pt x="3775026" y="718995"/>
                  <a:pt x="3740233" y="730592"/>
                </a:cubicBezTo>
                <a:cubicBezTo>
                  <a:pt x="3722837" y="736390"/>
                  <a:pt x="3705834" y="743540"/>
                  <a:pt x="3688044" y="747987"/>
                </a:cubicBezTo>
                <a:lnTo>
                  <a:pt x="3618458" y="765382"/>
                </a:lnTo>
                <a:lnTo>
                  <a:pt x="2696447" y="747987"/>
                </a:lnTo>
                <a:cubicBezTo>
                  <a:pt x="2643964" y="746294"/>
                  <a:pt x="2592175" y="735346"/>
                  <a:pt x="2539880" y="730592"/>
                </a:cubicBezTo>
                <a:cubicBezTo>
                  <a:pt x="2285650" y="707482"/>
                  <a:pt x="2269674" y="713163"/>
                  <a:pt x="1983194" y="695802"/>
                </a:cubicBezTo>
                <a:cubicBezTo>
                  <a:pt x="1901953" y="690879"/>
                  <a:pt x="1821012" y="680321"/>
                  <a:pt x="1739644" y="678407"/>
                </a:cubicBezTo>
                <a:lnTo>
                  <a:pt x="504497" y="661012"/>
                </a:lnTo>
                <a:cubicBezTo>
                  <a:pt x="454836" y="651081"/>
                  <a:pt x="397064" y="640961"/>
                  <a:pt x="347929" y="626222"/>
                </a:cubicBezTo>
                <a:cubicBezTo>
                  <a:pt x="312801" y="615684"/>
                  <a:pt x="243550" y="591432"/>
                  <a:pt x="243550" y="591432"/>
                </a:cubicBezTo>
                <a:lnTo>
                  <a:pt x="139172" y="521851"/>
                </a:lnTo>
                <a:cubicBezTo>
                  <a:pt x="97557" y="494109"/>
                  <a:pt x="65237" y="477495"/>
                  <a:pt x="34793" y="434876"/>
                </a:cubicBezTo>
                <a:cubicBezTo>
                  <a:pt x="19720" y="413775"/>
                  <a:pt x="11598" y="388489"/>
                  <a:pt x="0" y="365296"/>
                </a:cubicBezTo>
                <a:cubicBezTo>
                  <a:pt x="7467" y="313035"/>
                  <a:pt x="10811" y="164548"/>
                  <a:pt x="86982" y="139160"/>
                </a:cubicBezTo>
                <a:lnTo>
                  <a:pt x="191361" y="104370"/>
                </a:lnTo>
                <a:cubicBezTo>
                  <a:pt x="390889" y="122507"/>
                  <a:pt x="337431" y="76476"/>
                  <a:pt x="400118" y="139160"/>
                </a:cubicBezTo>
              </a:path>
            </a:pathLst>
          </a:custGeom>
          <a:ln>
            <a:solidFill>
              <a:srgbClr val="8CADAE"/>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 name="Frame 1"/>
          <p:cNvSpPr/>
          <p:nvPr/>
        </p:nvSpPr>
        <p:spPr>
          <a:xfrm>
            <a:off x="3241663" y="3739071"/>
            <a:ext cx="2199586" cy="748853"/>
          </a:xfrm>
          <a:prstGeom prst="frame">
            <a:avLst>
              <a:gd name="adj1" fmla="val 7050"/>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6" name="Frame 15"/>
          <p:cNvSpPr/>
          <p:nvPr/>
        </p:nvSpPr>
        <p:spPr>
          <a:xfrm>
            <a:off x="286764" y="3739071"/>
            <a:ext cx="7933789" cy="748853"/>
          </a:xfrm>
          <a:prstGeom prst="frame">
            <a:avLst>
              <a:gd name="adj1" fmla="val 7527"/>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0" name="Bent Arrow 19"/>
          <p:cNvSpPr/>
          <p:nvPr/>
        </p:nvSpPr>
        <p:spPr>
          <a:xfrm rot="10800000" flipH="1" flipV="1">
            <a:off x="3370841" y="2887179"/>
            <a:ext cx="526059" cy="851893"/>
          </a:xfrm>
          <a:prstGeom prst="bentArrow">
            <a:avLst>
              <a:gd name="adj1" fmla="val 5822"/>
              <a:gd name="adj2" fmla="val 12160"/>
              <a:gd name="adj3" fmla="val 14726"/>
              <a:gd name="adj4" fmla="val 0"/>
            </a:avLst>
          </a:prstGeom>
          <a:solidFill>
            <a:srgbClr val="8CADAE"/>
          </a:solidFill>
          <a:ln w="19050" cmpd="sng">
            <a:solidFill>
              <a:srgbClr val="8CADA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Bent Arrow 20"/>
          <p:cNvSpPr/>
          <p:nvPr/>
        </p:nvSpPr>
        <p:spPr>
          <a:xfrm flipH="1">
            <a:off x="7375811" y="2896320"/>
            <a:ext cx="526059" cy="840275"/>
          </a:xfrm>
          <a:prstGeom prst="bentArrow">
            <a:avLst>
              <a:gd name="adj1" fmla="val 7652"/>
              <a:gd name="adj2" fmla="val 10313"/>
              <a:gd name="adj3" fmla="val 12158"/>
              <a:gd name="adj4" fmla="val 0"/>
            </a:avLst>
          </a:prstGeom>
          <a:solidFill>
            <a:srgbClr val="8CADAE"/>
          </a:solidFill>
          <a:ln w="19050" cmpd="sng">
            <a:solidFill>
              <a:srgbClr val="8CADA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2" name="Frame 21"/>
          <p:cNvSpPr/>
          <p:nvPr/>
        </p:nvSpPr>
        <p:spPr>
          <a:xfrm>
            <a:off x="5735270" y="3770045"/>
            <a:ext cx="2485283" cy="748853"/>
          </a:xfrm>
          <a:prstGeom prst="frame">
            <a:avLst>
              <a:gd name="adj1" fmla="val 7050"/>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3" name="Frame 22"/>
          <p:cNvSpPr/>
          <p:nvPr/>
        </p:nvSpPr>
        <p:spPr>
          <a:xfrm>
            <a:off x="564456" y="3740757"/>
            <a:ext cx="2199586" cy="748853"/>
          </a:xfrm>
          <a:prstGeom prst="frame">
            <a:avLst>
              <a:gd name="adj1" fmla="val 7050"/>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5" name="Bent Arrow 24"/>
          <p:cNvSpPr/>
          <p:nvPr/>
        </p:nvSpPr>
        <p:spPr>
          <a:xfrm flipV="1">
            <a:off x="660372" y="4465645"/>
            <a:ext cx="365287" cy="1003833"/>
          </a:xfrm>
          <a:prstGeom prst="bentArrow">
            <a:avLst>
              <a:gd name="adj1" fmla="val 7652"/>
              <a:gd name="adj2" fmla="val 17710"/>
              <a:gd name="adj3" fmla="val 30653"/>
              <a:gd name="adj4" fmla="val 0"/>
            </a:avLst>
          </a:prstGeom>
          <a:solidFill>
            <a:srgbClr val="8CADAE"/>
          </a:solidFill>
          <a:ln w="28575" cmpd="sng">
            <a:solidFill>
              <a:srgbClr val="8CADA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8" name="Bent Arrow 27"/>
          <p:cNvSpPr/>
          <p:nvPr/>
        </p:nvSpPr>
        <p:spPr>
          <a:xfrm flipH="1" flipV="1">
            <a:off x="2378047" y="4479153"/>
            <a:ext cx="297263" cy="1703223"/>
          </a:xfrm>
          <a:prstGeom prst="bentArrow">
            <a:avLst>
              <a:gd name="adj1" fmla="val 7652"/>
              <a:gd name="adj2" fmla="val 17710"/>
              <a:gd name="adj3" fmla="val 30653"/>
              <a:gd name="adj4" fmla="val 0"/>
            </a:avLst>
          </a:prstGeom>
          <a:solidFill>
            <a:srgbClr val="8CADAE"/>
          </a:solidFill>
          <a:ln w="28575" cmpd="sng">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1" name="Bent Arrow 30"/>
          <p:cNvSpPr/>
          <p:nvPr/>
        </p:nvSpPr>
        <p:spPr>
          <a:xfrm rot="10800000" flipH="1" flipV="1">
            <a:off x="6141736" y="3488717"/>
            <a:ext cx="526059" cy="274320"/>
          </a:xfrm>
          <a:prstGeom prst="bentArrow">
            <a:avLst>
              <a:gd name="adj1" fmla="val 5822"/>
              <a:gd name="adj2" fmla="val 17296"/>
              <a:gd name="adj3" fmla="val 25000"/>
              <a:gd name="adj4" fmla="val 0"/>
            </a:avLst>
          </a:prstGeom>
          <a:solidFill>
            <a:srgbClr val="8CADAE"/>
          </a:solidFill>
          <a:ln w="28575" cmpd="sng">
            <a:solidFill>
              <a:srgbClr val="8CADA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3" name="Bent Arrow 32"/>
          <p:cNvSpPr/>
          <p:nvPr/>
        </p:nvSpPr>
        <p:spPr>
          <a:xfrm rot="10800000" flipV="1">
            <a:off x="4620981" y="3474400"/>
            <a:ext cx="423986" cy="228599"/>
          </a:xfrm>
          <a:prstGeom prst="bentArrow">
            <a:avLst>
              <a:gd name="adj1" fmla="val 5822"/>
              <a:gd name="adj2" fmla="val 17296"/>
              <a:gd name="adj3" fmla="val 25000"/>
              <a:gd name="adj4" fmla="val 0"/>
            </a:avLst>
          </a:prstGeom>
          <a:solidFill>
            <a:srgbClr val="8CADAE"/>
          </a:solidFill>
          <a:ln w="28575" cmpd="sng">
            <a:solidFill>
              <a:srgbClr val="8CADA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17394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1000"/>
                                        <p:tgtEl>
                                          <p:spTgt spid="3"/>
                                        </p:tgtEl>
                                      </p:cBhvr>
                                    </p:animEffect>
                                    <p:set>
                                      <p:cBhvr>
                                        <p:cTn id="7" dur="1" fill="hold">
                                          <p:stCondLst>
                                            <p:cond delay="999"/>
                                          </p:stCondLst>
                                        </p:cTn>
                                        <p:tgtEl>
                                          <p:spTgt spid="3"/>
                                        </p:tgtEl>
                                        <p:attrNameLst>
                                          <p:attrName>style.visibility</p:attrName>
                                        </p:attrNameLst>
                                      </p:cBhvr>
                                      <p:to>
                                        <p:strVal val="hidden"/>
                                      </p:to>
                                    </p:set>
                                  </p:childTnLst>
                                </p:cTn>
                              </p:par>
                              <p:par>
                                <p:cTn id="8" presetID="9" presetClass="exit" presetSubtype="0" fill="hold" grpId="0" nodeType="withEffect">
                                  <p:stCondLst>
                                    <p:cond delay="0"/>
                                  </p:stCondLst>
                                  <p:childTnLst>
                                    <p:animEffect transition="out" filter="dissolve">
                                      <p:cBhvr>
                                        <p:cTn id="9" dur="1000"/>
                                        <p:tgtEl>
                                          <p:spTgt spid="24"/>
                                        </p:tgtEl>
                                      </p:cBhvr>
                                    </p:animEffect>
                                    <p:set>
                                      <p:cBhvr>
                                        <p:cTn id="10" dur="1" fill="hold">
                                          <p:stCondLst>
                                            <p:cond delay="999"/>
                                          </p:stCondLst>
                                        </p:cTn>
                                        <p:tgtEl>
                                          <p:spTgt spid="24"/>
                                        </p:tgtEl>
                                        <p:attrNameLst>
                                          <p:attrName>style.visibility</p:attrName>
                                        </p:attrNameLst>
                                      </p:cBhvr>
                                      <p:to>
                                        <p:strVal val="hidden"/>
                                      </p:to>
                                    </p:set>
                                  </p:childTnLst>
                                </p:cTn>
                              </p:par>
                              <p:par>
                                <p:cTn id="11" presetID="9" presetClass="exit" presetSubtype="0" fill="hold" grpId="0" nodeType="withEffect">
                                  <p:stCondLst>
                                    <p:cond delay="0"/>
                                  </p:stCondLst>
                                  <p:childTnLst>
                                    <p:animEffect transition="out" filter="dissolve">
                                      <p:cBhvr>
                                        <p:cTn id="12" dur="1000"/>
                                        <p:tgtEl>
                                          <p:spTgt spid="10"/>
                                        </p:tgtEl>
                                      </p:cBhvr>
                                    </p:animEffect>
                                    <p:set>
                                      <p:cBhvr>
                                        <p:cTn id="13" dur="1" fill="hold">
                                          <p:stCondLst>
                                            <p:cond delay="999"/>
                                          </p:stCondLst>
                                        </p:cTn>
                                        <p:tgtEl>
                                          <p:spTgt spid="10"/>
                                        </p:tgtEl>
                                        <p:attrNameLst>
                                          <p:attrName>style.visibility</p:attrName>
                                        </p:attrNameLst>
                                      </p:cBhvr>
                                      <p:to>
                                        <p:strVal val="hidden"/>
                                      </p:to>
                                    </p:set>
                                  </p:childTnLst>
                                </p:cTn>
                              </p:par>
                            </p:childTnLst>
                          </p:cTn>
                        </p:par>
                        <p:par>
                          <p:cTn id="14" fill="hold">
                            <p:stCondLst>
                              <p:cond delay="1000"/>
                            </p:stCondLst>
                            <p:childTnLst>
                              <p:par>
                                <p:cTn id="15" presetID="9" presetClass="entr" presetSubtype="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dissolv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wipe(down)">
                                      <p:cBhvr>
                                        <p:cTn id="22" dur="500"/>
                                        <p:tgtEl>
                                          <p:spTgt spid="20"/>
                                        </p:tgtEl>
                                      </p:cBhvr>
                                    </p:animEffect>
                                  </p:childTnLst>
                                </p:cTn>
                              </p:par>
                            </p:childTnLst>
                          </p:cTn>
                        </p:par>
                        <p:par>
                          <p:cTn id="23" fill="hold">
                            <p:stCondLst>
                              <p:cond delay="500"/>
                            </p:stCondLst>
                            <p:childTnLst>
                              <p:par>
                                <p:cTn id="24" presetID="22" presetClass="entr" presetSubtype="4" fill="hold" grpId="0" nodeType="after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wipe(down)">
                                      <p:cBhvr>
                                        <p:cTn id="26" dur="500"/>
                                        <p:tgtEl>
                                          <p:spTgt spid="33"/>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dissolve">
                                      <p:cBhvr>
                                        <p:cTn id="31" dur="500"/>
                                        <p:tgtEl>
                                          <p:spTgt spid="22"/>
                                        </p:tgtEl>
                                      </p:cBhvr>
                                    </p:animEffect>
                                  </p:childTnLst>
                                </p:cTn>
                              </p:par>
                            </p:childTnLst>
                          </p:cTn>
                        </p:par>
                        <p:par>
                          <p:cTn id="32" fill="hold">
                            <p:stCondLst>
                              <p:cond delay="500"/>
                            </p:stCondLst>
                            <p:childTnLst>
                              <p:par>
                                <p:cTn id="33" presetID="22" presetClass="entr" presetSubtype="4" fill="hold" grpId="0" nodeType="after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wipe(down)">
                                      <p:cBhvr>
                                        <p:cTn id="35" dur="500"/>
                                        <p:tgtEl>
                                          <p:spTgt spid="21"/>
                                        </p:tgtEl>
                                      </p:cBhvr>
                                    </p:animEffect>
                                  </p:childTnLst>
                                </p:cTn>
                              </p:par>
                            </p:childTnLst>
                          </p:cTn>
                        </p:par>
                        <p:par>
                          <p:cTn id="36" fill="hold">
                            <p:stCondLst>
                              <p:cond delay="1000"/>
                            </p:stCondLst>
                            <p:childTnLst>
                              <p:par>
                                <p:cTn id="37" presetID="22" presetClass="entr" presetSubtype="4" fill="hold" grpId="0" nodeType="after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wipe(down)">
                                      <p:cBhvr>
                                        <p:cTn id="39" dur="500"/>
                                        <p:tgtEl>
                                          <p:spTgt spid="31"/>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grpId="0" nodeType="click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dissolve">
                                      <p:cBhvr>
                                        <p:cTn id="44" dur="500"/>
                                        <p:tgtEl>
                                          <p:spTgt spid="23"/>
                                        </p:tgtEl>
                                      </p:cBhvr>
                                    </p:animEffect>
                                  </p:childTnLst>
                                </p:cTn>
                              </p:par>
                            </p:childTnLst>
                          </p:cTn>
                        </p:par>
                        <p:par>
                          <p:cTn id="45" fill="hold">
                            <p:stCondLst>
                              <p:cond delay="500"/>
                            </p:stCondLst>
                            <p:childTnLst>
                              <p:par>
                                <p:cTn id="46" presetID="22" presetClass="entr" presetSubtype="1" fill="hold" grpId="0" nodeType="afterEffect">
                                  <p:stCondLst>
                                    <p:cond delay="0"/>
                                  </p:stCondLst>
                                  <p:childTnLst>
                                    <p:set>
                                      <p:cBhvr>
                                        <p:cTn id="47" dur="1" fill="hold">
                                          <p:stCondLst>
                                            <p:cond delay="0"/>
                                          </p:stCondLst>
                                        </p:cTn>
                                        <p:tgtEl>
                                          <p:spTgt spid="28"/>
                                        </p:tgtEl>
                                        <p:attrNameLst>
                                          <p:attrName>style.visibility</p:attrName>
                                        </p:attrNameLst>
                                      </p:cBhvr>
                                      <p:to>
                                        <p:strVal val="visible"/>
                                      </p:to>
                                    </p:set>
                                    <p:animEffect transition="in" filter="wipe(up)">
                                      <p:cBhvr>
                                        <p:cTn id="48" dur="500"/>
                                        <p:tgtEl>
                                          <p:spTgt spid="28"/>
                                        </p:tgtEl>
                                      </p:cBhvr>
                                    </p:animEffect>
                                  </p:childTnLst>
                                </p:cTn>
                              </p:par>
                              <p:par>
                                <p:cTn id="49" presetID="22" presetClass="entr" presetSubtype="1"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wipe(up)">
                                      <p:cBhvr>
                                        <p:cTn id="51" dur="500"/>
                                        <p:tgtEl>
                                          <p:spTgt spid="25"/>
                                        </p:tgtEl>
                                      </p:cBhvr>
                                    </p:animEffect>
                                  </p:childTnLst>
                                </p:cTn>
                              </p:par>
                            </p:childTnLst>
                          </p:cTn>
                        </p:par>
                      </p:childTnLst>
                    </p:cTn>
                  </p:par>
                  <p:par>
                    <p:cTn id="52" fill="hold">
                      <p:stCondLst>
                        <p:cond delay="indefinite"/>
                      </p:stCondLst>
                      <p:childTnLst>
                        <p:par>
                          <p:cTn id="53" fill="hold">
                            <p:stCondLst>
                              <p:cond delay="0"/>
                            </p:stCondLst>
                            <p:childTnLst>
                              <p:par>
                                <p:cTn id="54" presetID="9" presetClass="exit" presetSubtype="0" fill="hold" grpId="1" nodeType="clickEffect">
                                  <p:stCondLst>
                                    <p:cond delay="0"/>
                                  </p:stCondLst>
                                  <p:childTnLst>
                                    <p:animEffect transition="out" filter="dissolve">
                                      <p:cBhvr>
                                        <p:cTn id="55" dur="500"/>
                                        <p:tgtEl>
                                          <p:spTgt spid="20"/>
                                        </p:tgtEl>
                                      </p:cBhvr>
                                    </p:animEffect>
                                    <p:set>
                                      <p:cBhvr>
                                        <p:cTn id="56" dur="1" fill="hold">
                                          <p:stCondLst>
                                            <p:cond delay="499"/>
                                          </p:stCondLst>
                                        </p:cTn>
                                        <p:tgtEl>
                                          <p:spTgt spid="20"/>
                                        </p:tgtEl>
                                        <p:attrNameLst>
                                          <p:attrName>style.visibility</p:attrName>
                                        </p:attrNameLst>
                                      </p:cBhvr>
                                      <p:to>
                                        <p:strVal val="hidden"/>
                                      </p:to>
                                    </p:set>
                                  </p:childTnLst>
                                </p:cTn>
                              </p:par>
                              <p:par>
                                <p:cTn id="57" presetID="9" presetClass="exit" presetSubtype="0" fill="hold" grpId="1" nodeType="withEffect">
                                  <p:stCondLst>
                                    <p:cond delay="0"/>
                                  </p:stCondLst>
                                  <p:childTnLst>
                                    <p:animEffect transition="out" filter="dissolve">
                                      <p:cBhvr>
                                        <p:cTn id="58" dur="500"/>
                                        <p:tgtEl>
                                          <p:spTgt spid="21"/>
                                        </p:tgtEl>
                                      </p:cBhvr>
                                    </p:animEffect>
                                    <p:set>
                                      <p:cBhvr>
                                        <p:cTn id="59" dur="1" fill="hold">
                                          <p:stCondLst>
                                            <p:cond delay="499"/>
                                          </p:stCondLst>
                                        </p:cTn>
                                        <p:tgtEl>
                                          <p:spTgt spid="21"/>
                                        </p:tgtEl>
                                        <p:attrNameLst>
                                          <p:attrName>style.visibility</p:attrName>
                                        </p:attrNameLst>
                                      </p:cBhvr>
                                      <p:to>
                                        <p:strVal val="hidden"/>
                                      </p:to>
                                    </p:set>
                                  </p:childTnLst>
                                </p:cTn>
                              </p:par>
                              <p:par>
                                <p:cTn id="60" presetID="9" presetClass="exit" presetSubtype="0" fill="hold" grpId="1" nodeType="withEffect">
                                  <p:stCondLst>
                                    <p:cond delay="0"/>
                                  </p:stCondLst>
                                  <p:childTnLst>
                                    <p:animEffect transition="out" filter="dissolve">
                                      <p:cBhvr>
                                        <p:cTn id="61" dur="500"/>
                                        <p:tgtEl>
                                          <p:spTgt spid="25"/>
                                        </p:tgtEl>
                                      </p:cBhvr>
                                    </p:animEffect>
                                    <p:set>
                                      <p:cBhvr>
                                        <p:cTn id="62" dur="1" fill="hold">
                                          <p:stCondLst>
                                            <p:cond delay="499"/>
                                          </p:stCondLst>
                                        </p:cTn>
                                        <p:tgtEl>
                                          <p:spTgt spid="25"/>
                                        </p:tgtEl>
                                        <p:attrNameLst>
                                          <p:attrName>style.visibility</p:attrName>
                                        </p:attrNameLst>
                                      </p:cBhvr>
                                      <p:to>
                                        <p:strVal val="hidden"/>
                                      </p:to>
                                    </p:set>
                                  </p:childTnLst>
                                </p:cTn>
                              </p:par>
                              <p:par>
                                <p:cTn id="63" presetID="9" presetClass="exit" presetSubtype="0" fill="hold" grpId="1" nodeType="withEffect">
                                  <p:stCondLst>
                                    <p:cond delay="0"/>
                                  </p:stCondLst>
                                  <p:childTnLst>
                                    <p:animEffect transition="out" filter="dissolve">
                                      <p:cBhvr>
                                        <p:cTn id="64" dur="500"/>
                                        <p:tgtEl>
                                          <p:spTgt spid="28"/>
                                        </p:tgtEl>
                                      </p:cBhvr>
                                    </p:animEffect>
                                    <p:set>
                                      <p:cBhvr>
                                        <p:cTn id="65" dur="1" fill="hold">
                                          <p:stCondLst>
                                            <p:cond delay="499"/>
                                          </p:stCondLst>
                                        </p:cTn>
                                        <p:tgtEl>
                                          <p:spTgt spid="28"/>
                                        </p:tgtEl>
                                        <p:attrNameLst>
                                          <p:attrName>style.visibility</p:attrName>
                                        </p:attrNameLst>
                                      </p:cBhvr>
                                      <p:to>
                                        <p:strVal val="hidden"/>
                                      </p:to>
                                    </p:set>
                                  </p:childTnLst>
                                </p:cTn>
                              </p:par>
                              <p:par>
                                <p:cTn id="66" presetID="9" presetClass="exit" presetSubtype="0" fill="hold" grpId="1" nodeType="withEffect">
                                  <p:stCondLst>
                                    <p:cond delay="0"/>
                                  </p:stCondLst>
                                  <p:childTnLst>
                                    <p:animEffect transition="out" filter="dissolve">
                                      <p:cBhvr>
                                        <p:cTn id="67" dur="500"/>
                                        <p:tgtEl>
                                          <p:spTgt spid="31"/>
                                        </p:tgtEl>
                                      </p:cBhvr>
                                    </p:animEffect>
                                    <p:set>
                                      <p:cBhvr>
                                        <p:cTn id="68" dur="1" fill="hold">
                                          <p:stCondLst>
                                            <p:cond delay="499"/>
                                          </p:stCondLst>
                                        </p:cTn>
                                        <p:tgtEl>
                                          <p:spTgt spid="31"/>
                                        </p:tgtEl>
                                        <p:attrNameLst>
                                          <p:attrName>style.visibility</p:attrName>
                                        </p:attrNameLst>
                                      </p:cBhvr>
                                      <p:to>
                                        <p:strVal val="hidden"/>
                                      </p:to>
                                    </p:set>
                                  </p:childTnLst>
                                </p:cTn>
                              </p:par>
                              <p:par>
                                <p:cTn id="69" presetID="9" presetClass="exit" presetSubtype="0" fill="hold" grpId="1" nodeType="withEffect">
                                  <p:stCondLst>
                                    <p:cond delay="0"/>
                                  </p:stCondLst>
                                  <p:childTnLst>
                                    <p:animEffect transition="out" filter="dissolve">
                                      <p:cBhvr>
                                        <p:cTn id="70" dur="500"/>
                                        <p:tgtEl>
                                          <p:spTgt spid="33"/>
                                        </p:tgtEl>
                                      </p:cBhvr>
                                    </p:animEffect>
                                    <p:set>
                                      <p:cBhvr>
                                        <p:cTn id="71" dur="1" fill="hold">
                                          <p:stCondLst>
                                            <p:cond delay="499"/>
                                          </p:stCondLst>
                                        </p:cTn>
                                        <p:tgtEl>
                                          <p:spTgt spid="33"/>
                                        </p:tgtEl>
                                        <p:attrNameLst>
                                          <p:attrName>style.visibility</p:attrName>
                                        </p:attrNameLst>
                                      </p:cBhvr>
                                      <p:to>
                                        <p:strVal val="hidden"/>
                                      </p:to>
                                    </p:set>
                                  </p:childTnLst>
                                </p:cTn>
                              </p:par>
                            </p:childTnLst>
                          </p:cTn>
                        </p:par>
                        <p:par>
                          <p:cTn id="72" fill="hold">
                            <p:stCondLst>
                              <p:cond delay="500"/>
                            </p:stCondLst>
                            <p:childTnLst>
                              <p:par>
                                <p:cTn id="73" presetID="9" presetClass="exit" presetSubtype="0" fill="hold" grpId="1" nodeType="afterEffect">
                                  <p:stCondLst>
                                    <p:cond delay="0"/>
                                  </p:stCondLst>
                                  <p:childTnLst>
                                    <p:animEffect transition="out" filter="dissolve">
                                      <p:cBhvr>
                                        <p:cTn id="74" dur="500"/>
                                        <p:tgtEl>
                                          <p:spTgt spid="2"/>
                                        </p:tgtEl>
                                      </p:cBhvr>
                                    </p:animEffect>
                                    <p:set>
                                      <p:cBhvr>
                                        <p:cTn id="75" dur="1" fill="hold">
                                          <p:stCondLst>
                                            <p:cond delay="499"/>
                                          </p:stCondLst>
                                        </p:cTn>
                                        <p:tgtEl>
                                          <p:spTgt spid="2"/>
                                        </p:tgtEl>
                                        <p:attrNameLst>
                                          <p:attrName>style.visibility</p:attrName>
                                        </p:attrNameLst>
                                      </p:cBhvr>
                                      <p:to>
                                        <p:strVal val="hidden"/>
                                      </p:to>
                                    </p:set>
                                  </p:childTnLst>
                                </p:cTn>
                              </p:par>
                              <p:par>
                                <p:cTn id="76" presetID="9" presetClass="exit" presetSubtype="0" fill="hold" grpId="1" nodeType="withEffect">
                                  <p:stCondLst>
                                    <p:cond delay="0"/>
                                  </p:stCondLst>
                                  <p:childTnLst>
                                    <p:animEffect transition="out" filter="dissolve">
                                      <p:cBhvr>
                                        <p:cTn id="77" dur="500"/>
                                        <p:tgtEl>
                                          <p:spTgt spid="23"/>
                                        </p:tgtEl>
                                      </p:cBhvr>
                                    </p:animEffect>
                                    <p:set>
                                      <p:cBhvr>
                                        <p:cTn id="78" dur="1" fill="hold">
                                          <p:stCondLst>
                                            <p:cond delay="499"/>
                                          </p:stCondLst>
                                        </p:cTn>
                                        <p:tgtEl>
                                          <p:spTgt spid="23"/>
                                        </p:tgtEl>
                                        <p:attrNameLst>
                                          <p:attrName>style.visibility</p:attrName>
                                        </p:attrNameLst>
                                      </p:cBhvr>
                                      <p:to>
                                        <p:strVal val="hidden"/>
                                      </p:to>
                                    </p:set>
                                  </p:childTnLst>
                                </p:cTn>
                              </p:par>
                              <p:par>
                                <p:cTn id="79" presetID="9" presetClass="exit" presetSubtype="0" fill="hold" grpId="1" nodeType="withEffect">
                                  <p:stCondLst>
                                    <p:cond delay="0"/>
                                  </p:stCondLst>
                                  <p:childTnLst>
                                    <p:animEffect transition="out" filter="dissolve">
                                      <p:cBhvr>
                                        <p:cTn id="80" dur="500"/>
                                        <p:tgtEl>
                                          <p:spTgt spid="22"/>
                                        </p:tgtEl>
                                      </p:cBhvr>
                                    </p:animEffect>
                                    <p:set>
                                      <p:cBhvr>
                                        <p:cTn id="81" dur="1" fill="hold">
                                          <p:stCondLst>
                                            <p:cond delay="499"/>
                                          </p:stCondLst>
                                        </p:cTn>
                                        <p:tgtEl>
                                          <p:spTgt spid="22"/>
                                        </p:tgtEl>
                                        <p:attrNameLst>
                                          <p:attrName>style.visibility</p:attrName>
                                        </p:attrNameLst>
                                      </p:cBhvr>
                                      <p:to>
                                        <p:strVal val="hidden"/>
                                      </p:to>
                                    </p:set>
                                  </p:childTnLst>
                                </p:cTn>
                              </p:par>
                            </p:childTnLst>
                          </p:cTn>
                        </p:par>
                        <p:par>
                          <p:cTn id="82" fill="hold">
                            <p:stCondLst>
                              <p:cond delay="1000"/>
                            </p:stCondLst>
                            <p:childTnLst>
                              <p:par>
                                <p:cTn id="83" presetID="9" presetClass="entr" presetSubtype="0" fill="hold" grpId="0" nodeType="afterEffect">
                                  <p:stCondLst>
                                    <p:cond delay="0"/>
                                  </p:stCondLst>
                                  <p:childTnLst>
                                    <p:set>
                                      <p:cBhvr>
                                        <p:cTn id="84" dur="1" fill="hold">
                                          <p:stCondLst>
                                            <p:cond delay="0"/>
                                          </p:stCondLst>
                                        </p:cTn>
                                        <p:tgtEl>
                                          <p:spTgt spid="16"/>
                                        </p:tgtEl>
                                        <p:attrNameLst>
                                          <p:attrName>style.visibility</p:attrName>
                                        </p:attrNameLst>
                                      </p:cBhvr>
                                      <p:to>
                                        <p:strVal val="visible"/>
                                      </p:to>
                                    </p:set>
                                    <p:animEffect transition="in" filter="dissolve">
                                      <p:cBhvr>
                                        <p:cTn id="85" dur="500"/>
                                        <p:tgtEl>
                                          <p:spTgt spid="16"/>
                                        </p:tgtEl>
                                      </p:cBhvr>
                                    </p:animEffect>
                                  </p:childTnLst>
                                </p:cTn>
                              </p:par>
                            </p:childTnLst>
                          </p:cTn>
                        </p:par>
                      </p:childTnLst>
                    </p:cTn>
                  </p:par>
                  <p:par>
                    <p:cTn id="86" fill="hold">
                      <p:stCondLst>
                        <p:cond delay="indefinite"/>
                      </p:stCondLst>
                      <p:childTnLst>
                        <p:par>
                          <p:cTn id="87" fill="hold">
                            <p:stCondLst>
                              <p:cond delay="0"/>
                            </p:stCondLst>
                            <p:childTnLst>
                              <p:par>
                                <p:cTn id="88" presetID="9" presetClass="exit" presetSubtype="0" fill="hold" grpId="0" nodeType="clickEffect">
                                  <p:stCondLst>
                                    <p:cond delay="0"/>
                                  </p:stCondLst>
                                  <p:childTnLst>
                                    <p:animEffect transition="out" filter="dissolve">
                                      <p:cBhvr>
                                        <p:cTn id="89" dur="500"/>
                                        <p:tgtEl>
                                          <p:spTgt spid="27"/>
                                        </p:tgtEl>
                                      </p:cBhvr>
                                    </p:animEffect>
                                    <p:set>
                                      <p:cBhvr>
                                        <p:cTn id="90" dur="1" fill="hold">
                                          <p:stCondLst>
                                            <p:cond delay="499"/>
                                          </p:stCondLst>
                                        </p:cTn>
                                        <p:tgtEl>
                                          <p:spTgt spid="27"/>
                                        </p:tgtEl>
                                        <p:attrNameLst>
                                          <p:attrName>style.visibility</p:attrName>
                                        </p:attrNameLst>
                                      </p:cBhvr>
                                      <p:to>
                                        <p:strVal val="hidden"/>
                                      </p:to>
                                    </p:set>
                                  </p:childTnLst>
                                </p:cTn>
                              </p:par>
                            </p:childTnLst>
                          </p:cTn>
                        </p:par>
                        <p:par>
                          <p:cTn id="91" fill="hold">
                            <p:stCondLst>
                              <p:cond delay="500"/>
                            </p:stCondLst>
                            <p:childTnLst>
                              <p:par>
                                <p:cTn id="92" presetID="9" presetClass="exit" presetSubtype="0" fill="hold" grpId="0" nodeType="afterEffect">
                                  <p:stCondLst>
                                    <p:cond delay="0"/>
                                  </p:stCondLst>
                                  <p:childTnLst>
                                    <p:animEffect transition="out" filter="dissolve">
                                      <p:cBhvr>
                                        <p:cTn id="93" dur="500"/>
                                        <p:tgtEl>
                                          <p:spTgt spid="26"/>
                                        </p:tgtEl>
                                      </p:cBhvr>
                                    </p:animEffect>
                                    <p:set>
                                      <p:cBhvr>
                                        <p:cTn id="94" dur="1" fill="hold">
                                          <p:stCondLst>
                                            <p:cond delay="499"/>
                                          </p:stCondLst>
                                        </p:cTn>
                                        <p:tgtEl>
                                          <p:spTgt spid="26"/>
                                        </p:tgtEl>
                                        <p:attrNameLst>
                                          <p:attrName>style.visibility</p:attrName>
                                        </p:attrNameLst>
                                      </p:cBhvr>
                                      <p:to>
                                        <p:strVal val="hidden"/>
                                      </p:to>
                                    </p:set>
                                  </p:childTnLst>
                                </p:cTn>
                              </p:par>
                            </p:childTnLst>
                          </p:cTn>
                        </p:par>
                        <p:par>
                          <p:cTn id="95" fill="hold">
                            <p:stCondLst>
                              <p:cond delay="1000"/>
                            </p:stCondLst>
                            <p:childTnLst>
                              <p:par>
                                <p:cTn id="96" presetID="9" presetClass="exit" presetSubtype="0" fill="hold" grpId="0" nodeType="afterEffect">
                                  <p:stCondLst>
                                    <p:cond delay="0"/>
                                  </p:stCondLst>
                                  <p:childTnLst>
                                    <p:animEffect transition="out" filter="dissolve">
                                      <p:cBhvr>
                                        <p:cTn id="97" dur="500"/>
                                        <p:tgtEl>
                                          <p:spTgt spid="14"/>
                                        </p:tgtEl>
                                      </p:cBhvr>
                                    </p:animEffect>
                                    <p:set>
                                      <p:cBhvr>
                                        <p:cTn id="98" dur="1" fill="hold">
                                          <p:stCondLst>
                                            <p:cond delay="499"/>
                                          </p:stCondLst>
                                        </p:cTn>
                                        <p:tgtEl>
                                          <p:spTgt spid="14"/>
                                        </p:tgtEl>
                                        <p:attrNameLst>
                                          <p:attrName>style.visibility</p:attrName>
                                        </p:attrNameLst>
                                      </p:cBhvr>
                                      <p:to>
                                        <p:strVal val="hidden"/>
                                      </p:to>
                                    </p:set>
                                  </p:childTnLst>
                                </p:cTn>
                              </p:par>
                              <p:par>
                                <p:cTn id="99" presetID="9" presetClass="exit" presetSubtype="0" fill="hold" grpId="0" nodeType="withEffect">
                                  <p:stCondLst>
                                    <p:cond delay="0"/>
                                  </p:stCondLst>
                                  <p:childTnLst>
                                    <p:animEffect transition="out" filter="dissolve">
                                      <p:cBhvr>
                                        <p:cTn id="100" dur="500"/>
                                        <p:tgtEl>
                                          <p:spTgt spid="6"/>
                                        </p:tgtEl>
                                      </p:cBhvr>
                                    </p:animEffect>
                                    <p:set>
                                      <p:cBhvr>
                                        <p:cTn id="101" dur="1" fill="hold">
                                          <p:stCondLst>
                                            <p:cond delay="499"/>
                                          </p:stCondLst>
                                        </p:cTn>
                                        <p:tgtEl>
                                          <p:spTgt spid="6"/>
                                        </p:tgtEl>
                                        <p:attrNameLst>
                                          <p:attrName>style.visibility</p:attrName>
                                        </p:attrNameLst>
                                      </p:cBhvr>
                                      <p:to>
                                        <p:strVal val="hidden"/>
                                      </p:to>
                                    </p:set>
                                  </p:childTnLst>
                                </p:cTn>
                              </p:par>
                              <p:par>
                                <p:cTn id="102" presetID="9" presetClass="exit" presetSubtype="0" fill="hold" grpId="0" nodeType="withEffect">
                                  <p:stCondLst>
                                    <p:cond delay="0"/>
                                  </p:stCondLst>
                                  <p:childTnLst>
                                    <p:animEffect transition="out" filter="dissolve">
                                      <p:cBhvr>
                                        <p:cTn id="103" dur="500"/>
                                        <p:tgtEl>
                                          <p:spTgt spid="5"/>
                                        </p:tgtEl>
                                      </p:cBhvr>
                                    </p:animEffect>
                                    <p:set>
                                      <p:cBhvr>
                                        <p:cTn id="104" dur="1" fill="hold">
                                          <p:stCondLst>
                                            <p:cond delay="499"/>
                                          </p:stCondLst>
                                        </p:cTn>
                                        <p:tgtEl>
                                          <p:spTgt spid="5"/>
                                        </p:tgtEl>
                                        <p:attrNameLst>
                                          <p:attrName>style.visibility</p:attrName>
                                        </p:attrNameLst>
                                      </p:cBhvr>
                                      <p:to>
                                        <p:strVal val="hidden"/>
                                      </p:to>
                                    </p:set>
                                  </p:childTnLst>
                                </p:cTn>
                              </p:par>
                              <p:par>
                                <p:cTn id="105" presetID="9" presetClass="exit" presetSubtype="0" fill="hold" grpId="0" nodeType="withEffect">
                                  <p:stCondLst>
                                    <p:cond delay="0"/>
                                  </p:stCondLst>
                                  <p:childTnLst>
                                    <p:animEffect transition="out" filter="dissolve">
                                      <p:cBhvr>
                                        <p:cTn id="106" dur="500"/>
                                        <p:tgtEl>
                                          <p:spTgt spid="13"/>
                                        </p:tgtEl>
                                      </p:cBhvr>
                                    </p:animEffect>
                                    <p:set>
                                      <p:cBhvr>
                                        <p:cTn id="107" dur="1" fill="hold">
                                          <p:stCondLst>
                                            <p:cond delay="499"/>
                                          </p:stCondLst>
                                        </p:cTn>
                                        <p:tgtEl>
                                          <p:spTgt spid="13"/>
                                        </p:tgtEl>
                                        <p:attrNameLst>
                                          <p:attrName>style.visibility</p:attrName>
                                        </p:attrNameLst>
                                      </p:cBhvr>
                                      <p:to>
                                        <p:strVal val="hidden"/>
                                      </p:to>
                                    </p:set>
                                  </p:childTnLst>
                                </p:cTn>
                              </p:par>
                              <p:par>
                                <p:cTn id="108" presetID="9" presetClass="exit" presetSubtype="0" fill="hold" grpId="0" nodeType="withEffect">
                                  <p:stCondLst>
                                    <p:cond delay="0"/>
                                  </p:stCondLst>
                                  <p:childTnLst>
                                    <p:animEffect transition="out" filter="dissolve">
                                      <p:cBhvr>
                                        <p:cTn id="109" dur="500"/>
                                        <p:tgtEl>
                                          <p:spTgt spid="15"/>
                                        </p:tgtEl>
                                      </p:cBhvr>
                                    </p:animEffect>
                                    <p:set>
                                      <p:cBhvr>
                                        <p:cTn id="110" dur="1" fill="hold">
                                          <p:stCondLst>
                                            <p:cond delay="499"/>
                                          </p:stCondLst>
                                        </p:cTn>
                                        <p:tgtEl>
                                          <p:spTgt spid="15"/>
                                        </p:tgtEl>
                                        <p:attrNameLst>
                                          <p:attrName>style.visibility</p:attrName>
                                        </p:attrNameLst>
                                      </p:cBhvr>
                                      <p:to>
                                        <p:strVal val="hidden"/>
                                      </p:to>
                                    </p:set>
                                  </p:childTnLst>
                                </p:cTn>
                              </p:par>
                              <p:par>
                                <p:cTn id="111" presetID="9" presetClass="exit" presetSubtype="0" fill="hold" grpId="0" nodeType="withEffect">
                                  <p:stCondLst>
                                    <p:cond delay="0"/>
                                  </p:stCondLst>
                                  <p:childTnLst>
                                    <p:animEffect transition="out" filter="dissolve">
                                      <p:cBhvr>
                                        <p:cTn id="112" dur="500"/>
                                        <p:tgtEl>
                                          <p:spTgt spid="12"/>
                                        </p:tgtEl>
                                      </p:cBhvr>
                                    </p:animEffect>
                                    <p:set>
                                      <p:cBhvr>
                                        <p:cTn id="113" dur="1" fill="hold">
                                          <p:stCondLst>
                                            <p:cond delay="499"/>
                                          </p:stCondLst>
                                        </p:cTn>
                                        <p:tgtEl>
                                          <p:spTgt spid="12"/>
                                        </p:tgtEl>
                                        <p:attrNameLst>
                                          <p:attrName>style.visibility</p:attrName>
                                        </p:attrNameLst>
                                      </p:cBhvr>
                                      <p:to>
                                        <p:strVal val="hidden"/>
                                      </p:to>
                                    </p:set>
                                  </p:childTnLst>
                                </p:cTn>
                              </p:par>
                              <p:par>
                                <p:cTn id="114" presetID="9" presetClass="exit" presetSubtype="0" fill="hold" grpId="0" nodeType="withEffect">
                                  <p:stCondLst>
                                    <p:cond delay="0"/>
                                  </p:stCondLst>
                                  <p:childTnLst>
                                    <p:animEffect transition="out" filter="dissolve">
                                      <p:cBhvr>
                                        <p:cTn id="115" dur="500"/>
                                        <p:tgtEl>
                                          <p:spTgt spid="7"/>
                                        </p:tgtEl>
                                      </p:cBhvr>
                                    </p:animEffect>
                                    <p:set>
                                      <p:cBhvr>
                                        <p:cTn id="116"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12" grpId="0"/>
      <p:bldP spid="13" grpId="0"/>
      <p:bldP spid="14" grpId="0"/>
      <p:bldP spid="15" grpId="0"/>
      <p:bldP spid="26" grpId="0" animBg="1"/>
      <p:bldP spid="27" grpId="0" animBg="1"/>
      <p:bldP spid="3" grpId="0" animBg="1"/>
      <p:bldP spid="10" grpId="0" animBg="1"/>
      <p:bldP spid="24" grpId="0" animBg="1"/>
      <p:bldP spid="2" grpId="0" animBg="1"/>
      <p:bldP spid="2" grpId="1" animBg="1"/>
      <p:bldP spid="16" grpId="0" animBg="1"/>
      <p:bldP spid="20" grpId="0" animBg="1"/>
      <p:bldP spid="20" grpId="1" animBg="1"/>
      <p:bldP spid="21" grpId="0" animBg="1"/>
      <p:bldP spid="21" grpId="1" animBg="1"/>
      <p:bldP spid="22" grpId="0" animBg="1"/>
      <p:bldP spid="22" grpId="1" animBg="1"/>
      <p:bldP spid="23" grpId="0" animBg="1"/>
      <p:bldP spid="23" grpId="1" animBg="1"/>
      <p:bldP spid="25" grpId="0" animBg="1"/>
      <p:bldP spid="25" grpId="1" animBg="1"/>
      <p:bldP spid="28" grpId="0" animBg="1"/>
      <p:bldP spid="28" grpId="1" animBg="1"/>
      <p:bldP spid="31" grpId="0" animBg="1"/>
      <p:bldP spid="31" grpId="1" animBg="1"/>
      <p:bldP spid="33" grpId="0" animBg="1"/>
      <p:bldP spid="33" grpId="1" animBg="1"/>
    </p:bldLst>
  </p:timing>
</p:sld>
</file>

<file path=ppt/slides/slide1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286765" y="2718967"/>
          <a:ext cx="8002065" cy="3749472"/>
        </p:xfrm>
        <a:graphic>
          <a:graphicData uri="http://schemas.openxmlformats.org/drawingml/2006/table">
            <a:tbl>
              <a:tblPr firstRow="1" bandRow="1">
                <a:tableStyleId>{2D5ABB26-0587-4C30-8999-92F81FD0307C}</a:tableStyleId>
              </a:tblPr>
              <a:tblGrid>
                <a:gridCol w="2667355">
                  <a:extLst>
                    <a:ext uri="{9D8B030D-6E8A-4147-A177-3AD203B41FA5}">
                      <a16:colId xmlns:a16="http://schemas.microsoft.com/office/drawing/2014/main" val="20000"/>
                    </a:ext>
                  </a:extLst>
                </a:gridCol>
                <a:gridCol w="2667355">
                  <a:extLst>
                    <a:ext uri="{9D8B030D-6E8A-4147-A177-3AD203B41FA5}">
                      <a16:colId xmlns:a16="http://schemas.microsoft.com/office/drawing/2014/main" val="20001"/>
                    </a:ext>
                  </a:extLst>
                </a:gridCol>
                <a:gridCol w="2667355">
                  <a:extLst>
                    <a:ext uri="{9D8B030D-6E8A-4147-A177-3AD203B41FA5}">
                      <a16:colId xmlns:a16="http://schemas.microsoft.com/office/drawing/2014/main" val="20002"/>
                    </a:ext>
                  </a:extLst>
                </a:gridCol>
              </a:tblGrid>
              <a:tr h="577324">
                <a:tc>
                  <a:txBody>
                    <a:bodyPr/>
                    <a:lstStyle/>
                    <a:p>
                      <a:pPr algn="ctr"/>
                      <a:endParaRPr lang="en-US" sz="2000" dirty="0">
                        <a:solidFill>
                          <a:schemeClr val="tx1"/>
                        </a:solidFill>
                      </a:endParaRPr>
                    </a:p>
                  </a:txBody>
                  <a:tcPr/>
                </a:tc>
                <a:tc>
                  <a:txBody>
                    <a:bodyPr/>
                    <a:lstStyle/>
                    <a:p>
                      <a:pPr algn="ctr"/>
                      <a:endParaRPr lang="en-US" sz="2000" dirty="0">
                        <a:solidFill>
                          <a:schemeClr val="tx1"/>
                        </a:solidFill>
                      </a:endParaRPr>
                    </a:p>
                  </a:txBody>
                  <a:tcPr/>
                </a:tc>
                <a:tc>
                  <a:txBody>
                    <a:bodyPr/>
                    <a:lstStyle/>
                    <a:p>
                      <a:pPr algn="ctr"/>
                      <a:endParaRPr lang="en-US" sz="2000" dirty="0">
                        <a:solidFill>
                          <a:schemeClr val="tx1"/>
                        </a:solidFill>
                      </a:endParaRPr>
                    </a:p>
                  </a:txBody>
                  <a:tcPr/>
                </a:tc>
                <a:extLst>
                  <a:ext uri="{0D108BD9-81ED-4DB2-BD59-A6C34878D82A}">
                    <a16:rowId xmlns:a16="http://schemas.microsoft.com/office/drawing/2014/main" val="10000"/>
                  </a:ext>
                </a:extLst>
              </a:tr>
              <a:tr h="57732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000" dirty="0">
                        <a:solidFill>
                          <a:schemeClr val="tx1"/>
                        </a:solidFill>
                      </a:endParaRPr>
                    </a:p>
                  </a:txBody>
                  <a:tcPr/>
                </a:tc>
                <a:tc>
                  <a:txBody>
                    <a:bodyPr/>
                    <a:lstStyle/>
                    <a:p>
                      <a:pPr algn="ctr"/>
                      <a:endParaRPr lang="en-US" sz="2000" dirty="0">
                        <a:solidFill>
                          <a:schemeClr val="tx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000" dirty="0">
                        <a:solidFill>
                          <a:schemeClr val="tx1"/>
                        </a:solidFill>
                      </a:endParaRPr>
                    </a:p>
                  </a:txBody>
                  <a:tcPr/>
                </a:tc>
                <a:extLst>
                  <a:ext uri="{0D108BD9-81ED-4DB2-BD59-A6C34878D82A}">
                    <a16:rowId xmlns:a16="http://schemas.microsoft.com/office/drawing/2014/main" val="10001"/>
                  </a:ext>
                </a:extLst>
              </a:tr>
              <a:tr h="6725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rPr>
                        <a:t>Gender non-binary</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rPr>
                        <a:t>Multiracial</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rPr>
                        <a:t>Bisexual/Pansexual</a:t>
                      </a:r>
                    </a:p>
                  </a:txBody>
                  <a:tcPr/>
                </a:tc>
                <a:extLst>
                  <a:ext uri="{0D108BD9-81ED-4DB2-BD59-A6C34878D82A}">
                    <a16:rowId xmlns:a16="http://schemas.microsoft.com/office/drawing/2014/main" val="10002"/>
                  </a:ext>
                </a:extLst>
              </a:tr>
              <a:tr h="6725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000" dirty="0">
                        <a:solidFill>
                          <a:schemeClr val="tx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000" dirty="0">
                        <a:solidFill>
                          <a:schemeClr val="tx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000" dirty="0">
                        <a:solidFill>
                          <a:schemeClr val="tx1"/>
                        </a:solidFill>
                      </a:endParaRPr>
                    </a:p>
                  </a:txBody>
                  <a:tcPr/>
                </a:tc>
                <a:extLst>
                  <a:ext uri="{0D108BD9-81ED-4DB2-BD59-A6C34878D82A}">
                    <a16:rowId xmlns:a16="http://schemas.microsoft.com/office/drawing/2014/main" val="10003"/>
                  </a:ext>
                </a:extLst>
              </a:tr>
              <a:tr h="6725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000" dirty="0">
                        <a:solidFill>
                          <a:schemeClr val="tx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000" dirty="0">
                        <a:solidFill>
                          <a:schemeClr val="tx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000" dirty="0">
                        <a:solidFill>
                          <a:schemeClr val="tx1"/>
                        </a:solidFill>
                      </a:endParaRPr>
                    </a:p>
                  </a:txBody>
                  <a:tcPr/>
                </a:tc>
                <a:extLst>
                  <a:ext uri="{0D108BD9-81ED-4DB2-BD59-A6C34878D82A}">
                    <a16:rowId xmlns:a16="http://schemas.microsoft.com/office/drawing/2014/main" val="10004"/>
                  </a:ext>
                </a:extLst>
              </a:tr>
              <a:tr h="57732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000" dirty="0">
                        <a:solidFill>
                          <a:schemeClr val="tx1"/>
                        </a:solidFill>
                      </a:endParaRPr>
                    </a:p>
                  </a:txBody>
                  <a:tcPr/>
                </a:tc>
                <a:tc>
                  <a:txBody>
                    <a:bodyPr/>
                    <a:lstStyle/>
                    <a:p>
                      <a:pPr algn="ctr"/>
                      <a:endParaRPr lang="en-US" sz="2000" dirty="0">
                        <a:solidFill>
                          <a:schemeClr val="tx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000" dirty="0">
                        <a:solidFill>
                          <a:schemeClr val="tx1"/>
                        </a:solidFill>
                      </a:endParaRPr>
                    </a:p>
                  </a:txBody>
                  <a:tcPr/>
                </a:tc>
                <a:extLst>
                  <a:ext uri="{0D108BD9-81ED-4DB2-BD59-A6C34878D82A}">
                    <a16:rowId xmlns:a16="http://schemas.microsoft.com/office/drawing/2014/main" val="10005"/>
                  </a:ext>
                </a:extLst>
              </a:tr>
            </a:tbl>
          </a:graphicData>
        </a:graphic>
      </p:graphicFrame>
      <p:sp>
        <p:nvSpPr>
          <p:cNvPr id="7" name="Title 1"/>
          <p:cNvSpPr>
            <a:spLocks noGrp="1"/>
          </p:cNvSpPr>
          <p:nvPr>
            <p:ph type="title"/>
          </p:nvPr>
        </p:nvSpPr>
        <p:spPr>
          <a:xfrm>
            <a:off x="303694" y="274638"/>
            <a:ext cx="8041619" cy="1143000"/>
          </a:xfrm>
        </p:spPr>
        <p:txBody>
          <a:bodyPr/>
          <a:lstStyle/>
          <a:p>
            <a:r>
              <a:rPr lang="en-US" dirty="0">
                <a:latin typeface="Calibri"/>
                <a:cs typeface="Calibri"/>
              </a:rPr>
              <a:t>Introducing: Border Identity Stress</a:t>
            </a:r>
            <a:endParaRPr lang="en-US" sz="3600" dirty="0">
              <a:latin typeface="Calibri"/>
              <a:cs typeface="Calibri"/>
            </a:endParaRPr>
          </a:p>
        </p:txBody>
      </p:sp>
      <p:sp>
        <p:nvSpPr>
          <p:cNvPr id="16" name="Frame 15"/>
          <p:cNvSpPr/>
          <p:nvPr/>
        </p:nvSpPr>
        <p:spPr>
          <a:xfrm>
            <a:off x="286764" y="3739071"/>
            <a:ext cx="7933789" cy="748853"/>
          </a:xfrm>
          <a:prstGeom prst="frame">
            <a:avLst>
              <a:gd name="adj1" fmla="val 7527"/>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aphicFrame>
        <p:nvGraphicFramePr>
          <p:cNvPr id="8" name="Table 7"/>
          <p:cNvGraphicFramePr>
            <a:graphicFrameLocks noGrp="1"/>
          </p:cNvGraphicFramePr>
          <p:nvPr/>
        </p:nvGraphicFramePr>
        <p:xfrm>
          <a:off x="283240" y="2713482"/>
          <a:ext cx="8002065" cy="3749472"/>
        </p:xfrm>
        <a:graphic>
          <a:graphicData uri="http://schemas.openxmlformats.org/drawingml/2006/table">
            <a:tbl>
              <a:tblPr firstRow="1" bandRow="1">
                <a:tableStyleId>{2D5ABB26-0587-4C30-8999-92F81FD0307C}</a:tableStyleId>
              </a:tblPr>
              <a:tblGrid>
                <a:gridCol w="2667355">
                  <a:extLst>
                    <a:ext uri="{9D8B030D-6E8A-4147-A177-3AD203B41FA5}">
                      <a16:colId xmlns:a16="http://schemas.microsoft.com/office/drawing/2014/main" val="20000"/>
                    </a:ext>
                  </a:extLst>
                </a:gridCol>
                <a:gridCol w="2667355">
                  <a:extLst>
                    <a:ext uri="{9D8B030D-6E8A-4147-A177-3AD203B41FA5}">
                      <a16:colId xmlns:a16="http://schemas.microsoft.com/office/drawing/2014/main" val="20001"/>
                    </a:ext>
                  </a:extLst>
                </a:gridCol>
                <a:gridCol w="2667355">
                  <a:extLst>
                    <a:ext uri="{9D8B030D-6E8A-4147-A177-3AD203B41FA5}">
                      <a16:colId xmlns:a16="http://schemas.microsoft.com/office/drawing/2014/main" val="20002"/>
                    </a:ext>
                  </a:extLst>
                </a:gridCol>
              </a:tblGrid>
              <a:tr h="577324">
                <a:tc>
                  <a:txBody>
                    <a:bodyPr/>
                    <a:lstStyle/>
                    <a:p>
                      <a:pPr algn="ctr"/>
                      <a:endParaRPr lang="en-US" sz="2000" dirty="0">
                        <a:solidFill>
                          <a:schemeClr val="tx1"/>
                        </a:solidFill>
                      </a:endParaRPr>
                    </a:p>
                  </a:txBody>
                  <a:tcPr/>
                </a:tc>
                <a:tc>
                  <a:txBody>
                    <a:bodyPr/>
                    <a:lstStyle/>
                    <a:p>
                      <a:pPr algn="ctr"/>
                      <a:endParaRPr lang="en-US" sz="2000" dirty="0">
                        <a:solidFill>
                          <a:schemeClr val="tx1"/>
                        </a:solidFill>
                      </a:endParaRPr>
                    </a:p>
                  </a:txBody>
                  <a:tcPr/>
                </a:tc>
                <a:tc>
                  <a:txBody>
                    <a:bodyPr/>
                    <a:lstStyle/>
                    <a:p>
                      <a:pPr algn="ctr"/>
                      <a:endParaRPr lang="en-US" sz="2000" dirty="0">
                        <a:solidFill>
                          <a:schemeClr val="tx1"/>
                        </a:solidFill>
                      </a:endParaRPr>
                    </a:p>
                  </a:txBody>
                  <a:tcPr/>
                </a:tc>
                <a:extLst>
                  <a:ext uri="{0D108BD9-81ED-4DB2-BD59-A6C34878D82A}">
                    <a16:rowId xmlns:a16="http://schemas.microsoft.com/office/drawing/2014/main" val="10000"/>
                  </a:ext>
                </a:extLst>
              </a:tr>
              <a:tr h="57732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000" dirty="0">
                        <a:solidFill>
                          <a:schemeClr val="tx1"/>
                        </a:solidFill>
                      </a:endParaRPr>
                    </a:p>
                  </a:txBody>
                  <a:tcPr/>
                </a:tc>
                <a:tc>
                  <a:txBody>
                    <a:bodyPr/>
                    <a:lstStyle/>
                    <a:p>
                      <a:pPr algn="ctr"/>
                      <a:endParaRPr lang="en-US" sz="2000" dirty="0">
                        <a:solidFill>
                          <a:schemeClr val="tx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000" dirty="0">
                        <a:solidFill>
                          <a:schemeClr val="tx1"/>
                        </a:solidFill>
                      </a:endParaRPr>
                    </a:p>
                  </a:txBody>
                  <a:tcPr/>
                </a:tc>
                <a:extLst>
                  <a:ext uri="{0D108BD9-81ED-4DB2-BD59-A6C34878D82A}">
                    <a16:rowId xmlns:a16="http://schemas.microsoft.com/office/drawing/2014/main" val="10001"/>
                  </a:ext>
                </a:extLst>
              </a:tr>
              <a:tr h="6725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rPr>
                        <a:t>Gender non-binary</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rPr>
                        <a:t>Multiracial</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rPr>
                        <a:t>Bisexual/Pansexual</a:t>
                      </a:r>
                    </a:p>
                  </a:txBody>
                  <a:tcPr/>
                </a:tc>
                <a:extLst>
                  <a:ext uri="{0D108BD9-81ED-4DB2-BD59-A6C34878D82A}">
                    <a16:rowId xmlns:a16="http://schemas.microsoft.com/office/drawing/2014/main" val="10002"/>
                  </a:ext>
                </a:extLst>
              </a:tr>
              <a:tr h="6725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000" dirty="0">
                        <a:solidFill>
                          <a:schemeClr val="tx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000" dirty="0">
                        <a:solidFill>
                          <a:schemeClr val="tx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000" dirty="0">
                        <a:solidFill>
                          <a:schemeClr val="tx1"/>
                        </a:solidFill>
                      </a:endParaRPr>
                    </a:p>
                  </a:txBody>
                  <a:tcPr/>
                </a:tc>
                <a:extLst>
                  <a:ext uri="{0D108BD9-81ED-4DB2-BD59-A6C34878D82A}">
                    <a16:rowId xmlns:a16="http://schemas.microsoft.com/office/drawing/2014/main" val="10003"/>
                  </a:ext>
                </a:extLst>
              </a:tr>
              <a:tr h="6725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000" dirty="0">
                        <a:solidFill>
                          <a:schemeClr val="tx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000" dirty="0">
                        <a:solidFill>
                          <a:schemeClr val="tx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000" dirty="0">
                        <a:solidFill>
                          <a:schemeClr val="tx1"/>
                        </a:solidFill>
                      </a:endParaRPr>
                    </a:p>
                  </a:txBody>
                  <a:tcPr/>
                </a:tc>
                <a:extLst>
                  <a:ext uri="{0D108BD9-81ED-4DB2-BD59-A6C34878D82A}">
                    <a16:rowId xmlns:a16="http://schemas.microsoft.com/office/drawing/2014/main" val="10004"/>
                  </a:ext>
                </a:extLst>
              </a:tr>
              <a:tr h="57732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000" dirty="0">
                        <a:solidFill>
                          <a:schemeClr val="tx1"/>
                        </a:solidFill>
                      </a:endParaRPr>
                    </a:p>
                  </a:txBody>
                  <a:tcPr/>
                </a:tc>
                <a:tc>
                  <a:txBody>
                    <a:bodyPr/>
                    <a:lstStyle/>
                    <a:p>
                      <a:pPr algn="ctr"/>
                      <a:endParaRPr lang="en-US" sz="2000" dirty="0">
                        <a:solidFill>
                          <a:schemeClr val="tx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000" dirty="0">
                        <a:solidFill>
                          <a:schemeClr val="tx1"/>
                        </a:solidFill>
                      </a:endParaRPr>
                    </a:p>
                  </a:txBody>
                  <a:tcPr/>
                </a:tc>
                <a:extLst>
                  <a:ext uri="{0D108BD9-81ED-4DB2-BD59-A6C34878D82A}">
                    <a16:rowId xmlns:a16="http://schemas.microsoft.com/office/drawing/2014/main" val="10005"/>
                  </a:ext>
                </a:extLst>
              </a:tr>
            </a:tbl>
          </a:graphicData>
        </a:graphic>
      </p:graphicFrame>
      <p:sp>
        <p:nvSpPr>
          <p:cNvPr id="14" name="Process 13"/>
          <p:cNvSpPr/>
          <p:nvPr/>
        </p:nvSpPr>
        <p:spPr>
          <a:xfrm>
            <a:off x="1091354" y="1798436"/>
            <a:ext cx="2057400" cy="1143000"/>
          </a:xfrm>
          <a:prstGeom prst="flowChartProcess">
            <a:avLst/>
          </a:prstGeom>
          <a:ln/>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D16349"/>
                </a:solidFill>
                <a:effectLst/>
                <a:uLnTx/>
                <a:uFillTx/>
                <a:latin typeface="Calibri"/>
                <a:ea typeface="+mn-ea"/>
                <a:cs typeface="+mn-cs"/>
              </a:rPr>
              <a:t>?</a:t>
            </a:r>
          </a:p>
        </p:txBody>
      </p:sp>
      <p:sp>
        <p:nvSpPr>
          <p:cNvPr id="15" name="Process 14"/>
          <p:cNvSpPr/>
          <p:nvPr/>
        </p:nvSpPr>
        <p:spPr>
          <a:xfrm>
            <a:off x="5323308" y="1798436"/>
            <a:ext cx="2057400" cy="1143000"/>
          </a:xfrm>
          <a:prstGeom prst="flowChartProcess">
            <a:avLst/>
          </a:prstGeom>
          <a:ln/>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D16349"/>
                </a:solidFill>
                <a:effectLst/>
                <a:uLnTx/>
                <a:uFillTx/>
                <a:latin typeface="Calibri"/>
                <a:ea typeface="+mn-ea"/>
                <a:cs typeface="+mn-cs"/>
              </a:rPr>
              <a:t>?</a:t>
            </a:r>
          </a:p>
        </p:txBody>
      </p:sp>
      <p:sp>
        <p:nvSpPr>
          <p:cNvPr id="17" name="Process 16"/>
          <p:cNvSpPr/>
          <p:nvPr/>
        </p:nvSpPr>
        <p:spPr>
          <a:xfrm>
            <a:off x="1091354" y="5319954"/>
            <a:ext cx="2057400" cy="1143000"/>
          </a:xfrm>
          <a:prstGeom prst="flowChartProcess">
            <a:avLst/>
          </a:prstGeom>
          <a:ln/>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D16349"/>
                </a:solidFill>
                <a:effectLst/>
                <a:uLnTx/>
                <a:uFillTx/>
                <a:latin typeface="Calibri"/>
                <a:ea typeface="+mn-ea"/>
                <a:cs typeface="+mn-cs"/>
              </a:rPr>
              <a:t>?</a:t>
            </a:r>
          </a:p>
        </p:txBody>
      </p:sp>
      <p:sp>
        <p:nvSpPr>
          <p:cNvPr id="22" name="Process 21"/>
          <p:cNvSpPr/>
          <p:nvPr/>
        </p:nvSpPr>
        <p:spPr>
          <a:xfrm>
            <a:off x="5323308" y="5319954"/>
            <a:ext cx="2057400" cy="1143000"/>
          </a:xfrm>
          <a:prstGeom prst="flowChartProcess">
            <a:avLst/>
          </a:prstGeom>
          <a:ln/>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D16349"/>
                </a:solidFill>
                <a:effectLst/>
                <a:uLnTx/>
                <a:uFillTx/>
                <a:latin typeface="Calibri"/>
                <a:ea typeface="+mn-ea"/>
                <a:cs typeface="+mn-cs"/>
              </a:rPr>
              <a:t>?</a:t>
            </a:r>
          </a:p>
        </p:txBody>
      </p:sp>
      <p:cxnSp>
        <p:nvCxnSpPr>
          <p:cNvPr id="23" name="Straight Arrow Connector 22"/>
          <p:cNvCxnSpPr>
            <a:stCxn id="14" idx="2"/>
          </p:cNvCxnSpPr>
          <p:nvPr/>
        </p:nvCxnSpPr>
        <p:spPr>
          <a:xfrm>
            <a:off x="2120054" y="2941436"/>
            <a:ext cx="1028700" cy="79763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a:stCxn id="15" idx="2"/>
          </p:cNvCxnSpPr>
          <p:nvPr/>
        </p:nvCxnSpPr>
        <p:spPr>
          <a:xfrm flipH="1">
            <a:off x="5323308" y="2941436"/>
            <a:ext cx="1028700" cy="79763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flipV="1">
            <a:off x="2035383" y="4487926"/>
            <a:ext cx="1113371" cy="83202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a:stCxn id="22" idx="0"/>
          </p:cNvCxnSpPr>
          <p:nvPr/>
        </p:nvCxnSpPr>
        <p:spPr>
          <a:xfrm flipH="1" flipV="1">
            <a:off x="5323308" y="4487924"/>
            <a:ext cx="1028700" cy="83203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9" name="Process 28"/>
          <p:cNvSpPr/>
          <p:nvPr/>
        </p:nvSpPr>
        <p:spPr>
          <a:xfrm>
            <a:off x="3196324" y="1798436"/>
            <a:ext cx="2057400" cy="1143000"/>
          </a:xfrm>
          <a:prstGeom prst="flowChartProcess">
            <a:avLst/>
          </a:prstGeom>
          <a:noFill/>
          <a:ln>
            <a:noFill/>
          </a:ln>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8FB08C">
                    <a:lumMod val="60000"/>
                    <a:lumOff val="40000"/>
                  </a:srgbClr>
                </a:solidFill>
                <a:effectLst/>
                <a:uLnTx/>
                <a:uFillTx/>
                <a:latin typeface="Marker Felt"/>
                <a:ea typeface="+mn-ea"/>
                <a:cs typeface="Marker Felt"/>
              </a:rPr>
              <a:t>Distal</a:t>
            </a:r>
          </a:p>
        </p:txBody>
      </p:sp>
      <p:sp>
        <p:nvSpPr>
          <p:cNvPr id="30" name="Process 29"/>
          <p:cNvSpPr/>
          <p:nvPr/>
        </p:nvSpPr>
        <p:spPr>
          <a:xfrm>
            <a:off x="3196324" y="5319954"/>
            <a:ext cx="2057400" cy="1143000"/>
          </a:xfrm>
          <a:prstGeom prst="flowChartProcess">
            <a:avLst/>
          </a:prstGeom>
          <a:noFill/>
          <a:ln>
            <a:noFill/>
          </a:ln>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C5D1D7">
                    <a:lumMod val="75000"/>
                  </a:srgbClr>
                </a:solidFill>
                <a:effectLst/>
                <a:uLnTx/>
                <a:uFillTx/>
                <a:latin typeface="Marker Felt"/>
                <a:ea typeface="+mn-ea"/>
                <a:cs typeface="Marker Felt"/>
              </a:rPr>
              <a:t>Proximal</a:t>
            </a:r>
          </a:p>
        </p:txBody>
      </p:sp>
      <p:sp>
        <p:nvSpPr>
          <p:cNvPr id="36" name="Process 35"/>
          <p:cNvSpPr/>
          <p:nvPr/>
        </p:nvSpPr>
        <p:spPr>
          <a:xfrm>
            <a:off x="1091354" y="1798436"/>
            <a:ext cx="2057400" cy="1143000"/>
          </a:xfrm>
          <a:prstGeom prst="flowChartProcess">
            <a:avLst/>
          </a:prstGeom>
          <a:ln/>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Identity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Invalidation</a:t>
            </a:r>
          </a:p>
        </p:txBody>
      </p:sp>
      <p:sp>
        <p:nvSpPr>
          <p:cNvPr id="37" name="Process 36"/>
          <p:cNvSpPr/>
          <p:nvPr/>
        </p:nvSpPr>
        <p:spPr>
          <a:xfrm>
            <a:off x="5323308" y="1798436"/>
            <a:ext cx="2057400" cy="1143000"/>
          </a:xfrm>
          <a:prstGeom prst="flowChartProcess">
            <a:avLst/>
          </a:prstGeom>
          <a:ln/>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Dual Discrimination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prstClr val="black"/>
                </a:solidFill>
                <a:effectLst/>
                <a:uLnTx/>
                <a:uFillTx/>
                <a:latin typeface="Calibri"/>
                <a:ea typeface="+mn-ea"/>
                <a:cs typeface="+mn-cs"/>
              </a:rPr>
              <a:t>from majority </a:t>
            </a:r>
            <a:r>
              <a:rPr kumimoji="0" lang="en-US" sz="1750" b="0" i="1" u="none" strike="noStrike" kern="1200" cap="none" spc="0" normalizeH="0" baseline="0" noProof="0" dirty="0">
                <a:ln>
                  <a:noFill/>
                </a:ln>
                <a:solidFill>
                  <a:prstClr val="black"/>
                </a:solidFill>
                <a:effectLst/>
                <a:uLnTx/>
                <a:uFillTx/>
                <a:latin typeface="Calibri"/>
                <a:ea typeface="+mn-ea"/>
                <a:cs typeface="+mn-cs"/>
              </a:rPr>
              <a:t>and</a:t>
            </a:r>
            <a:r>
              <a:rPr kumimoji="0" lang="en-US" sz="1750" b="0" i="0" u="none" strike="noStrike" kern="1200" cap="none" spc="0" normalizeH="0" baseline="0" noProof="0" dirty="0">
                <a:ln>
                  <a:noFill/>
                </a:ln>
                <a:solidFill>
                  <a:prstClr val="black"/>
                </a:solidFill>
                <a:effectLst/>
                <a:uLnTx/>
                <a:uFillTx/>
                <a:latin typeface="Calibri"/>
                <a:ea typeface="+mn-ea"/>
                <a:cs typeface="+mn-cs"/>
              </a:rPr>
              <a:t> minority group</a:t>
            </a:r>
          </a:p>
        </p:txBody>
      </p:sp>
      <p:sp>
        <p:nvSpPr>
          <p:cNvPr id="38" name="Process 37"/>
          <p:cNvSpPr/>
          <p:nvPr/>
        </p:nvSpPr>
        <p:spPr>
          <a:xfrm>
            <a:off x="1091354" y="5325439"/>
            <a:ext cx="2057400" cy="1143000"/>
          </a:xfrm>
          <a:prstGeom prst="flowChartProcess">
            <a:avLst/>
          </a:prstGeom>
          <a:ln/>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Identity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Uncertainty</a:t>
            </a:r>
          </a:p>
        </p:txBody>
      </p:sp>
      <p:sp>
        <p:nvSpPr>
          <p:cNvPr id="39" name="Process 38"/>
          <p:cNvSpPr/>
          <p:nvPr/>
        </p:nvSpPr>
        <p:spPr>
          <a:xfrm>
            <a:off x="5323308" y="5325439"/>
            <a:ext cx="2057400" cy="1143000"/>
          </a:xfrm>
          <a:prstGeom prst="flowChartProcess">
            <a:avLst/>
          </a:prstGeom>
          <a:ln/>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Cultural Homelessness</a:t>
            </a:r>
          </a:p>
        </p:txBody>
      </p:sp>
    </p:spTree>
    <p:extLst>
      <p:ext uri="{BB962C8B-B14F-4D97-AF65-F5344CB8AC3E}">
        <p14:creationId xmlns:p14="http://schemas.microsoft.com/office/powerpoint/2010/main" val="165326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1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dissolve">
                                      <p:cBhvr>
                                        <p:cTn id="12" dur="1000"/>
                                        <p:tgtEl>
                                          <p:spTgt spid="29"/>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dissolve">
                                      <p:cBhvr>
                                        <p:cTn id="15" dur="500"/>
                                        <p:tgtEl>
                                          <p:spTgt spid="14"/>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dissolve">
                                      <p:cBhvr>
                                        <p:cTn id="18" dur="500"/>
                                        <p:tgtEl>
                                          <p:spTgt spid="15"/>
                                        </p:tgtEl>
                                      </p:cBhvr>
                                    </p:animEffect>
                                  </p:childTnLst>
                                </p:cTn>
                              </p:par>
                            </p:childTnLst>
                          </p:cTn>
                        </p:par>
                        <p:par>
                          <p:cTn id="19" fill="hold">
                            <p:stCondLst>
                              <p:cond delay="1000"/>
                            </p:stCondLst>
                            <p:childTnLst>
                              <p:par>
                                <p:cTn id="20" presetID="22" presetClass="entr" presetSubtype="1" fill="hold" nodeType="after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ipe(up)">
                                      <p:cBhvr>
                                        <p:cTn id="22" dur="500"/>
                                        <p:tgtEl>
                                          <p:spTgt spid="23"/>
                                        </p:tgtEl>
                                      </p:cBhvr>
                                    </p:animEffect>
                                  </p:childTnLst>
                                </p:cTn>
                              </p:par>
                              <p:par>
                                <p:cTn id="23" presetID="22" presetClass="entr" presetSubtype="1" fill="hold" nodeType="with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wipe(up)">
                                      <p:cBhvr>
                                        <p:cTn id="25" dur="500"/>
                                        <p:tgtEl>
                                          <p:spTgt spid="24"/>
                                        </p:tgtEl>
                                      </p:cBhvr>
                                    </p:animEffect>
                                  </p:childTnLst>
                                </p:cTn>
                              </p:par>
                            </p:childTnLst>
                          </p:cTn>
                        </p:par>
                        <p:par>
                          <p:cTn id="26" fill="hold">
                            <p:stCondLst>
                              <p:cond delay="1500"/>
                            </p:stCondLst>
                            <p:childTnLst>
                              <p:par>
                                <p:cTn id="27" presetID="9" presetClass="entr" presetSubtype="0" fill="hold" grpId="0" nodeType="after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dissolve">
                                      <p:cBhvr>
                                        <p:cTn id="29" dur="1000"/>
                                        <p:tgtEl>
                                          <p:spTgt spid="30"/>
                                        </p:tgtEl>
                                      </p:cBhvr>
                                    </p:animEffect>
                                  </p:childTnLst>
                                </p:cTn>
                              </p:par>
                            </p:childTnLst>
                          </p:cTn>
                        </p:par>
                        <p:par>
                          <p:cTn id="30" fill="hold">
                            <p:stCondLst>
                              <p:cond delay="2500"/>
                            </p:stCondLst>
                            <p:childTnLst>
                              <p:par>
                                <p:cTn id="31" presetID="9" presetClass="entr" presetSubtype="0" fill="hold" grpId="0"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dissolve">
                                      <p:cBhvr>
                                        <p:cTn id="33" dur="500"/>
                                        <p:tgtEl>
                                          <p:spTgt spid="17"/>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dissolve">
                                      <p:cBhvr>
                                        <p:cTn id="36" dur="500"/>
                                        <p:tgtEl>
                                          <p:spTgt spid="22"/>
                                        </p:tgtEl>
                                      </p:cBhvr>
                                    </p:animEffect>
                                  </p:childTnLst>
                                </p:cTn>
                              </p:par>
                              <p:par>
                                <p:cTn id="37" presetID="22" presetClass="entr" presetSubtype="4" fill="hold" nodeType="with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wipe(down)">
                                      <p:cBhvr>
                                        <p:cTn id="39" dur="500"/>
                                        <p:tgtEl>
                                          <p:spTgt spid="27"/>
                                        </p:tgtEl>
                                      </p:cBhvr>
                                    </p:animEffect>
                                  </p:childTnLst>
                                </p:cTn>
                              </p:par>
                              <p:par>
                                <p:cTn id="40" presetID="22" presetClass="entr" presetSubtype="4" fill="hold" nodeType="with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wipe(down)">
                                      <p:cBhvr>
                                        <p:cTn id="42" dur="500"/>
                                        <p:tgtEl>
                                          <p:spTgt spid="26"/>
                                        </p:tgtEl>
                                      </p:cBhvr>
                                    </p:animEffect>
                                  </p:childTnLst>
                                </p:cTn>
                              </p:par>
                              <p:par>
                                <p:cTn id="43" presetID="9" presetClass="exit" presetSubtype="0" fill="hold" nodeType="withEffect">
                                  <p:stCondLst>
                                    <p:cond delay="0"/>
                                  </p:stCondLst>
                                  <p:childTnLst>
                                    <p:animEffect transition="out" filter="dissolve">
                                      <p:cBhvr>
                                        <p:cTn id="44" dur="500"/>
                                        <p:tgtEl>
                                          <p:spTgt spid="8"/>
                                        </p:tgtEl>
                                      </p:cBhvr>
                                    </p:animEffect>
                                    <p:set>
                                      <p:cBhvr>
                                        <p:cTn id="45" dur="1" fill="hold">
                                          <p:stCondLst>
                                            <p:cond delay="499"/>
                                          </p:stCondLst>
                                        </p:cTn>
                                        <p:tgtEl>
                                          <p:spTgt spid="8"/>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grpId="0" nodeType="clickEffect">
                                  <p:stCondLst>
                                    <p:cond delay="0"/>
                                  </p:stCondLst>
                                  <p:childTnLst>
                                    <p:set>
                                      <p:cBhvr>
                                        <p:cTn id="49" dur="1" fill="hold">
                                          <p:stCondLst>
                                            <p:cond delay="0"/>
                                          </p:stCondLst>
                                        </p:cTn>
                                        <p:tgtEl>
                                          <p:spTgt spid="36"/>
                                        </p:tgtEl>
                                        <p:attrNameLst>
                                          <p:attrName>style.visibility</p:attrName>
                                        </p:attrNameLst>
                                      </p:cBhvr>
                                      <p:to>
                                        <p:strVal val="visible"/>
                                      </p:to>
                                    </p:set>
                                    <p:animEffect transition="in" filter="dissolve">
                                      <p:cBhvr>
                                        <p:cTn id="50" dur="500"/>
                                        <p:tgtEl>
                                          <p:spTgt spid="36"/>
                                        </p:tgtEl>
                                      </p:cBhvr>
                                    </p:animEffect>
                                  </p:childTnLst>
                                </p:cTn>
                              </p:par>
                            </p:childTnLst>
                          </p:cTn>
                        </p:par>
                      </p:childTnLst>
                    </p:cTn>
                  </p:par>
                  <p:par>
                    <p:cTn id="51" fill="hold">
                      <p:stCondLst>
                        <p:cond delay="indefinite"/>
                      </p:stCondLst>
                      <p:childTnLst>
                        <p:par>
                          <p:cTn id="52" fill="hold">
                            <p:stCondLst>
                              <p:cond delay="0"/>
                            </p:stCondLst>
                            <p:childTnLst>
                              <p:par>
                                <p:cTn id="53" presetID="9" presetClass="entr" presetSubtype="0" fill="hold" grpId="0" nodeType="clickEffect">
                                  <p:stCondLst>
                                    <p:cond delay="0"/>
                                  </p:stCondLst>
                                  <p:childTnLst>
                                    <p:set>
                                      <p:cBhvr>
                                        <p:cTn id="54" dur="1" fill="hold">
                                          <p:stCondLst>
                                            <p:cond delay="0"/>
                                          </p:stCondLst>
                                        </p:cTn>
                                        <p:tgtEl>
                                          <p:spTgt spid="38"/>
                                        </p:tgtEl>
                                        <p:attrNameLst>
                                          <p:attrName>style.visibility</p:attrName>
                                        </p:attrNameLst>
                                      </p:cBhvr>
                                      <p:to>
                                        <p:strVal val="visible"/>
                                      </p:to>
                                    </p:set>
                                    <p:animEffect transition="in" filter="dissolve">
                                      <p:cBhvr>
                                        <p:cTn id="55" dur="500"/>
                                        <p:tgtEl>
                                          <p:spTgt spid="38"/>
                                        </p:tgtEl>
                                      </p:cBhvr>
                                    </p:animEffect>
                                  </p:childTnLst>
                                </p:cTn>
                              </p:par>
                            </p:childTnLst>
                          </p:cTn>
                        </p:par>
                      </p:childTnLst>
                    </p:cTn>
                  </p:par>
                  <p:par>
                    <p:cTn id="56" fill="hold">
                      <p:stCondLst>
                        <p:cond delay="indefinite"/>
                      </p:stCondLst>
                      <p:childTnLst>
                        <p:par>
                          <p:cTn id="57" fill="hold">
                            <p:stCondLst>
                              <p:cond delay="0"/>
                            </p:stCondLst>
                            <p:childTnLst>
                              <p:par>
                                <p:cTn id="58" presetID="9" presetClass="entr" presetSubtype="0" fill="hold" grpId="0" nodeType="clickEffect">
                                  <p:stCondLst>
                                    <p:cond delay="0"/>
                                  </p:stCondLst>
                                  <p:childTnLst>
                                    <p:set>
                                      <p:cBhvr>
                                        <p:cTn id="59" dur="1" fill="hold">
                                          <p:stCondLst>
                                            <p:cond delay="0"/>
                                          </p:stCondLst>
                                        </p:cTn>
                                        <p:tgtEl>
                                          <p:spTgt spid="37"/>
                                        </p:tgtEl>
                                        <p:attrNameLst>
                                          <p:attrName>style.visibility</p:attrName>
                                        </p:attrNameLst>
                                      </p:cBhvr>
                                      <p:to>
                                        <p:strVal val="visible"/>
                                      </p:to>
                                    </p:set>
                                    <p:animEffect transition="in" filter="dissolve">
                                      <p:cBhvr>
                                        <p:cTn id="60" dur="500"/>
                                        <p:tgtEl>
                                          <p:spTgt spid="37"/>
                                        </p:tgtEl>
                                      </p:cBhvr>
                                    </p:animEffect>
                                  </p:childTnLst>
                                </p:cTn>
                              </p:par>
                            </p:childTnLst>
                          </p:cTn>
                        </p:par>
                      </p:childTnLst>
                    </p:cTn>
                  </p:par>
                  <p:par>
                    <p:cTn id="61" fill="hold">
                      <p:stCondLst>
                        <p:cond delay="indefinite"/>
                      </p:stCondLst>
                      <p:childTnLst>
                        <p:par>
                          <p:cTn id="62" fill="hold">
                            <p:stCondLst>
                              <p:cond delay="0"/>
                            </p:stCondLst>
                            <p:childTnLst>
                              <p:par>
                                <p:cTn id="63" presetID="9" presetClass="entr" presetSubtype="0" fill="hold" grpId="0" nodeType="clickEffect">
                                  <p:stCondLst>
                                    <p:cond delay="0"/>
                                  </p:stCondLst>
                                  <p:childTnLst>
                                    <p:set>
                                      <p:cBhvr>
                                        <p:cTn id="64" dur="1" fill="hold">
                                          <p:stCondLst>
                                            <p:cond delay="0"/>
                                          </p:stCondLst>
                                        </p:cTn>
                                        <p:tgtEl>
                                          <p:spTgt spid="39"/>
                                        </p:tgtEl>
                                        <p:attrNameLst>
                                          <p:attrName>style.visibility</p:attrName>
                                        </p:attrNameLst>
                                      </p:cBhvr>
                                      <p:to>
                                        <p:strVal val="visible"/>
                                      </p:to>
                                    </p:set>
                                    <p:animEffect transition="in" filter="dissolve">
                                      <p:cBhvr>
                                        <p:cTn id="65"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4" grpId="0" animBg="1"/>
      <p:bldP spid="15" grpId="0" animBg="1"/>
      <p:bldP spid="17" grpId="0" animBg="1"/>
      <p:bldP spid="22" grpId="0" animBg="1"/>
      <p:bldP spid="29" grpId="0"/>
      <p:bldP spid="30" grpId="0"/>
      <p:bldP spid="36" grpId="0" animBg="1"/>
      <p:bldP spid="37" grpId="0" animBg="1"/>
      <p:bldP spid="38" grpId="0" animBg="1"/>
      <p:bldP spid="39"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TIMING" val="|60"/>
</p:tagLst>
</file>

<file path=ppt/tags/tag2.xml><?xml version="1.0" encoding="utf-8"?>
<p:tagLst xmlns:a="http://schemas.openxmlformats.org/drawingml/2006/main" xmlns:r="http://schemas.openxmlformats.org/officeDocument/2006/relationships" xmlns:p="http://schemas.openxmlformats.org/presentationml/2006/main">
  <p:tag name="TIMING" val="|124.8"/>
</p:tagLst>
</file>

<file path=ppt/tags/tag3.xml><?xml version="1.0" encoding="utf-8"?>
<p:tagLst xmlns:a="http://schemas.openxmlformats.org/drawingml/2006/main" xmlns:r="http://schemas.openxmlformats.org/officeDocument/2006/relationships" xmlns:p="http://schemas.openxmlformats.org/presentationml/2006/main">
  <p:tag name="TIMING" val="|28.3|26.5"/>
</p:tagLst>
</file>

<file path=ppt/tags/tag4.xml><?xml version="1.0" encoding="utf-8"?>
<p:tagLst xmlns:a="http://schemas.openxmlformats.org/drawingml/2006/main" xmlns:r="http://schemas.openxmlformats.org/officeDocument/2006/relationships" xmlns:p="http://schemas.openxmlformats.org/presentationml/2006/main">
  <p:tag name="TIMING" val="|54.7"/>
</p:tagLst>
</file>

<file path=ppt/tags/tag5.xml><?xml version="1.0" encoding="utf-8"?>
<p:tagLst xmlns:a="http://schemas.openxmlformats.org/drawingml/2006/main" xmlns:r="http://schemas.openxmlformats.org/officeDocument/2006/relationships" xmlns:p="http://schemas.openxmlformats.org/presentationml/2006/main">
  <p:tag name="TIMING" val="|101.5"/>
</p:tagLst>
</file>

<file path=ppt/tags/tag6.xml><?xml version="1.0" encoding="utf-8"?>
<p:tagLst xmlns:a="http://schemas.openxmlformats.org/drawingml/2006/main" xmlns:r="http://schemas.openxmlformats.org/officeDocument/2006/relationships" xmlns:p="http://schemas.openxmlformats.org/presentationml/2006/main">
  <p:tag name="TIMING" val="|1.2|2.3|14.2|17.8|38.6"/>
</p:tagLst>
</file>

<file path=ppt/tags/tag7.xml><?xml version="1.0" encoding="utf-8"?>
<p:tagLst xmlns:a="http://schemas.openxmlformats.org/drawingml/2006/main" xmlns:r="http://schemas.openxmlformats.org/officeDocument/2006/relationships" xmlns:p="http://schemas.openxmlformats.org/presentationml/2006/main">
  <p:tag name="TIMING" val="|1.2|2.3|14.2|17.8|38.6"/>
</p:tagLst>
</file>

<file path=ppt/tags/tag8.xml><?xml version="1.0" encoding="utf-8"?>
<p:tagLst xmlns:a="http://schemas.openxmlformats.org/drawingml/2006/main" xmlns:r="http://schemas.openxmlformats.org/officeDocument/2006/relationships" xmlns:p="http://schemas.openxmlformats.org/presentationml/2006/main">
  <p:tag name="TIMING" val="|11.6|25.6"/>
</p:tagLst>
</file>

<file path=ppt/tags/tag9.xml><?xml version="1.0" encoding="utf-8"?>
<p:tagLst xmlns:a="http://schemas.openxmlformats.org/drawingml/2006/main" xmlns:r="http://schemas.openxmlformats.org/officeDocument/2006/relationships" xmlns:p="http://schemas.openxmlformats.org/presentationml/2006/main">
  <p:tag name="TIMING" val="|1.2|2.3|14.2|17.8|38.6"/>
</p:tagLst>
</file>

<file path=ppt/tags/tag10.xml><?xml version="1.0" encoding="utf-8"?>
<p:tagLst xmlns:a="http://schemas.openxmlformats.org/drawingml/2006/main" xmlns:r="http://schemas.openxmlformats.org/officeDocument/2006/relationships" xmlns:p="http://schemas.openxmlformats.org/presentationml/2006/main">
  <p:tag name="TIMING" val="|8.5|12.1|18.2"/>
</p:tagLst>
</file>

<file path=ppt/tags/tag11.xml><?xml version="1.0" encoding="utf-8"?>
<p:tagLst xmlns:a="http://schemas.openxmlformats.org/drawingml/2006/main" xmlns:r="http://schemas.openxmlformats.org/officeDocument/2006/relationships" xmlns:p="http://schemas.openxmlformats.org/presentationml/2006/main">
  <p:tag name="TIMING" val="|8.5|12.1|18.2"/>
</p:tagLst>
</file>

<file path=ppt/tags/tag12.xml><?xml version="1.0" encoding="utf-8"?>
<p:tagLst xmlns:a="http://schemas.openxmlformats.org/drawingml/2006/main" xmlns:r="http://schemas.openxmlformats.org/officeDocument/2006/relationships" xmlns:p="http://schemas.openxmlformats.org/presentationml/2006/main">
  <p:tag name="TIMING" val="|13.8|18.2|3.9"/>
</p:tagLst>
</file>

<file path=ppt/tags/tag13.xml><?xml version="1.0" encoding="utf-8"?>
<p:tagLst xmlns:a="http://schemas.openxmlformats.org/drawingml/2006/main" xmlns:r="http://schemas.openxmlformats.org/officeDocument/2006/relationships" xmlns:p="http://schemas.openxmlformats.org/presentationml/2006/main">
  <p:tag name="TIMING" val="|14.4|7.3|9.9"/>
</p:tagLst>
</file>

<file path=ppt/tags/tag14.xml><?xml version="1.0" encoding="utf-8"?>
<p:tagLst xmlns:a="http://schemas.openxmlformats.org/drawingml/2006/main" xmlns:r="http://schemas.openxmlformats.org/officeDocument/2006/relationships" xmlns:p="http://schemas.openxmlformats.org/presentationml/2006/main">
  <p:tag name="TIMING" val="|12|8"/>
</p:tagLst>
</file>

<file path=ppt/tags/tag15.xml><?xml version="1.0" encoding="utf-8"?>
<p:tagLst xmlns:a="http://schemas.openxmlformats.org/drawingml/2006/main" xmlns:r="http://schemas.openxmlformats.org/officeDocument/2006/relationships" xmlns:p="http://schemas.openxmlformats.org/presentationml/2006/main">
  <p:tag name="TIMING" val="|28.3|26.5"/>
</p:tagLst>
</file>

<file path=ppt/tags/tag16.xml><?xml version="1.0" encoding="utf-8"?>
<p:tagLst xmlns:a="http://schemas.openxmlformats.org/drawingml/2006/main" xmlns:r="http://schemas.openxmlformats.org/officeDocument/2006/relationships" xmlns:p="http://schemas.openxmlformats.org/presentationml/2006/main">
  <p:tag name="TIMING" val="|13.9|19.9|32"/>
</p:tagLst>
</file>

<file path=ppt/tags/tag17.xml><?xml version="1.0" encoding="utf-8"?>
<p:tagLst xmlns:a="http://schemas.openxmlformats.org/drawingml/2006/main" xmlns:r="http://schemas.openxmlformats.org/officeDocument/2006/relationships" xmlns:p="http://schemas.openxmlformats.org/presentationml/2006/main">
  <p:tag name="TIMING" val="|13.9|19.9|32"/>
</p:tagLst>
</file>

<file path=ppt/tags/tag18.xml><?xml version="1.0" encoding="utf-8"?>
<p:tagLst xmlns:a="http://schemas.openxmlformats.org/drawingml/2006/main" xmlns:r="http://schemas.openxmlformats.org/officeDocument/2006/relationships" xmlns:p="http://schemas.openxmlformats.org/presentationml/2006/main">
  <p:tag name="TIMING" val="|14.4|7.3|9.9"/>
</p:tagLst>
</file>

<file path=ppt/tags/tag19.xml><?xml version="1.0" encoding="utf-8"?>
<p:tagLst xmlns:a="http://schemas.openxmlformats.org/drawingml/2006/main" xmlns:r="http://schemas.openxmlformats.org/officeDocument/2006/relationships" xmlns:p="http://schemas.openxmlformats.org/presentationml/2006/main">
  <p:tag name="TIMING" val="|14.4|7.3|9.9"/>
</p:tagLst>
</file>

<file path=ppt/tags/tag20.xml><?xml version="1.0" encoding="utf-8"?>
<p:tagLst xmlns:a="http://schemas.openxmlformats.org/drawingml/2006/main" xmlns:r="http://schemas.openxmlformats.org/officeDocument/2006/relationships" xmlns:p="http://schemas.openxmlformats.org/presentationml/2006/main">
  <p:tag name="TIMING" val="|13.9|19.9|32"/>
</p:tagLst>
</file>

<file path=ppt/tags/tag21.xml><?xml version="1.0" encoding="utf-8"?>
<p:tagLst xmlns:a="http://schemas.openxmlformats.org/drawingml/2006/main" xmlns:r="http://schemas.openxmlformats.org/officeDocument/2006/relationships" xmlns:p="http://schemas.openxmlformats.org/presentationml/2006/main">
  <p:tag name="TIMING" val="|13.8|18.2|3.9"/>
</p:tagLst>
</file>

<file path=ppt/tags/tag22.xml><?xml version="1.0" encoding="utf-8"?>
<p:tagLst xmlns:a="http://schemas.openxmlformats.org/drawingml/2006/main" xmlns:r="http://schemas.openxmlformats.org/officeDocument/2006/relationships" xmlns:p="http://schemas.openxmlformats.org/presentationml/2006/main">
  <p:tag name="TIMING" val="|13.9|19.9|32"/>
</p:tagLst>
</file>

<file path=ppt/tags/tag23.xml><?xml version="1.0" encoding="utf-8"?>
<p:tagLst xmlns:a="http://schemas.openxmlformats.org/drawingml/2006/main" xmlns:r="http://schemas.openxmlformats.org/officeDocument/2006/relationships" xmlns:p="http://schemas.openxmlformats.org/presentationml/2006/main">
  <p:tag name="TIMING" val="|22.5"/>
</p:tagLst>
</file>

<file path=ppt/tags/tag24.xml><?xml version="1.0" encoding="utf-8"?>
<p:tagLst xmlns:a="http://schemas.openxmlformats.org/drawingml/2006/main" xmlns:r="http://schemas.openxmlformats.org/officeDocument/2006/relationships" xmlns:p="http://schemas.openxmlformats.org/presentationml/2006/main">
  <p:tag name="TIMING" val="|22.5"/>
</p:tagLst>
</file>

<file path=ppt/tags/tag25.xml><?xml version="1.0" encoding="utf-8"?>
<p:tagLst xmlns:a="http://schemas.openxmlformats.org/drawingml/2006/main" xmlns:r="http://schemas.openxmlformats.org/officeDocument/2006/relationships" xmlns:p="http://schemas.openxmlformats.org/presentationml/2006/main">
  <p:tag name="TIMING" val="|23"/>
</p:tagLst>
</file>

<file path=ppt/tags/tag26.xml><?xml version="1.0" encoding="utf-8"?>
<p:tagLst xmlns:a="http://schemas.openxmlformats.org/drawingml/2006/main" xmlns:r="http://schemas.openxmlformats.org/officeDocument/2006/relationships" xmlns:p="http://schemas.openxmlformats.org/presentationml/2006/main">
  <p:tag name="TIMING" val="|28.3|26.5"/>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image" Target="../media/image2.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_rels/theme8.xml.rels><?xml version="1.0" encoding="UTF-8" standalone="yes"?>
<Relationships xmlns="http://schemas.openxmlformats.org/package/2006/relationships"><Relationship Id="rId1" Type="http://schemas.openxmlformats.org/officeDocument/2006/relationships/image" Target="../media/image1.jpeg"/></Relationships>
</file>

<file path=ppt/theme/_rels/theme9.xml.rels><?xml version="1.0" encoding="UTF-8" standalone="yes"?>
<Relationships xmlns="http://schemas.openxmlformats.org/package/2006/relationships"><Relationship Id="rId1" Type="http://schemas.openxmlformats.org/officeDocument/2006/relationships/image" Target="../media/image1.jpeg"/></Relationships>
</file>

<file path=ppt/theme/_rels/theme12.xml.rels><?xml version="1.0" encoding="UTF-8" standalone="yes"?>
<Relationships xmlns="http://schemas.openxmlformats.org/package/2006/relationships"><Relationship Id="rId1" Type="http://schemas.openxmlformats.org/officeDocument/2006/relationships/image" Target="../media/image1.jpeg"/></Relationships>
</file>

<file path=ppt/theme/_rels/theme14.xml.rels><?xml version="1.0" encoding="UTF-8" standalone="yes"?>
<Relationships xmlns="http://schemas.openxmlformats.org/package/2006/relationships"><Relationship Id="rId1" Type="http://schemas.openxmlformats.org/officeDocument/2006/relationships/image" Target="../media/image1.jpeg"/></Relationships>
</file>

<file path=ppt/theme/_rels/themeOverride2.xml.rels><?xml version="1.0" encoding="UTF-8" standalone="yes"?>
<Relationships xmlns="http://schemas.openxmlformats.org/package/2006/relationships"><Relationship Id="rId1" Type="http://schemas.openxmlformats.org/officeDocument/2006/relationships/image" Target="../media/image1.jpeg"/></Relationships>
</file>

<file path=ppt/theme/_rels/themeOverrid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Adjacency">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Median">
  <a:themeElements>
    <a:clrScheme name="Advantage">
      <a:dk1>
        <a:sysClr val="windowText" lastClr="000000"/>
      </a:dk1>
      <a:lt1>
        <a:sysClr val="window" lastClr="FFFFFF"/>
      </a:lt1>
      <a:dk2>
        <a:srgbClr val="2B142D"/>
      </a:dk2>
      <a:lt2>
        <a:srgbClr val="C3AFCC"/>
      </a:lt2>
      <a:accent1>
        <a:srgbClr val="663366"/>
      </a:accent1>
      <a:accent2>
        <a:srgbClr val="330F42"/>
      </a:accent2>
      <a:accent3>
        <a:srgbClr val="666699"/>
      </a:accent3>
      <a:accent4>
        <a:srgbClr val="999966"/>
      </a:accent4>
      <a:accent5>
        <a:srgbClr val="F7901E"/>
      </a:accent5>
      <a:accent6>
        <a:srgbClr val="A3A101"/>
      </a:accent6>
      <a:hlink>
        <a:srgbClr val="BC5FBC"/>
      </a:hlink>
      <a:folHlink>
        <a:srgbClr val="9775A7"/>
      </a:folHlink>
    </a:clrScheme>
    <a:fontScheme name="Median">
      <a:maj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3_Black">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Custom Design">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Adjacency">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Adjacency">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6.xml><?xml version="1.0" encoding="utf-8"?>
<a:theme xmlns:a="http://schemas.openxmlformats.org/drawingml/2006/main" name="2_Adjacency">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Adjacency">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7.xml><?xml version="1.0" encoding="utf-8"?>
<a:theme xmlns:a="http://schemas.openxmlformats.org/drawingml/2006/main" name="inspiringYal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3_Adjacency">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Adjacency">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9.xml><?xml version="1.0" encoding="utf-8"?>
<a:theme xmlns:a="http://schemas.openxmlformats.org/drawingml/2006/main" name="5_Adjacency">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Adjacency">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10.xml><?xml version="1.0" encoding="utf-8"?>
<a:theme xmlns:a="http://schemas.openxmlformats.org/drawingml/2006/main" name="2_Black">
  <a:themeElements>
    <a:clrScheme name="Custom 16">
      <a:dk1>
        <a:srgbClr val="4D5699"/>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4_Blac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4_Adjacency">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Adjacency">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13.xml><?xml version="1.0" encoding="utf-8"?>
<a:theme xmlns:a="http://schemas.openxmlformats.org/drawingml/2006/main" name="2_inspiringYal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4.xml><?xml version="1.0" encoding="utf-8"?>
<a:theme xmlns:a="http://schemas.openxmlformats.org/drawingml/2006/main" name="6_Adjacency">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Adjacency">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15.xml><?xml version="1.0" encoding="utf-8"?>
<a:theme xmlns:a="http://schemas.openxmlformats.org/drawingml/2006/main" name="21_BasicWhite">
  <a:themeElements>
    <a:clrScheme name="21_BasicWhite">
      <a:dk1>
        <a:srgbClr val="5E5E5E"/>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16.xml><?xml version="1.0" encoding="utf-8"?>
<a:theme xmlns:a="http://schemas.openxmlformats.org/drawingml/2006/main" name="3_inspiringYal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Advantage">
    <a:dk1>
      <a:sysClr val="windowText" lastClr="000000"/>
    </a:dk1>
    <a:lt1>
      <a:sysClr val="window" lastClr="FFFFFF"/>
    </a:lt1>
    <a:dk2>
      <a:srgbClr val="2B142D"/>
    </a:dk2>
    <a:lt2>
      <a:srgbClr val="C3AFCC"/>
    </a:lt2>
    <a:accent1>
      <a:srgbClr val="663366"/>
    </a:accent1>
    <a:accent2>
      <a:srgbClr val="330F42"/>
    </a:accent2>
    <a:accent3>
      <a:srgbClr val="666699"/>
    </a:accent3>
    <a:accent4>
      <a:srgbClr val="999966"/>
    </a:accent4>
    <a:accent5>
      <a:srgbClr val="F7901E"/>
    </a:accent5>
    <a:accent6>
      <a:srgbClr val="A3A101"/>
    </a:accent6>
    <a:hlink>
      <a:srgbClr val="BC5FBC"/>
    </a:hlink>
    <a:folHlink>
      <a:srgbClr val="9775A7"/>
    </a:folHlink>
  </a:clrScheme>
</a:themeOverride>
</file>

<file path=ppt/theme/themeOverride2.xml><?xml version="1.0" encoding="utf-8"?>
<a:themeOverride xmlns:a="http://schemas.openxmlformats.org/drawingml/2006/main">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Adjacency">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Override>
</file>

<file path=ppt/theme/themeOverride3.xml><?xml version="1.0" encoding="utf-8"?>
<a:themeOverride xmlns:a="http://schemas.openxmlformats.org/drawingml/2006/main">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Adjacency">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Override>
</file>

<file path=docProps/app.xml><?xml version="1.0" encoding="utf-8"?>
<Properties xmlns="http://schemas.openxmlformats.org/officeDocument/2006/extended-properties" xmlns:vt="http://schemas.openxmlformats.org/officeDocument/2006/docPropsVTypes">
  <TotalTime>14653</TotalTime>
  <Words>8651</Words>
  <Application>Microsoft Macintosh PowerPoint</Application>
  <PresentationFormat>On-screen Show (4:3)</PresentationFormat>
  <Paragraphs>1720</Paragraphs>
  <Slides>153</Slides>
  <Notes>149</Notes>
  <HiddenSlides>9</HiddenSlides>
  <MMClips>0</MMClips>
  <ScaleCrop>false</ScaleCrop>
  <HeadingPairs>
    <vt:vector size="6" baseType="variant">
      <vt:variant>
        <vt:lpstr>Fonts Used</vt:lpstr>
      </vt:variant>
      <vt:variant>
        <vt:i4>29</vt:i4>
      </vt:variant>
      <vt:variant>
        <vt:lpstr>Theme</vt:lpstr>
      </vt:variant>
      <vt:variant>
        <vt:i4>16</vt:i4>
      </vt:variant>
      <vt:variant>
        <vt:lpstr>Slide Titles</vt:lpstr>
      </vt:variant>
      <vt:variant>
        <vt:i4>153</vt:i4>
      </vt:variant>
    </vt:vector>
  </HeadingPairs>
  <TitlesOfParts>
    <vt:vector size="198" baseType="lpstr">
      <vt:lpstr>Arial</vt:lpstr>
      <vt:lpstr>Arial Rounded MT Bold</vt:lpstr>
      <vt:lpstr>Caibri (body)</vt:lpstr>
      <vt:lpstr>Calibri</vt:lpstr>
      <vt:lpstr>Calibri (body)</vt:lpstr>
      <vt:lpstr>Calibri body</vt:lpstr>
      <vt:lpstr>Cambria</vt:lpstr>
      <vt:lpstr>Candara</vt:lpstr>
      <vt:lpstr>Constantia</vt:lpstr>
      <vt:lpstr>Courier New</vt:lpstr>
      <vt:lpstr>Futura LT Heavy</vt:lpstr>
      <vt:lpstr>Futura LT Light</vt:lpstr>
      <vt:lpstr>Futura LT Medium</vt:lpstr>
      <vt:lpstr>Handwriting - Dakota</vt:lpstr>
      <vt:lpstr>Helvetica Neue</vt:lpstr>
      <vt:lpstr>Helvetica Neue Bold Condensed</vt:lpstr>
      <vt:lpstr>Helvetica Neue Light</vt:lpstr>
      <vt:lpstr>Helvetica Neue Medium</vt:lpstr>
      <vt:lpstr>Helvetica Neue Thin</vt:lpstr>
      <vt:lpstr>Helvetica Neue UltraLight</vt:lpstr>
      <vt:lpstr>Impact</vt:lpstr>
      <vt:lpstr>Ink Free</vt:lpstr>
      <vt:lpstr>Marker Felt</vt:lpstr>
      <vt:lpstr>Optima</vt:lpstr>
      <vt:lpstr>Times New Roman</vt:lpstr>
      <vt:lpstr>Trebuchet MS</vt:lpstr>
      <vt:lpstr>Tw Cen MT</vt:lpstr>
      <vt:lpstr>Wingdings</vt:lpstr>
      <vt:lpstr>Wingdings 2</vt:lpstr>
      <vt:lpstr>Adjacency</vt:lpstr>
      <vt:lpstr>Median</vt:lpstr>
      <vt:lpstr>3_Black</vt:lpstr>
      <vt:lpstr>Custom Design</vt:lpstr>
      <vt:lpstr>1_Adjacency</vt:lpstr>
      <vt:lpstr>2_Adjacency</vt:lpstr>
      <vt:lpstr>inspiringYale Theme</vt:lpstr>
      <vt:lpstr>3_Adjacency</vt:lpstr>
      <vt:lpstr>5_Adjacency</vt:lpstr>
      <vt:lpstr>2_Black</vt:lpstr>
      <vt:lpstr>4_Black</vt:lpstr>
      <vt:lpstr>4_Adjacency</vt:lpstr>
      <vt:lpstr>2_inspiringYale Theme</vt:lpstr>
      <vt:lpstr>6_Adjacency</vt:lpstr>
      <vt:lpstr>21_BasicWhite</vt:lpstr>
      <vt:lpstr>3_inspiringYale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Stigma and Health Outcomes</vt:lpstr>
      <vt:lpstr>Program of Research</vt:lpstr>
      <vt:lpstr>PowerPoint Presentation</vt:lpstr>
      <vt:lpstr>PowerPoint Presentation</vt:lpstr>
      <vt:lpstr>PowerPoint Presentation</vt:lpstr>
      <vt:lpstr>PowerPoint Presentation</vt:lpstr>
      <vt:lpstr>PowerPoint Presentation</vt:lpstr>
      <vt:lpstr>Stigmatized Groups (select)</vt:lpstr>
      <vt:lpstr>Stigmatized Groups (select)</vt:lpstr>
      <vt:lpstr>How does stigma get under the skin?</vt:lpstr>
      <vt:lpstr>Enduring Disparities</vt:lpstr>
      <vt:lpstr>Minority Populations &amp; Mental Health</vt:lpstr>
      <vt:lpstr>Minority Stress Theory (Brooks, 1981; Meyer, 2003)</vt:lpstr>
      <vt:lpstr>PowerPoint Presentation</vt:lpstr>
      <vt:lpstr>PowerPoint Presentation</vt:lpstr>
      <vt:lpstr>None of us were born with a biases towards LGBTQ+ people or issues. </vt:lpstr>
      <vt:lpstr>LEVEL OF CONTACT Consider how much contact you had with LGBTQ+ individuals while you were growing up? Did you have any close friends or relatives that did not identify as heterosexual? Any who were not cisgender?  </vt:lpstr>
      <vt:lpstr>SCHOOL ENVIRONMENT Did your peers’ views of LGBTQ+ influence your personal views? Consider whether or not you attended schools where homophobic or transphobic jokes were common, one where sexual and gender diversity was openly celebrated, or one where LGBTQ+ people and issues weren’t discussed at all.</vt:lpstr>
      <vt:lpstr>Self-Assessment Activity </vt:lpstr>
      <vt:lpstr>PowerPoint Presentation</vt:lpstr>
      <vt:lpstr>PowerPoint Presentation</vt:lpstr>
      <vt:lpstr>PowerPoint Presentation</vt:lpstr>
      <vt:lpstr>PowerPoint Presentation</vt:lpstr>
      <vt:lpstr>PowerPoint Presentation</vt:lpstr>
      <vt:lpstr>PowerPoint Presentation</vt:lpstr>
      <vt:lpstr>None of us were born with a biases towards LGBTQ+ people or issues. </vt:lpstr>
      <vt:lpstr>Drawing Outside of the Lines</vt:lpstr>
      <vt:lpstr>PowerPoint Presentation</vt:lpstr>
      <vt:lpstr>Framework of Intersectionality</vt:lpstr>
      <vt:lpstr>Long History</vt:lpstr>
      <vt:lpstr>PowerPoint Presentation</vt:lpstr>
      <vt:lpstr>Misconceptions about Intersectional Stigma &amp; Health </vt:lpstr>
      <vt:lpstr>Misconceptions about Intersectional Stigma &amp; Health </vt:lpstr>
      <vt:lpstr>…it’s what happens in the intersections.</vt:lpstr>
      <vt:lpstr>Misconceptions about Intersectional Stigma &amp; Health </vt:lpstr>
      <vt:lpstr>…greater than the sum of it’s parts.</vt:lpstr>
      <vt:lpstr>Examining an intersection</vt:lpstr>
      <vt:lpstr>Intersectionality: Common Themes</vt:lpstr>
      <vt:lpstr>PowerPoint Presentation</vt:lpstr>
      <vt:lpstr>What are the common challenges or unique struggles that you believe Black/African American LGBTQ+ individuals face? </vt:lpstr>
      <vt:lpstr>PowerPoint Presentation</vt:lpstr>
      <vt:lpstr>Minority Stress Theory (Brooks, 1981; Meyer, 2003)</vt:lpstr>
      <vt:lpstr>PowerPoint Presentation</vt:lpstr>
      <vt:lpstr>PowerPoint Presentation</vt:lpstr>
      <vt:lpstr>Identifying an Intersectional Proximal Stressor</vt:lpstr>
      <vt:lpstr>Measuring identity conflict  [intersectional proximal stressor]</vt:lpstr>
      <vt:lpstr>Participants (N = 364)</vt:lpstr>
      <vt:lpstr>Participants (N = 364)</vt:lpstr>
      <vt:lpstr>Identity conflict [intersectional proximal stressor]</vt:lpstr>
      <vt:lpstr>Intra-community Stigma [intersectional distal stressor]</vt:lpstr>
      <vt:lpstr>Black LGBQ Participants (n = 100)</vt:lpstr>
      <vt:lpstr>Black LGBQ Participants (n = 100)</vt:lpstr>
      <vt:lpstr>Black LGBQ Participants (n = 100)</vt:lpstr>
      <vt:lpstr>Results: Raise New Questions</vt:lpstr>
      <vt:lpstr>Results: Raise New Questions</vt:lpstr>
      <vt:lpstr>Results: Raise New Questions</vt:lpstr>
      <vt:lpstr>Results: Raise New Questions</vt:lpstr>
      <vt:lpstr>Results: Raise New Questions</vt:lpstr>
      <vt:lpstr>PowerPoint Presentation</vt:lpstr>
      <vt:lpstr>Study Aims</vt:lpstr>
      <vt:lpstr>Daily Variation in Stigma-related stress</vt:lpstr>
      <vt:lpstr>PowerPoint Presentation</vt:lpstr>
      <vt:lpstr>PowerPoint Presentation</vt:lpstr>
      <vt:lpstr>Negative Intersectional Experiences</vt:lpstr>
      <vt:lpstr>Negative Intersectional Experiences</vt:lpstr>
      <vt:lpstr>PowerPoint Presentation</vt:lpstr>
      <vt:lpstr>Daily Identity Conflict</vt:lpstr>
      <vt:lpstr>PowerPoint Presentation</vt:lpstr>
      <vt:lpstr>Negative Mediation Models (hypothesized)</vt:lpstr>
      <vt:lpstr>PowerPoint Presentation</vt:lpstr>
      <vt:lpstr>PowerPoint Presentation</vt:lpstr>
      <vt:lpstr>Positive Mediation Models (exploratory)</vt:lpstr>
      <vt:lpstr>Methodology | Experience Sampling</vt:lpstr>
      <vt:lpstr>Intersectional Experiences</vt:lpstr>
      <vt:lpstr>PowerPoint Presentation</vt:lpstr>
      <vt:lpstr>Negative Intersectional Events</vt:lpstr>
      <vt:lpstr>Modeling Stigma-related Stress</vt:lpstr>
      <vt:lpstr>Modeling Stigma-related Stress</vt:lpstr>
      <vt:lpstr>Positive Intersectional Events</vt:lpstr>
      <vt:lpstr>Complex Intersectional Events</vt:lpstr>
      <vt:lpstr>Modeling Stigma-related Support</vt:lpstr>
      <vt:lpstr>Modeling Stigma-related Support</vt:lpstr>
      <vt:lpstr>Jackson et al. (2021)</vt:lpstr>
      <vt:lpstr>PowerPoint Presentation</vt:lpstr>
      <vt:lpstr>Very few people get training in how to help Black LGBTQ+ patients navigate these issues.   What considerations and strategies have helped you with them? </vt:lpstr>
      <vt:lpstr>Stigma &amp; Therapy: Three shifts</vt:lpstr>
      <vt:lpstr>Competence + Humility?</vt:lpstr>
      <vt:lpstr>Skill: Invitation to (dis)identify</vt:lpstr>
      <vt:lpstr>Examples</vt:lpstr>
      <vt:lpstr>Examples for improvement</vt:lpstr>
      <vt:lpstr>PowerPoint Presentation</vt:lpstr>
      <vt:lpstr>Results: Raise New Questions</vt:lpstr>
      <vt:lpstr>Results: Raise New Questions</vt:lpstr>
      <vt:lpstr>Results: Raise New Questions</vt:lpstr>
      <vt:lpstr>PowerPoint Presentation</vt:lpstr>
      <vt:lpstr>Stigma and Health Outcomes</vt:lpstr>
      <vt:lpstr>How does anti-LGBTQ+ stigma  get under the skin?</vt:lpstr>
      <vt:lpstr>PowerPoint Presentation</vt:lpstr>
      <vt:lpstr>PowerPoint Presentation</vt:lpstr>
      <vt:lpstr>PowerPoint Presentation</vt:lpstr>
      <vt:lpstr>PowerPoint Presentation</vt:lpstr>
      <vt:lpstr>LGBTQ-affirmative CBT (published summer 2022)</vt:lpstr>
      <vt:lpstr>Community Need: Fair Haven</vt:lpstr>
      <vt:lpstr>Young GBM of color | HIV disparities</vt:lpstr>
      <vt:lpstr>Adaptations to ESTEEM treatment</vt:lpstr>
      <vt:lpstr>ESTEEM-conneCT Pilot</vt:lpstr>
      <vt:lpstr>Participant Demographics (N=21)</vt:lpstr>
      <vt:lpstr>Data collection</vt:lpstr>
      <vt:lpstr>Impact | Sexual Orientation Stigma</vt:lpstr>
      <vt:lpstr>Impact | Racial Stigma</vt:lpstr>
      <vt:lpstr>Impact | Intersectional Stigma</vt:lpstr>
      <vt:lpstr>Impact | “I am not alone”</vt:lpstr>
      <vt:lpstr>Stigma Coping (N=21)</vt:lpstr>
      <vt:lpstr>Mental &amp; Sexual Health (N=21)</vt:lpstr>
      <vt:lpstr>PowerPoint Presentation</vt:lpstr>
      <vt:lpstr>PowerPoint Presentation</vt:lpstr>
      <vt:lpstr>Research Aims</vt:lpstr>
      <vt:lpstr>Acknowledgements</vt:lpstr>
      <vt:lpstr>Acknowledgements (continued)</vt:lpstr>
      <vt:lpstr>PowerPoint Presentation</vt:lpstr>
      <vt:lpstr>During this silent activity, you will be read a series of statements.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Drawing Outside of the Lines</vt:lpstr>
      <vt:lpstr>Introducing: Border Identity Stress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Skyler Jackson</dc:creator>
  <cp:lastModifiedBy>Jackson, Skyler</cp:lastModifiedBy>
  <cp:revision>275</cp:revision>
  <dcterms:created xsi:type="dcterms:W3CDTF">2020-12-06T01:52:58Z</dcterms:created>
  <dcterms:modified xsi:type="dcterms:W3CDTF">2023-11-30T19:27:50Z</dcterms:modified>
</cp:coreProperties>
</file>